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79A"/>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29" autoAdjust="0"/>
    <p:restoredTop sz="94660"/>
  </p:normalViewPr>
  <p:slideViewPr>
    <p:cSldViewPr>
      <p:cViewPr>
        <p:scale>
          <a:sx n="75" d="100"/>
          <a:sy n="75" d="100"/>
        </p:scale>
        <p:origin x="-558"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1C626C-7A3A-4117-89AB-7960B472851A}" type="datetimeFigureOut">
              <a:rPr lang="en-US" smtClean="0"/>
              <a:pPr/>
              <a:t>4/26/2011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2226FF-BE09-4F11-8408-D1FF43B94DE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2226FF-BE09-4F11-8408-D1FF43B94DE0}"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8DEA37-82E7-425A-9390-F1E637E3F417}"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8D8F9C-8275-4FDC-BE89-40F2ED6AC35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8DEA37-82E7-425A-9390-F1E637E3F417}"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8D8F9C-8275-4FDC-BE89-40F2ED6AC35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8DEA37-82E7-425A-9390-F1E637E3F417}"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8D8F9C-8275-4FDC-BE89-40F2ED6AC35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8DEA37-82E7-425A-9390-F1E637E3F417}"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8D8F9C-8275-4FDC-BE89-40F2ED6AC35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8DEA37-82E7-425A-9390-F1E637E3F417}" type="datetimeFigureOut">
              <a:rPr lang="en-US" smtClean="0"/>
              <a:pPr/>
              <a:t>4/26/2011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18D8F9C-8275-4FDC-BE89-40F2ED6AC351}"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8DEA37-82E7-425A-9390-F1E637E3F417}" type="datetimeFigureOut">
              <a:rPr lang="en-US" smtClean="0"/>
              <a:pPr/>
              <a:t>4/26/2011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8D8F9C-8275-4FDC-BE89-40F2ED6AC35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8DEA37-82E7-425A-9390-F1E637E3F417}" type="datetimeFigureOut">
              <a:rPr lang="en-US" smtClean="0"/>
              <a:pPr/>
              <a:t>4/26/2011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18D8F9C-8275-4FDC-BE89-40F2ED6AC35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8DEA37-82E7-425A-9390-F1E637E3F417}" type="datetimeFigureOut">
              <a:rPr lang="en-US" smtClean="0"/>
              <a:pPr/>
              <a:t>4/26/2011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18D8F9C-8275-4FDC-BE89-40F2ED6AC35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8DEA37-82E7-425A-9390-F1E637E3F417}" type="datetimeFigureOut">
              <a:rPr lang="en-US" smtClean="0"/>
              <a:pPr/>
              <a:t>4/26/2011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18D8F9C-8275-4FDC-BE89-40F2ED6AC35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8DEA37-82E7-425A-9390-F1E637E3F417}" type="datetimeFigureOut">
              <a:rPr lang="en-US" smtClean="0"/>
              <a:pPr/>
              <a:t>4/26/2011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8D8F9C-8275-4FDC-BE89-40F2ED6AC351}"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8DEA37-82E7-425A-9390-F1E637E3F417}" type="datetimeFigureOut">
              <a:rPr lang="en-US" smtClean="0"/>
              <a:pPr/>
              <a:t>4/26/2011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8D8F9C-8275-4FDC-BE89-40F2ED6AC351}"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2060"/>
            </a:gs>
            <a:gs pos="13000">
              <a:srgbClr val="0047FF"/>
            </a:gs>
            <a:gs pos="28000">
              <a:srgbClr val="000082"/>
            </a:gs>
            <a:gs pos="42999">
              <a:srgbClr val="0047FF"/>
            </a:gs>
            <a:gs pos="58000">
              <a:srgbClr val="000082"/>
            </a:gs>
            <a:gs pos="72000">
              <a:srgbClr val="0047FF"/>
            </a:gs>
            <a:gs pos="87000">
              <a:srgbClr val="000082"/>
            </a:gs>
            <a:gs pos="100000">
              <a:srgbClr val="0047FF"/>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8DEA37-82E7-425A-9390-F1E637E3F417}" type="datetimeFigureOut">
              <a:rPr lang="en-US" smtClean="0"/>
              <a:pPr/>
              <a:t>4/26/2011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8D8F9C-8275-4FDC-BE89-40F2ED6AC35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audio" Target="../media/audio4.wav"/><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audio" Target="../media/audio2.wav"/><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295400"/>
            <a:ext cx="7772400" cy="1470025"/>
          </a:xfrm>
        </p:spPr>
        <p:txBody>
          <a:bodyPr/>
          <a:lstStyle/>
          <a:p>
            <a:r>
              <a:rPr lang="en-US" dirty="0" smtClean="0">
                <a:solidFill>
                  <a:srgbClr val="FFFF00"/>
                </a:solidFill>
              </a:rPr>
              <a:t>Antietam/Battle of Sharpsburg</a:t>
            </a:r>
            <a:endParaRPr lang="en-US" dirty="0">
              <a:solidFill>
                <a:srgbClr val="FFFF00"/>
              </a:solidFill>
            </a:endParaRPr>
          </a:p>
        </p:txBody>
      </p:sp>
      <p:sp>
        <p:nvSpPr>
          <p:cNvPr id="3" name="Subtitle 2"/>
          <p:cNvSpPr>
            <a:spLocks noGrp="1"/>
          </p:cNvSpPr>
          <p:nvPr>
            <p:ph type="subTitle" idx="1"/>
          </p:nvPr>
        </p:nvSpPr>
        <p:spPr>
          <a:xfrm>
            <a:off x="1371600" y="3200400"/>
            <a:ext cx="6400800" cy="1752600"/>
          </a:xfrm>
        </p:spPr>
        <p:txBody>
          <a:bodyPr/>
          <a:lstStyle/>
          <a:p>
            <a:r>
              <a:rPr lang="en-US" dirty="0" smtClean="0">
                <a:solidFill>
                  <a:srgbClr val="FFFF00"/>
                </a:solidFill>
              </a:rPr>
              <a:t>September 17, 1862</a:t>
            </a:r>
          </a:p>
          <a:p>
            <a:r>
              <a:rPr lang="en-US" dirty="0" smtClean="0">
                <a:solidFill>
                  <a:srgbClr val="FFFF00"/>
                </a:solidFill>
              </a:rPr>
              <a:t>Fought in Maryland</a:t>
            </a:r>
            <a:endParaRPr lang="en-US" dirty="0">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upload.wikimedia.org/wikipedia/commons/thumb/8/86/Antietam1000.png/399px-Antietam1000.png"/>
          <p:cNvPicPr>
            <a:picLocks noChangeAspect="1" noChangeArrowheads="1"/>
          </p:cNvPicPr>
          <p:nvPr/>
        </p:nvPicPr>
        <p:blipFill>
          <a:blip r:embed="rId3" cstate="print"/>
          <a:srcRect/>
          <a:stretch>
            <a:fillRect/>
          </a:stretch>
        </p:blipFill>
        <p:spPr bwMode="auto">
          <a:xfrm>
            <a:off x="1676400" y="0"/>
            <a:ext cx="5791200" cy="6873087"/>
          </a:xfrm>
          <a:prstGeom prst="rect">
            <a:avLst/>
          </a:prstGeom>
          <a:noFill/>
        </p:spPr>
      </p:pic>
      <p:pic>
        <p:nvPicPr>
          <p:cNvPr id="6" name="Recorded Sound">
            <a:hlinkClick r:id="" action="ppaction://media"/>
          </p:cNvPr>
          <p:cNvPicPr>
            <a:picLocks noRot="1" noChangeAspect="1"/>
          </p:cNvPicPr>
          <p:nvPr>
            <a:wavAudioFile r:embed="rId1" name="Recorded Sound"/>
          </p:nvPr>
        </p:nvPicPr>
        <p:blipFill>
          <a:blip r:embed="rId4" cstate="print"/>
          <a:stretch>
            <a:fillRect/>
          </a:stretch>
        </p:blipFill>
        <p:spPr>
          <a:xfrm>
            <a:off x="9372600" y="2590800"/>
            <a:ext cx="304800" cy="304800"/>
          </a:xfrm>
          <a:prstGeom prst="rect">
            <a:avLst/>
          </a:prstGeom>
        </p:spPr>
      </p:pic>
      <p:sp>
        <p:nvSpPr>
          <p:cNvPr id="4" name="Rectangle 3"/>
          <p:cNvSpPr/>
          <p:nvPr/>
        </p:nvSpPr>
        <p:spPr>
          <a:xfrm>
            <a:off x="0" y="1447800"/>
            <a:ext cx="1676400" cy="646331"/>
          </a:xfrm>
          <a:prstGeom prst="rect">
            <a:avLst/>
          </a:prstGeom>
        </p:spPr>
        <p:txBody>
          <a:bodyPr wrap="square">
            <a:spAutoFit/>
          </a:bodyPr>
          <a:lstStyle/>
          <a:p>
            <a:r>
              <a:rPr lang="en-US" dirty="0" smtClean="0">
                <a:solidFill>
                  <a:srgbClr val="FFFF00"/>
                </a:solidFill>
              </a:rPr>
              <a:t>Click picture for sound  -&gt;</a:t>
            </a:r>
            <a:endParaRPr lang="en-US" dirty="0">
              <a:solidFill>
                <a:srgbClr val="FFFF00"/>
              </a:solidFill>
            </a:endParaRPr>
          </a:p>
        </p:txBody>
      </p:sp>
    </p:spTree>
  </p:cSld>
  <p:clrMapOvr>
    <a:masterClrMapping/>
  </p:clrMapOvr>
  <p:timing>
    <p:tnLst>
      <p:par>
        <p:cTn id="1" dur="indefinite" restart="never" nodeType="tmRoot">
          <p:childTnLst>
            <p:audio>
              <p:cMediaNode showWhenStopped="0">
                <p:cTn id="2"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3" restart="whenNotActive" fill="hold" evtFilter="cancelBubble" nodeType="interactiveSeq">
                <p:stCondLst>
                  <p:cond evt="onClick" delay="0">
                    <p:tgtEl>
                      <p:spTgt spid="24578"/>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afterEffect">
                                  <p:stCondLst>
                                    <p:cond delay="0"/>
                                  </p:stCondLst>
                                  <p:childTnLst>
                                    <p:cmd type="call" cmd="playFrom(0.0)">
                                      <p:cBhvr>
                                        <p:cTn id="7" dur="33471" fill="hold"/>
                                        <p:tgtEl>
                                          <p:spTgt spid="6"/>
                                        </p:tgtEl>
                                      </p:cBhvr>
                                    </p:cmd>
                                  </p:childTnLst>
                                </p:cTn>
                              </p:par>
                            </p:childTnLst>
                          </p:cTn>
                        </p:par>
                      </p:childTnLst>
                    </p:cTn>
                  </p:par>
                </p:childTnLst>
              </p:cTn>
              <p:nextCondLst>
                <p:cond evt="onClick" delay="0">
                  <p:tgtEl>
                    <p:spTgt spid="24578"/>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solidFill>
                  <a:srgbClr val="FFFF00"/>
                </a:solidFill>
              </a:rPr>
              <a:t>The Corn Field</a:t>
            </a:r>
            <a:endParaRPr lang="en-US" dirty="0">
              <a:solidFill>
                <a:srgbClr val="FFFF00"/>
              </a:solidFill>
            </a:endParaRPr>
          </a:p>
        </p:txBody>
      </p:sp>
      <p:pic>
        <p:nvPicPr>
          <p:cNvPr id="25604" name="Picture 4" descr="http://www.rockingham.k12.va.us/EMS/History_Pages/The_Battle_of_Antietam/cornfld1millers.jpg"/>
          <p:cNvPicPr>
            <a:picLocks noChangeAspect="1" noChangeArrowheads="1"/>
          </p:cNvPicPr>
          <p:nvPr/>
        </p:nvPicPr>
        <p:blipFill>
          <a:blip r:embed="rId2" cstate="print"/>
          <a:srcRect/>
          <a:stretch>
            <a:fillRect/>
          </a:stretch>
        </p:blipFill>
        <p:spPr bwMode="auto">
          <a:xfrm>
            <a:off x="0" y="883918"/>
            <a:ext cx="9144000" cy="597408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solidFill>
                  <a:srgbClr val="FFFF00"/>
                </a:solidFill>
              </a:rPr>
              <a:t>Bloody Lane</a:t>
            </a:r>
            <a:endParaRPr lang="en-US" dirty="0">
              <a:solidFill>
                <a:srgbClr val="FFFF00"/>
              </a:solidFill>
            </a:endParaRPr>
          </a:p>
        </p:txBody>
      </p:sp>
      <p:pic>
        <p:nvPicPr>
          <p:cNvPr id="26626" name="Picture 2" descr="http://www.rockingham.k12.va.us/EMS/History_Pages/The_Battle_of_Antietam/gardnr05bloodylane.jpg"/>
          <p:cNvPicPr>
            <a:picLocks noChangeAspect="1" noChangeArrowheads="1"/>
          </p:cNvPicPr>
          <p:nvPr/>
        </p:nvPicPr>
        <p:blipFill>
          <a:blip r:embed="rId2" cstate="print"/>
          <a:srcRect/>
          <a:stretch>
            <a:fillRect/>
          </a:stretch>
        </p:blipFill>
        <p:spPr bwMode="auto">
          <a:xfrm>
            <a:off x="914400" y="1111841"/>
            <a:ext cx="7162800" cy="5746159"/>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solidFill>
                  <a:srgbClr val="FFFF00"/>
                </a:solidFill>
              </a:rPr>
              <a:t>Burnside Bridge</a:t>
            </a:r>
            <a:endParaRPr lang="en-US" dirty="0">
              <a:solidFill>
                <a:srgbClr val="FFFF00"/>
              </a:solidFill>
            </a:endParaRPr>
          </a:p>
        </p:txBody>
      </p:sp>
      <p:pic>
        <p:nvPicPr>
          <p:cNvPr id="27650" name="Picture 2" descr="http://www.rockingham.k12.va.us/EMS/History_Pages/The_Battle_of_Antietam/IMG00003burnside.GIF"/>
          <p:cNvPicPr>
            <a:picLocks noChangeAspect="1" noChangeArrowheads="1"/>
          </p:cNvPicPr>
          <p:nvPr/>
        </p:nvPicPr>
        <p:blipFill>
          <a:blip r:embed="rId2" cstate="print"/>
          <a:srcRect/>
          <a:stretch>
            <a:fillRect/>
          </a:stretch>
        </p:blipFill>
        <p:spPr bwMode="auto">
          <a:xfrm>
            <a:off x="0" y="853225"/>
            <a:ext cx="9144000" cy="600477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How Antietam affected the civil war</a:t>
            </a:r>
            <a:endParaRPr lang="en-US" dirty="0">
              <a:solidFill>
                <a:srgbClr val="FFFF00"/>
              </a:solidFill>
            </a:endParaRPr>
          </a:p>
        </p:txBody>
      </p:sp>
      <p:sp>
        <p:nvSpPr>
          <p:cNvPr id="3" name="Content Placeholder 2"/>
          <p:cNvSpPr>
            <a:spLocks noGrp="1"/>
          </p:cNvSpPr>
          <p:nvPr>
            <p:ph idx="1"/>
          </p:nvPr>
        </p:nvSpPr>
        <p:spPr/>
        <p:txBody>
          <a:bodyPr/>
          <a:lstStyle/>
          <a:p>
            <a:r>
              <a:rPr lang="en-US" dirty="0" smtClean="0">
                <a:solidFill>
                  <a:srgbClr val="FFFF00"/>
                </a:solidFill>
              </a:rPr>
              <a:t>The war gave Lincoln the victory before delivering the Emancipation Proclamation.</a:t>
            </a:r>
          </a:p>
          <a:p>
            <a:r>
              <a:rPr lang="en-US" dirty="0" smtClean="0">
                <a:solidFill>
                  <a:srgbClr val="FFFF00"/>
                </a:solidFill>
              </a:rPr>
              <a:t>Antietam is considered a draw, but the union still looked at it as a victory.</a:t>
            </a:r>
          </a:p>
          <a:p>
            <a:r>
              <a:rPr lang="en-US" dirty="0" smtClean="0">
                <a:solidFill>
                  <a:srgbClr val="FFFF00"/>
                </a:solidFill>
              </a:rPr>
              <a:t>The war change the course of the civil war because of the Emancipation </a:t>
            </a:r>
            <a:r>
              <a:rPr lang="en-US" dirty="0" smtClean="0">
                <a:solidFill>
                  <a:srgbClr val="FFFF00"/>
                </a:solidFill>
              </a:rPr>
              <a:t>Proclamation, because  </a:t>
            </a:r>
            <a:r>
              <a:rPr lang="en-US" dirty="0" smtClean="0">
                <a:solidFill>
                  <a:srgbClr val="FFFF00"/>
                </a:solidFill>
              </a:rPr>
              <a:t>all slaves served in the war became free.</a:t>
            </a:r>
            <a:endParaRPr lang="en-US" dirty="0">
              <a:solidFill>
                <a:srgbClr val="FFFF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914400"/>
            <a:ext cx="8458200" cy="5016758"/>
          </a:xfrm>
          <a:prstGeom prst="rect">
            <a:avLst/>
          </a:prstGeom>
          <a:noFill/>
        </p:spPr>
        <p:txBody>
          <a:bodyPr wrap="square" rtlCol="0">
            <a:spAutoFit/>
          </a:bodyPr>
          <a:lstStyle/>
          <a:p>
            <a:pPr>
              <a:buNone/>
            </a:pPr>
            <a:r>
              <a:rPr lang="en-US" dirty="0" smtClean="0"/>
              <a:t> </a:t>
            </a:r>
            <a:r>
              <a:rPr lang="en-US" sz="3200" dirty="0" smtClean="0">
                <a:solidFill>
                  <a:srgbClr val="FFFF00"/>
                </a:solidFill>
              </a:rPr>
              <a:t>The battle of Antietam happened September 17, 1862. It is the bloodiest day in American history. The generals were Robert E. Lee and George McClellan. Lee invades Maryland hoping to defeat the union army and end the war right there and then. General McClellan gets a copy of Lee’s plan. The two armies meet outside the town Sharpsburg. 2,300 people died in 15 minutes during the battle. A total of 23,000 casualties and at least 3,500 dead.</a:t>
            </a:r>
            <a:endParaRPr lang="en-US" sz="3200" dirty="0">
              <a:solidFill>
                <a:srgbClr val="FFFF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solidFill>
                  <a:srgbClr val="FFFF00"/>
                </a:solidFill>
              </a:rPr>
              <a:t>Statistics</a:t>
            </a:r>
            <a:endParaRPr lang="en-US" dirty="0">
              <a:solidFill>
                <a:srgbClr val="FFFF00"/>
              </a:solidFill>
            </a:endParaRPr>
          </a:p>
        </p:txBody>
      </p:sp>
      <p:sp>
        <p:nvSpPr>
          <p:cNvPr id="3" name="Content Placeholder 2"/>
          <p:cNvSpPr>
            <a:spLocks noGrp="1"/>
          </p:cNvSpPr>
          <p:nvPr>
            <p:ph idx="1"/>
          </p:nvPr>
        </p:nvSpPr>
        <p:spPr>
          <a:xfrm>
            <a:off x="457200" y="1143000"/>
            <a:ext cx="8229600" cy="5410200"/>
          </a:xfrm>
        </p:spPr>
        <p:txBody>
          <a:bodyPr>
            <a:normAutofit lnSpcReduction="10000"/>
          </a:bodyPr>
          <a:lstStyle/>
          <a:p>
            <a:r>
              <a:rPr lang="en-US" dirty="0" smtClean="0">
                <a:solidFill>
                  <a:srgbClr val="FFFF00"/>
                </a:solidFill>
              </a:rPr>
              <a:t>Lee’s plan was to have a defeat on the union army.</a:t>
            </a:r>
          </a:p>
          <a:p>
            <a:r>
              <a:rPr lang="en-US" dirty="0" smtClean="0">
                <a:solidFill>
                  <a:srgbClr val="FFFF00"/>
                </a:solidFill>
              </a:rPr>
              <a:t>General McClellan gets a copy of Lee’s plan and has the opportunity to crush Lee’s army while it is dispersed.</a:t>
            </a:r>
          </a:p>
          <a:p>
            <a:r>
              <a:rPr lang="en-US" dirty="0" smtClean="0">
                <a:solidFill>
                  <a:srgbClr val="FFFF00"/>
                </a:solidFill>
              </a:rPr>
              <a:t>The union lost 25% of its army the confederate lost 31% and is critically wounded.</a:t>
            </a:r>
          </a:p>
          <a:p>
            <a:r>
              <a:rPr lang="en-US" dirty="0" smtClean="0">
                <a:solidFill>
                  <a:srgbClr val="FFFF00"/>
                </a:solidFill>
              </a:rPr>
              <a:t>General McClellan does not follow Lee’s withdrawal thinking there is a much bigger confederate army waiting to attack them.</a:t>
            </a:r>
            <a:endParaRPr lang="en-US" dirty="0">
              <a:solidFill>
                <a:srgbClr val="FFFF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0"/>
          <a:ext cx="9144000" cy="6858000"/>
        </p:xfrm>
        <a:graphic>
          <a:graphicData uri="http://schemas.openxmlformats.org/drawingml/2006/table">
            <a:tbl>
              <a:tblPr firstRow="1" bandRow="1">
                <a:tableStyleId>{5C22544A-7EE6-4342-B048-85BDC9FD1C3A}</a:tableStyleId>
              </a:tblPr>
              <a:tblGrid>
                <a:gridCol w="4210631"/>
                <a:gridCol w="4933369"/>
              </a:tblGrid>
              <a:tr h="1143000">
                <a:tc>
                  <a:txBody>
                    <a:bodyPr/>
                    <a:lstStyle/>
                    <a:p>
                      <a:pPr algn="ctr"/>
                      <a:r>
                        <a:rPr lang="en-US" sz="3200" dirty="0" smtClean="0">
                          <a:solidFill>
                            <a:srgbClr val="FFFF00"/>
                          </a:solidFill>
                        </a:rPr>
                        <a:t>United States</a:t>
                      </a:r>
                      <a:r>
                        <a:rPr lang="en-US" sz="3200" baseline="0" dirty="0" smtClean="0">
                          <a:solidFill>
                            <a:srgbClr val="FFFF00"/>
                          </a:solidFill>
                        </a:rPr>
                        <a:t> (Union)</a:t>
                      </a:r>
                      <a:endParaRPr lang="en-US" sz="3200"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pPr algn="ctr"/>
                      <a:r>
                        <a:rPr lang="en-US" sz="3200" dirty="0" smtClean="0">
                          <a:solidFill>
                            <a:srgbClr val="FFFF00"/>
                          </a:solidFill>
                        </a:rPr>
                        <a:t>CSA</a:t>
                      </a:r>
                      <a:r>
                        <a:rPr lang="en-US" sz="3200" baseline="0" dirty="0" smtClean="0">
                          <a:solidFill>
                            <a:srgbClr val="FFFF00"/>
                          </a:solidFill>
                        </a:rPr>
                        <a:t> (Confederacy)</a:t>
                      </a:r>
                      <a:endParaRPr lang="en-US" sz="3200"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r>
              <a:tr h="1143000">
                <a:tc>
                  <a:txBody>
                    <a:bodyPr/>
                    <a:lstStyle/>
                    <a:p>
                      <a:r>
                        <a:rPr lang="en-US" sz="3200" dirty="0" smtClean="0">
                          <a:solidFill>
                            <a:srgbClr val="FFFF00"/>
                          </a:solidFill>
                        </a:rPr>
                        <a:t>George B. McClellan</a:t>
                      </a:r>
                      <a:endParaRPr lang="en-US" sz="3200"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r>
                        <a:rPr lang="en-US" sz="3200" dirty="0" smtClean="0">
                          <a:solidFill>
                            <a:srgbClr val="FFFF00"/>
                          </a:solidFill>
                        </a:rPr>
                        <a:t>Robert E.</a:t>
                      </a:r>
                      <a:r>
                        <a:rPr lang="en-US" sz="3200" baseline="0" dirty="0" smtClean="0">
                          <a:solidFill>
                            <a:srgbClr val="FFFF00"/>
                          </a:solidFill>
                        </a:rPr>
                        <a:t> Lee</a:t>
                      </a:r>
                      <a:endParaRPr lang="en-US" sz="3200"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143000">
                <a:tc>
                  <a:txBody>
                    <a:bodyPr/>
                    <a:lstStyle/>
                    <a:p>
                      <a:r>
                        <a:rPr lang="en-US" sz="3200" dirty="0" smtClean="0">
                          <a:solidFill>
                            <a:srgbClr val="FFFF00"/>
                          </a:solidFill>
                        </a:rPr>
                        <a:t>75,500 soldiers</a:t>
                      </a:r>
                      <a:r>
                        <a:rPr lang="en-US" sz="3200" baseline="0" dirty="0" smtClean="0">
                          <a:solidFill>
                            <a:srgbClr val="FFFF00"/>
                          </a:solidFill>
                        </a:rPr>
                        <a:t> present for duty</a:t>
                      </a:r>
                      <a:endParaRPr lang="en-US" sz="3200"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79A"/>
                    </a:solidFill>
                  </a:tcPr>
                </a:tc>
                <a:tc>
                  <a:txBody>
                    <a:bodyPr/>
                    <a:lstStyle/>
                    <a:p>
                      <a:r>
                        <a:rPr lang="en-US" sz="3200" dirty="0" smtClean="0">
                          <a:solidFill>
                            <a:srgbClr val="FFFF00"/>
                          </a:solidFill>
                        </a:rPr>
                        <a:t>38,000 engaged</a:t>
                      </a:r>
                      <a:r>
                        <a:rPr lang="en-US" sz="3200" baseline="0" dirty="0" smtClean="0">
                          <a:solidFill>
                            <a:srgbClr val="FFFF00"/>
                          </a:solidFill>
                        </a:rPr>
                        <a:t> soldiers</a:t>
                      </a:r>
                      <a:endParaRPr lang="en-US" sz="3200"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79A"/>
                    </a:solidFill>
                  </a:tcPr>
                </a:tc>
              </a:tr>
              <a:tr h="1143000">
                <a:tc>
                  <a:txBody>
                    <a:bodyPr/>
                    <a:lstStyle/>
                    <a:p>
                      <a:r>
                        <a:rPr lang="en-US" sz="3200" dirty="0" smtClean="0">
                          <a:solidFill>
                            <a:srgbClr val="FFFF00"/>
                          </a:solidFill>
                        </a:rPr>
                        <a:t>2108 killed</a:t>
                      </a:r>
                      <a:endParaRPr lang="en-US" sz="3200"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r>
                        <a:rPr lang="en-US" sz="3200" dirty="0" smtClean="0">
                          <a:solidFill>
                            <a:srgbClr val="FFFF00"/>
                          </a:solidFill>
                        </a:rPr>
                        <a:t>1546</a:t>
                      </a:r>
                      <a:r>
                        <a:rPr lang="en-US" sz="3200" baseline="0" dirty="0" smtClean="0">
                          <a:solidFill>
                            <a:srgbClr val="FFFF00"/>
                          </a:solidFill>
                        </a:rPr>
                        <a:t> killed</a:t>
                      </a:r>
                      <a:endParaRPr lang="en-US" sz="3200"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r h="1143000">
                <a:tc>
                  <a:txBody>
                    <a:bodyPr/>
                    <a:lstStyle/>
                    <a:p>
                      <a:r>
                        <a:rPr lang="en-US" sz="3200" dirty="0" smtClean="0">
                          <a:solidFill>
                            <a:srgbClr val="FFFF00"/>
                          </a:solidFill>
                        </a:rPr>
                        <a:t>9540 wounded</a:t>
                      </a:r>
                      <a:endParaRPr lang="en-US" sz="3200"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79A"/>
                    </a:solidFill>
                  </a:tcPr>
                </a:tc>
                <a:tc>
                  <a:txBody>
                    <a:bodyPr/>
                    <a:lstStyle/>
                    <a:p>
                      <a:r>
                        <a:rPr lang="en-US" sz="3200" dirty="0" smtClean="0">
                          <a:solidFill>
                            <a:srgbClr val="FFFF00"/>
                          </a:solidFill>
                        </a:rPr>
                        <a:t>7,752 wounded</a:t>
                      </a:r>
                      <a:endParaRPr lang="en-US" sz="3200"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79A"/>
                    </a:solidFill>
                  </a:tcPr>
                </a:tc>
              </a:tr>
              <a:tr h="1143000">
                <a:tc>
                  <a:txBody>
                    <a:bodyPr/>
                    <a:lstStyle/>
                    <a:p>
                      <a:r>
                        <a:rPr lang="en-US" sz="3200" dirty="0" smtClean="0">
                          <a:solidFill>
                            <a:srgbClr val="FFFF00"/>
                          </a:solidFill>
                        </a:rPr>
                        <a:t>753 captured/missing</a:t>
                      </a:r>
                      <a:endParaRPr lang="en-US" sz="3200"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r>
                        <a:rPr lang="en-US" sz="3200" dirty="0" smtClean="0">
                          <a:solidFill>
                            <a:srgbClr val="FFFF00"/>
                          </a:solidFill>
                        </a:rPr>
                        <a:t>1018 captured/missing</a:t>
                      </a:r>
                      <a:endParaRPr lang="en-US" sz="3200" dirty="0">
                        <a:solidFill>
                          <a:srgbClr val="FFFF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6705600" cy="1143000"/>
          </a:xfrm>
        </p:spPr>
        <p:txBody>
          <a:bodyPr/>
          <a:lstStyle/>
          <a:p>
            <a:r>
              <a:rPr lang="en-US" dirty="0" smtClean="0">
                <a:solidFill>
                  <a:srgbClr val="FFFF00"/>
                </a:solidFill>
              </a:rPr>
              <a:t>General George McClellan</a:t>
            </a:r>
            <a:endParaRPr lang="en-US" dirty="0">
              <a:solidFill>
                <a:srgbClr val="FFFF00"/>
              </a:solidFill>
            </a:endParaRPr>
          </a:p>
        </p:txBody>
      </p:sp>
      <p:sp>
        <p:nvSpPr>
          <p:cNvPr id="3" name="Content Placeholder 2"/>
          <p:cNvSpPr>
            <a:spLocks noGrp="1"/>
          </p:cNvSpPr>
          <p:nvPr>
            <p:ph idx="1"/>
          </p:nvPr>
        </p:nvSpPr>
        <p:spPr>
          <a:xfrm>
            <a:off x="457200" y="1447800"/>
            <a:ext cx="6400800" cy="4678363"/>
          </a:xfrm>
        </p:spPr>
        <p:txBody>
          <a:bodyPr/>
          <a:lstStyle/>
          <a:p>
            <a:r>
              <a:rPr lang="en-US" dirty="0" smtClean="0">
                <a:solidFill>
                  <a:srgbClr val="FFFF00"/>
                </a:solidFill>
              </a:rPr>
              <a:t>Born in Philadelphia, Dec. 3, 1826.</a:t>
            </a:r>
          </a:p>
          <a:p>
            <a:r>
              <a:rPr lang="en-US" dirty="0" smtClean="0">
                <a:solidFill>
                  <a:srgbClr val="FFFF00"/>
                </a:solidFill>
              </a:rPr>
              <a:t>Graduated at west point in 1846.</a:t>
            </a:r>
          </a:p>
          <a:p>
            <a:r>
              <a:rPr lang="en-US" dirty="0" smtClean="0">
                <a:solidFill>
                  <a:srgbClr val="FFFF00"/>
                </a:solidFill>
              </a:rPr>
              <a:t>He commanded all the troops in the department of Ohio.</a:t>
            </a:r>
          </a:p>
          <a:p>
            <a:r>
              <a:rPr lang="en-US" dirty="0" smtClean="0">
                <a:solidFill>
                  <a:srgbClr val="FFFF00"/>
                </a:solidFill>
              </a:rPr>
              <a:t>He drove Lee out of Maryland but he didn’t follow and that caused him to be suspended.</a:t>
            </a:r>
            <a:endParaRPr lang="en-US" dirty="0">
              <a:solidFill>
                <a:srgbClr val="FFFF00"/>
              </a:solidFill>
            </a:endParaRPr>
          </a:p>
        </p:txBody>
      </p:sp>
      <p:sp>
        <p:nvSpPr>
          <p:cNvPr id="1026" name="AutoShape 2" descr="data:image/jpg;base64,/9j/4AAQSkZJRgABAQAAAQABAAD/2wCEAAkGBhQSERUUEhQWFRUVGBsXGBgYFxcYHBoYGhcYGBgYFhYcHCYeGB4kHhwYIC8gIycpLCwsFx4xNTAqNSYrLCkBCQoKBQUFDQUFDSkYEhgpKSkpKSkpKSkpKSkpKSkpKSkpKSkpKSkpKSkpKSkpKSkpKSkpKSkpKSkpKSkpKSkpKf/AABEIAPsAyQMBIgACEQEDEQH/xAAcAAABBQEBAQAAAAAAAAAAAAAGAgMEBQcBAAj/xABMEAACAQIDBAcCCQcKBQUAAAABAgMAEQQSIQUxQVEGEyJhcYGRB6EUIzJCUrHB0fAVM1NiktLhJENygpOio7LT8RYXVHPCJTRklOL/xAAUAQEAAAAAAAAAAAAAAAAAAAAA/8QAFBEBAAAAAAAAAAAAAAAAAAAAAP/aAAwDAQACEQMRAD8A0iA1KWo0IqUlAsCuXpVINB0tXC1JJrmag89NEU4TTbGgSwplhTjNTbGgQ4piRafY0xI1A2qjjfyt91IMS8m7t33V1jTbtxoG5MPror28Nb+6kNB3N3dn+NLLAXuB7/vpl313D3/aftoGXGv30N4ycNjWTlGvvud1EZNAwxd9rTDkEHoutALbUgMWJmkUXy9oDn+N9UEO0WLFmNydb0e7ewXxz24izcfWs3lFnItaxOnnQEGxcbNLjI2jBaazKLb2AjYA3PELx7h56zs7DSL14kYFyUHa7QsIowVIUix36A7zWTbClc4yH4LfNoDZSbBhla44i311oHR/pEwx+Kw0+hMsjRk21sxUqCNDa3DvHCgp1Q/AZoRvwkxOt72jlUgDS2q33nw42velshKRSAk5Gi4aAMSLqbcb66ncKj43ZxOKxcQ0E8Kyr/SAMbe8A+dObRk63ZccnFVjfzUi9/TjpQS9vIRh4ZL/ACJY28s4B+uiPqPxc/fQ5t9S2zZDxVcw/qm4+qpf5eXmKDQYd1SVqNFup9TQLJrlczV4NQetXjXiaQz0HWFNOKUz0yzUHGHM2FYj0k9sczTP8DJSK2VCyoT3uQQdeQvYDhWk+0Hb7YTATSJ8sgRoeTObZvIZj4gUHezz2LR4nDRYrETSL1gzqiBRYXOUszA3vYHdxFBN2R0vmjwayzukk0h7SSMAAoOhXJZYtDxsCe+qP8ubQlfrMKrIq3ZyXLwqoI+ULZTe9gFGY30ua13Y/s3wOHKkRda67nnYykcBlDdlfICrraOzVlgkhACh1KiwtYkWBAHI2NAA7A6TJiAFkV4ZrfJdJFV7ErmiLgFlJG42YbiKtXWsqwftNeKHIzkuhBXUjTVZYnFtQwykcmQGtG2RtD4RhoZgLdYitY8yNb+dBKZaYcUsmk2oGgutY/jttCHa00h+TnYHwBt9lbH1etfP21nz4lyb9p2PqxoNdwvR8zM8ysrJIAUsfm2G+gTpx0ReNzIind2x4D5Q8hTewekmLwhKxWePeF1sL69nl4UQD2saESIDbhYH66Cg9lczLjhkALEZdeVwSF79PdRBtPZ+bZmGxSfncOetY21Ku+aS/qD5GmehG3ZMVNi8karJLCURo41GQEMNcoBYk2Nz9HhVZ0Y2pNg8acDiTmiLGCRCbgA3W6dx94NAZ4uYGXBzg3D3iJHKRMw/vJbzryYf/wBOxEWnYMygctWYe4ioMOHK4CaHe+DckHj8UwkQ/wBZAPWrzBurfCALZZFWUeDJlP8Al99AnCfHYBwbduI/3lrLvy09ad0JnzYVV5IFvpa4upG+99PfQN+Qe4e/7qD6Ajp0UwhsKdBoFE16uV0Gg81JNeakUHmpsrSzSGFAI+1LZZm2ZMEFzHlltfcEN2I52XNpVLsT2m/AsFg4FheZ+pS+RrEBgStwVI7hrw7xfQ5EvcHUHQjmDoQaH+jGycPHhfjIwJIFaFzxdYmZUuRqbqAQP1qCfL0yxMmzI8dhcP1hkXN1TXzCzFSRlHa3X4VZ9G9vyyxx9fDKkjZgx6vsKymxFxfKp3qxJDDiKidGunGFmVYYQ+dD1TJ1LgI6j5LC1owbEAtYad1FKEAXtbu4+dB85+1D2fnCbRRkXNBi5CyAELlYsM8WY6D5VwTwPca0nYOxzhMOmGbMTDdbtbW9pLqRoV7em7cQdQaNMdgIsSmXERpJGTosihhexFxfcdSLjXWh/HQrHkhiJZIlKglsxJLFjduNr0DBTWuGP0rgU86Wtwb+nEeGu+galOVGbkpPoCa+dMZJ8dfwPrrX0Jt2TJhJ2te0T/5SK+edqJaQi99B9VBeyreENEbHUHU+P48KG8REysQ2/wAQfeKt+j+0AHCOTkbTurQoeimHeK6ANcb/AF40A/7N9sDDxuVHxkmIw6FtfzZkUsi24nU66aeR1DpV0ZjxiM6KqzEdl7C4dfk6+7yrKdqYv4Nh0ijBUtihIzcxEq5F7wC1zwvby2aKey6fjWgD9mwuZD1qFDLF1cgIIBkj7NxzzIw/Zpnom90iDHtBJID/AEom0HuNS9qbdd9pYeEkZAkjWH0rCxPkPear9mnqsRik+hiQ/gsyg/8AkaCf0JissiHhJIv+I1vx31K/JXdUHoy+XFYhdTaUnu7aKfvol6teVASoadU1HianloHRXhXFNdvQeYVy1drhoEmkGnCKQRQNGgL2h9IDs51lQZmmFlUnshk3vbuBS3fR61DfTvYqT4V2KZ5IVMkVhmOddcoHEPbKQN+nECgzPo7srFo3w2AoZnJbqbSXs19c2YDNqTqb6DnWrdDOkOInBjxkZjkVsoP0gFve9zfcde8b6ynZPtjlgkZ+oiJewNiRuUKANNNxPiTRXF7QJcTGcQeqwsCko8sji+awOREA6x2tY2C8R40Gi7emR4+r0IzKbEAjssGGncQD41UlbVk+2vayygR4NTYMC00oGd7G9lS5Eanjcsx5rurWMHMs0SSoexIiuvgwvbxG7yoHI4b3OmlLEdcC2p2PT/ago+mpy4CfvCr+06j7awHpBHadvL6q33p4f5GR9KSMf3wfsrBekpviX7jagrGqVhNsTRfm5HXuBNvTdUS1HvQX2fJio3kxBZVHybG3iTQUm39qZsLg01zWkmkYj5TvIVWx5BUA5anjet7SUPEpGhIuO8WuB41jW1NkQTY1MNG4EOHhAaTi1iWbMTyzW7gOd61bDz2w6ZdxQZT3EaH0oATa+IttjDW1OUk+ZYfUKuNqxBNoTAfz2GVx/SjZh9QWhnaE4G24bbgAvqH++jDpWuXF4F+DCWI/1lVh9RoI2zsRbaM2hIYROPRl+wUb9WOX1UAYQ5cXGTvaCx8Y3sf81G/wkfi9BbRmn1NRojToNBJU0q9MK1OK1Au9czUkmuGg7mpDPUfHbQjiy9YwXOwRRxZ20CqBqT4UHdLvaXHDmiwdp5wbM+hijPK4/OMOQ05nhQGU04VSzEADeSQAPEndWf8AtX6Uz4aGE4fqwkjKwlDhnDxssihU3AaKcxzXvbTiGQ4xsfikTaOKZYbFmsNBlGipGBlux4kE6GoWN2CglkVCJIlZgjkEFlHySQd2ltKAPkkJJJNyTcnmTvqfsHZ6YjERRSyiFHazSEXCjmdR4akDXU1dRdGVk7TMFGoCgAac7X86v+iuFwEMjpiYJJVcAI6lrqbm5IXmCpB1Gh50FbtX2fwwYho1xSzoAGDILHUfJcXOVu6+4g8bUvAdIcVghkw8zCMHRGCuu+5yhgct9+ltatocAvAaeQ46XsbelcxOHVRoAAP9+NBd7C9qDMVXEQEkm2aK+87vi2N9e4+VaDPII+r6w9WZdED2Uk/Rsfnfq76y/YMUsTrPEwidb5WKI45aqw5cRY94qcnSOWOTqjhlZ5SXRzPLJhw1wzTHCSs1nXKttSASLb9QIOn8lsPEOc6+5XNY1jtjGTEMRv8AlHzPOtcx0imO+LmLgHN1kjgWbUXB0CnUgC1raWob2Rs6Myu6usqPcrIu4gGx8CDvH2EUGXYDC5p1RvpWt333Vse1ZRhMDkDZGZCATwZt1/UUpeiuEw7tjXFioLanshrfKtQN8btfFO7EiGMgAE2ALtkjXxY6m2oVW5Cgi4zYEk+KxEeFIywgRyMzqoIQBSfAlCbC9rVpmx9oK2FhjBDCOONM2uuRACbcifdasbx+KKzTJBIwjlchhbLmAc2DAaEcbDTxtetR2FlWBALcF5X3cPuoAXb2JybVUg3yNELnwW9/WtL6ZrmwcEw/mp4nv3MSh97isj6XS/y+Yj5rgfsgD7K2CQGfZEq8RGSD3pZ1t33UUFPi9MVCR9KVf2gkg+o0U3/GlCmL0aFr5rurcBo8bjgOelXnwoc6AuianhUaBqkXoHA1LFMqacVqBV67ekE0P9O+k4wODklBHWHsRf0zuPkLt5UGQe1PpO2Kxskd/i8O3VoveNHbxJFvACmdmYHLEPf40IvMS2ZiSSbknib3JJos2Ni1IBbgL+GlBbYJoPg06tHJ8JdrRyBiqoq21IGj3Oe4Pdu30xO5VQu8kWvuvzpEuNQAKpuQNSOfH30/gmDksdFGnl9lBG6oXs0TKb/MufeKvsZ0qT4FHAmBUSIVAkUAE2FmYtbMxbeQdNd5sKjYadHfLGSzX0C3J56Aa0kY5c1hwP2UDuCmlcapl8dN9WC4VQbubn3Co/WkC/Oos8xJA47uV7m34/hQWxx4vlB77abhQ+3SgDFMQvWPpHGoPIkm53AXNye7uqh2vtZ457g2K8PBtQfEVG2FnlMscI+MkvYneFJ7VjwuN57hQXU2IbHYleubPGjWSKME5yNGYaiyX0LsRoLDjbQsGFSLOiMci5RGtibA6hRxI1NuNgBQhsrZ4wi5SLki7tuvYHsjko1ot2fjcgjcsEjyl5GbcAQVXUd5vx3bjuoAv2ldIXlkXCx3sbGwBuc1sgHjv8xVvtjYHwTAYXDIwVmnEkz3I7aozs2Ya2ULYWF+yLamiYPFj2hkMBQYezQuy5WYhbWsbnIDqLnUgHTiNe1GVssCIbHM532OkbCw43N7AbySBxoM12fCExKKxBFxcixGovbTTTce8VrezIbAGxGmnP8AAFY4gaOYBtGR7HcbENY6jThW1YFbxC191xrvNra89+48qDHukrfyyf8A7jcjx01FbT0EAfDBTqCtj4Ea/jvrFcfhc2Iltu6x/TORWvezDEdjITuG7u3UFBtiXqsKmZgjoFtmO/q5Qu4anfqBzqv/AONovpf3T91Tun+wQ8khJPxZcix4MBIN/Ilu+x7qDv8AhKX6S/tL99B9ERnSpCGosBuPwKkqaBa0q9IU17NQKvWF+1/pCcRjOpU/F4fsdxkOrny0XyNa10p28MJhZZja6iyX4udFHrr4Cvm6bEZixJLFjctzJ1JPnQM0S9ENrCLELI0KziMMcjkBb2srNm0sCePjwobVbm1F3QvEJhmaTEYQTxyLYGRRYKLl3jRxlkI046X4XoGdo42Fp5JYgkYdi2SPSNb/ADUG+w8BxsBur0TwSRgSSkanRXy38QRrXDsSNndxojNmRRuVGJIFzroLDypcmAw0YGcJe19WNz5UFv0WE2ElOJ2cEfKpR+sOZQpIN8wAKXtz3VcJg1ZmnkC9dKxkkK6LmY5myqToKrOjntN+AxPh4VR4XLNdgRlLqqvmXKesAtpqvI6aCuTErJZUcsoGlzqdONqC5xm0Aptbsg2/H45VCxWMFr5fA3pk4VwLEkg86ii4JvfT3/dQUG2EJN91uG7QnTSo+ydoGCZJB806jmOIq02yRkOZTcnQ8u6nugnQ1toTSICVWOJmLfrkFYlv3uRf9VWoC7HYsS5bWsy8O8H0qBjekc948Nh0RyNVLLfKeB100772ofw21xDEEkv1iOVyZSCuXQ5m59wq+n2ph4sOJkcFpR2spGfT5lt6+J4UFrsc9W/bkafEHe2YhQeSjkKuunPRZ8ZDHJEf5TB2go06zQEgfr6aHju5WzvZWPmkbr2kbDYaNtShK5mFiI14yOeN723m1aDsv2h4KU3MvVud4cFR5G2W3nQYk97m++/40raujeLDYJTrmsOItaw873vVF7TOhgcHHYbKykZpgpBBJ/nVtoQfnd+vE2ldBpM2CW/eD5Hn6+tAL4PZ+d201LkDxLb/AMc6OOh8DYfEZGBGYXtw8QfxrflULAYbNMxNydLk8Tc/ZYeVWkUrdeCxuF7K3AAAFuQ0t9poE9PUtPbg6e+zofsoA+GHn9dab7RIwFiYi/by+tjvHg1ZP+T3+kfd91B9BIdNKdDVHQ06poHb1wmkFqaxGICIzHUKpY+QJP1UGU+2jb4Z48KjX6u7yDkzAZB4hST/AFhWZAVI2jjmmleVzdpGLHxJvVx0AyflHDmT5KvnP9UFh7wD5UB37NvZcQVxWOj3axQsNSeDyqdwHBDv3nTQt+27aTDE4cXNuqO4jcXIIuQd4tw4VocnSBD864P414jiPGsg9ruJ6zEwtw6rv4OwI1oKptphVRAxIA5a92u7d9VTisE4BIGbhf8AGtBeanDiW01OnfQHcm0osRhI8AcJHC0ZzfCFtckbyNATnvqCxtYchYcxXR+SE3R78iNL1XYeRmO86d9SFxko3E6+dBbbN2/JGMsoDDSx1v67rffT8+0Q1yAAfGq3AyG1pNR4UjF44KD1dvO9x4UCNsbTz9gjdxJravZrsP4Hs9Cy2km+NfnYj4tT4JY24FmrEuj2DSfFIs0ixxlruzmwyg3I3jU7vO+4Gtj297UcFCvZfr2I0WLd5udFHr4UGZ+0zCRrjWdGuZe2y2tlJ038b2JoVjaxBIuAdxvr3G2tSdrbSbETPK+9ze3ADgB3AWHlTWDgMjql7XOpO4DiT4DXyoDDGLhJcry4lQuX4uFQwWJfoZVBJbmdLnXWiLo/sHCvEJoEWbUgL1aXuOZkXQeVAL4+CE2w6CVv0syhvNIvkj+tmqZsbZONxEhkV3jB1eUsUAUcyCNLbhp3UGrbP61Ufr0jjhsVMa6jKRYhiLDUEjQcaGuj2E+DrNCGzBH7J4lGsyn0PreqDHbVMmXDYaWWSMHtyyMzGR+JUE9lBwA30SbHmBMig3aMIp79CQPIGgtsBhu01gfxvpnaLdXJmG47/Xd+OVX+z8MAL6a01jNnq9157vvFBE6YQGbA3U6plkH9Uaj0JrOutXlWqDDfycqdbKR46Gsy/IJ7/fQbKh0pYNR4n0pwNQOE1wgHQ7joRzHGmy1cz0Hzdt3Zpw+JmhP83IyjwBNj5ixpjAY1oZEkT5SEML7tOBHEHdW39MPZ/DjQZF+Kn/SAaNYWAkXjyzDXx3VkO3eiWJwZ+OjIW9g47SHwcaeRse6gf230oeWXrIc8Kn5gckA/OsdLjju0v3mk7CaHE4gDaGIkSIKe0O0b3FhuNt5N7cKg4TZkk4cxJ2YkLudAFVRcljoLncOJ0r2wtnLPOkUkqwq17yMLhQATuuL3tbeN9BFxkarI4jbOgYhWtbMoJs1uFxY2p3ZUcRmjE7MsJYdYyi5C31t3+R8DS9tYAQTyRLIsqoxUOu5hzG/6zT3R7ADETpDJKI0a92YgAWUta50F7W86CV0uTBriP/T2cw5V+Ve4e3aCkgEjdv434Wql+ENzPrV9tTZGGgxEkJm60IQA6fJN1BIuOIJIPhT0OzsNpkmUHmSD7jpvoBsTt9I+tOYfFlDff41cyYBWfJG8k8h3LGLk+l6m/wDL7ECxmHU6FgsjKXyr8t2UaRxrxd7DgMxspBezOjD4nA4qfqiHVo2iNiAyjP1gQneLEE94FB1bj0I2xbDrhpY3UxqEF0azgP1baa5crEZr2tmPKg/px7NkwsLTwuzLmuVYDRSbaEb7XFBn1XWy9gYvsSxxlRcMrsVQHW4IzkBh61URWuL7r6+HGifpFs2eEhi7yoVBRwDlC7xbgthbyoJZ6VNh3vJIk8gv2I0RY1NrdtwoLkcl0vrfhSJdvvjFbr2YItzkUZU8NN9XMG1MO8Ecs0EZZhqygC5GhJ4iqHFbQGJlCqFjgj1OtgfvoJGzk6mJprAGxyg8NNPS1/KpHs1x+bFShtc9mPqdT7qoOkG1esACCyAWHeOfmR6Ac6X0FxOTFr+sCPt+yg36GIWqtxMN335SNR6/j1qwwMwKiomJQdYGtxoHHay2Ol9/pUbqU+gvqacxkvCmvhPj+0fuoJyNoKXemYzTooOXrpavEVw0HQ1dLki3Dlw9KQNK8DQUfTXCl9nYlY7DsZrbrhWDt3blPqKy7ZcmGkgDYvD6KerEsLZHNgCTJF8hwuZAWup7S3vqa0r2j7T6jZ8vOW0Qv+te5/ZBrIzjEkjQLZHXMzKSArMQgzJfQE5ASpO+5G/KAMIegmzZVGXGSI3zlaNtD3jKbftGpEPsgw0gHV7QQljZRlQ5iLaAZwb6jS19RQ/tvMSSg6wSWdGUAlbsSyS6ntLfKDuIRDu1Mxpgs7DsKy4dTIw6r84uYu2ZiVDHS5CEk7gL5qC9w/sOjGr4u4/VCr6m7W9Kso/Z9sfCreeTrCNWLy35aBI8unjegPDYuZkyxNKV4gO9rW+cyQoPVxUdsUqsCcpbkuSRr9zsZreq+VBpkHSrDYeMrs2BET58tkCngQ0rERg8Rmcn9U7qZk2gPl4gsrPZ1UAyySMNYzHEwzzsM3ZeRY4IyexGx1rPn2niC56u0bLlHWG8kgzbvjXLGPwTLwp/D4IGMyObOGzu7FiSwBsxY3Nje2u65oLfE9L58HjIknw6xRRHMEUl3ySBh25CTnYAkNuJZWrRsbh45o2U2aORLg77owuLHlY1lPSPa0eIw0cZX46DKBJa3Wx9UEkLcc4cC4PAg86K06RHAbJwr4iORZCjRJGyFSShOVmzWIWxXhqDpQZsuyYYppkndrRvZSq5gQGIJYg6HcLcz3Wq5wXS6SLDiPDWkERYBpF1KHUdm+ttePChPDbTdJM98x1zA7mBN2VuYPGrXZmEXETiLDyrAJSCDM2VUNiSpksbjSwNtbgWoIOL2/LIWuwXNvCgKO/QaVD3LqfAc/HuruLhKO6sQWViCVIIJBIJBGhHeKbYdkHvtQXCYfPhM3FD7rmqrA4kxyI4+awPoaKuiUGfDTL3MfcKEHWxI5UH0PsacyRoysQNGNrdq43HkOOnKpOKUkg0F+yzpGskPUORmj3X4rw8eVHUmlzwF6CDiToDw361X/DBzH486sMVdgdNLVQ/BRy9xoCZCakIajRHSn1NA6TSSabJrmegWTXgaaJpQNBmftk2vd4cONyjrW8Wuqj0BP8AWFZvk3d9XnTXanX46d96hsi/0U7A9bX86oqB2CYqd1+YuRf0NWUaxSqAZWDDcHbQDkpsR9VVINqXMoB040BA3RzsZibnQLrcbxqSQL6cLVIG1sOkllSx3X+b6UPnbEpTqy5y+/130xIbW56UB9gJBmIsLNv03+POmJ8YMOHY3axsBffe1QNn4/4tXB1XnxprbG1hPIioCBva/E8qCfh9oxRz4KfKAiTqWU6WBYE7uVr+VbF7ROjgx+BdFsZU+MiP66g9m/JhdfEg8Kw7bWH/AJMLbhr77fbRRJ0ynxMDmB3iTIsTAkEh1ilcutjdQwjNzpa/G2oAOxMJh2kK4qV4UCtZljznOB2VK3Gl9/hw3jmN268kEMDLGFgzZWWNVc5jch3Gra86m7T2Yq4RHICOHK3yv8cCSc2Y9m62A00s3PfQgUCzMbW4eAHrzqQMOTDcc6h1f9H3LL1fAtegIvZ/hfiXv87N6WAoI2nHllYd9avs/DiIKtrHL38dOXP66zrpFhryO4+kfS9BX7L2k8EgdDYj3itl2D0pWZFINyVHE7+OnP8AhWHUTdD9q5GyHxB+ug11pLA3PZsNTctuNydPD31G67uPpTeFxuZb2Pyb2HOx0FzaqX8g/wDx0/YH30BlGdKXhsSHBIDDKzJ2lK6qbEgHeDwPGoqSaVJWW4oFM9eQ0y0lJjkoJJFRdp4/qYJZfoRs3mAbe+1L6yhj2jbQ6vAOL6ysqeV8x9y++gxtjfU16unlXCKDuU16/A14tXKD1PwADVvKmzERUqDDA63oJ0cuVddOQqNs5iXZuVIxc1hYfjzpeA0XxPPvoCLEoWgZbb0Pra499DGysWUkUZiFLrmG8cVuQdDozetFUktor0J4iNVlYNe3aItbeQSo14XtfuvQHPTlw2zMMPnwSiB7EEZlhG4gkHS2oNrg1nVFi9JVkwrwYiAMR2utUlHDjsI5HyZCL2N7Ei9ySAQKGg5RV0Rw17HfY30+2hiRLWor6HMMjA8zQGLYgnh+OdDO3Nn3J/W/H2VfB7nfUHaEd/q+qgAsTginlTGGmysDyNFO0cOOrOgPL/ehadLGg1Po7i2dBroRf3bjV31nePSs16H7TKta55eRo8+GjmaC0TEi1OR4uwNDWHxdwATuqXBiDe3CgtxPfjTiTcqq+tNSIJDQWSvQD7WMbpBF/Sc+5R/5Ubq9ZX7RsZnxrDhGqp7sx/zUAtSi16TXqB/DRBjw867icGU7xzpuM5SCfGrvDSI6i/gb+FBVwjNpc2trUgLbQA1Okw4X5FgKish40FdJq3P3VPhjzWH49BTOHhObdpVxDALigkTg9Xa+v430M4hwSb3vfyta27nuoqxFgnvoUxL3e403eVAXdNdmxRdXkDJI0YMikjLdoVktlsGRwW1BuCW0tqKDsPFmYDnV/wBLZ7x4QK5YfB00IAswuhtoCQQotfh53qtlw3JPKgbx62YCiboiLRk86Fsa93NGHR7D5cKH01vvvrvoLeKexINgdaRObjw+4VAw2Zn46bvv8d/kanR4QAADQchuoIb4fMPwaH9q7Oy38KInjIbTd/GoONS/440Axs6Uq+m+ib8sv9Gh5gUkuLDUcPPcd9WX5ak+kn9iKAygw+n1VYRYcW/jXMPBUtY7UHDFp4UuMVy9ID0ElWrF9t4vrcRK/wBJ2I8L6e6tY2rjOrglf6KMR420rGiaDlertcoHH3Dwp3DYnLXVQFRzrrYUi16CeuPuLWvSo7k33938RUARW8qltpagl4aKx131MjXuqPhV00FTYV1oEbQ/Nt4H6qEZTqaMdop2GtusR9dCeHKZryAst9VVsrG99zZWAt3igtOkIUx4VkzFepZQWABOWebfYkXsV0vypnCdiMnn9tTcVAJsJhhEGOR8Stja9gY5Bu7nt41WrM18rC1uH8KCA5uda0bovgevwUeVgMhZW1tY5ri/iLUCTYQ2Jt76K+iHR/ENG02EnMbXtZ1skltdNTcA6XI9NaAmg2Oi/IIPgQakxbO33qoPw3Q4jDYd2P6wVvHML/XUzCY/LlXM+GdtFSbtox5RzDS/cdaBuXZxuR/D0qKuC1OZb38+P8PfVxjFmQ2kjOnEC49ag4fapzZRGTry+u9AxL0cSW9gBfS1r2PDxtv76GfybN+hn9B/p1q2zNnSsc7RXFr/AClBNtQAPdV38Fb9Gn7f8KAMgOlOM+lxVfhprj8cuVSBIBw7vSgUcRakGaokkhHG/ebc+4CmxLQVvTbaOXDZBvkYDyGp+oetZ7Rn00jVoVc3zK1hysd9x5Cgyg8VrxWn0k0saSwoJGEXQVLlNwPx6VBwbVZAUEepawXsaiTG1SsJNdPCgmxsBpwpUMuvdVfJPwFO4Y9rxoJ2Lkuu6oGB2Usau7WY6hQRew01seNSpYrlV11P+3hw31KxwspH2e+gidEXkdliijMj55CFBt8tEUa+K+lWfSLodiku82G6vhfOGHiSBpVf0S6W/k+WKVAr2uWHE30sTw31oW2/bNBNhWRYiZJFKnNbKpI333m1AI4Doa62leF8VYKQi2jiAa2V7v2pFNxqFy6i5sdbGbpJiMOzifBSIIgpezA5VY5VYKV+TfS40BIGlxVRsrp5PFhRh0t8UWYErfQljbwILC3EGqPavS/F4qQPNMxYKYwb5bKbEiygaEi/jQaFH0iixKAxSC/FW0IuOI+6q7bm2ozA8TDrAV46WNrhrcwaFYNmxy/mpbskSlCqMCWIF0kzEZcuozDMDp5ew0hk7LgBrAWLWubjkptpfW/KgXs3ppOFWKSRmTQLffbgCePnRbsrATSFSqm2+50Ft+tZriJwuZVW1iRrv0J39/DyFHfQLp91SGGYZlUDJqSRbeAupckkdm4GmltxA92m03UOsbsrAWUqE0bKSPlDdw8tKAfyVtblJ6L91H2E6VRSqY0EjOoY9VNGwve/xbhRcFTlAtqAw1NyaoP+I8T+gT/7E/3UFUj6WO4g8xvFj37qcWUC9ram5+01Hj2ZHyP7T/fXV2RHfc37b/vUD0k+lMJJSjsaLk279JJ+9TqbEivub+0k/eoBXphiriNBzLH6vvoa6vXurTMR0Yw7kFkJNuLyfvV4dDcIbfFf35P3qDMg3dXi4rVV6EYO/wCZ/wAST96nU6CYL9D/AIkv79BmGycOrvZpEjGvafPbTW3YVjc+FOviO0VUE+F93hv3Vqqez3A2/Mf4kv79T36E4QkExtdRoetmuLi2hz0GMM4IIJHrekxSKnzr91ifurZ09m2z/wBB/izfv06PZls63/t/8Wb9+gxltqJwQk8yQPvqKuPYEEWHlf663OP2Y7O/6f8AxZv36kj2W7N/6f8AxZ/9SgxTZcxMyM7FgAWAJPBTYaUQbY2lE6ABbG12Ot7gbq1Eey/ZwbTDnj/PT/6lOr7MNnfoD/bT/wCpQfPc2HBBtZTpvNrg8R9tTo+jxXKXlhIY5bRyxyvrxyKxIA4k1uv/ACr2bu+Dm3/en/1KVhfZls5CSuHsdP52bgb/AE6DL+j+y4pEkjAIZyq3/Vs27vvx76G8bs/q3YNlJU20Nxv1tzr6GwnQXBISyQ5SSCSHk3gafO7zUD/lps9rkwG53/HT/wCpQYz0bQhmy5RoNTz+aPW1VigrIWABYG9uBIOtq33DezfAJfLARp+lmPPm9cT2abPBLfB9f+7N+/QfPGL2fM5aUoxBJLMNdTvvy1018KZj2fIxyqjFhvWxvuJ+Tv3Dhyr6Wb2fYEggwbr2+MlBFu0LHPcagHTlUiPoXg10WBQNToWGrAEkWOl6D58wWMynMOtiYL9K+mVVJI7JN9bXNtRvtepX/Ebf9Q39n/8Aqtuxfs+wM2skFzvuJJVuSDcmzi/nUX/ljs/9Af7af/Uo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1028" name="Picture 4" descr="http://www.civilwaracademy.com/images/George-McClellan.jpg"/>
          <p:cNvPicPr>
            <a:picLocks noChangeAspect="1" noChangeArrowheads="1"/>
          </p:cNvPicPr>
          <p:nvPr/>
        </p:nvPicPr>
        <p:blipFill>
          <a:blip r:embed="rId2" cstate="print"/>
          <a:srcRect/>
          <a:stretch>
            <a:fillRect/>
          </a:stretch>
        </p:blipFill>
        <p:spPr bwMode="auto">
          <a:xfrm>
            <a:off x="6937375" y="0"/>
            <a:ext cx="2206625" cy="275828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562600" cy="1143000"/>
          </a:xfrm>
        </p:spPr>
        <p:txBody>
          <a:bodyPr/>
          <a:lstStyle/>
          <a:p>
            <a:r>
              <a:rPr lang="en-US" dirty="0" smtClean="0">
                <a:solidFill>
                  <a:srgbClr val="FFFF00"/>
                </a:solidFill>
              </a:rPr>
              <a:t>General Lee</a:t>
            </a:r>
            <a:endParaRPr lang="en-US" dirty="0">
              <a:solidFill>
                <a:srgbClr val="FFFF00"/>
              </a:solidFill>
            </a:endParaRPr>
          </a:p>
        </p:txBody>
      </p:sp>
      <p:sp>
        <p:nvSpPr>
          <p:cNvPr id="3" name="Content Placeholder 2"/>
          <p:cNvSpPr>
            <a:spLocks noGrp="1"/>
          </p:cNvSpPr>
          <p:nvPr>
            <p:ph idx="1"/>
          </p:nvPr>
        </p:nvSpPr>
        <p:spPr>
          <a:xfrm>
            <a:off x="457200" y="1600200"/>
            <a:ext cx="6629400" cy="4525963"/>
          </a:xfrm>
        </p:spPr>
        <p:txBody>
          <a:bodyPr/>
          <a:lstStyle/>
          <a:p>
            <a:r>
              <a:rPr lang="en-US" dirty="0" smtClean="0">
                <a:solidFill>
                  <a:srgbClr val="FFFF00"/>
                </a:solidFill>
              </a:rPr>
              <a:t>Lee was born and raised in Virginia.</a:t>
            </a:r>
          </a:p>
          <a:p>
            <a:r>
              <a:rPr lang="en-US" dirty="0" smtClean="0">
                <a:solidFill>
                  <a:srgbClr val="FFFF00"/>
                </a:solidFill>
              </a:rPr>
              <a:t>Attended west point and graduated 2</a:t>
            </a:r>
            <a:r>
              <a:rPr lang="en-US" baseline="30000" dirty="0" smtClean="0">
                <a:solidFill>
                  <a:srgbClr val="FFFF00"/>
                </a:solidFill>
              </a:rPr>
              <a:t>nd</a:t>
            </a:r>
            <a:r>
              <a:rPr lang="en-US" dirty="0" smtClean="0">
                <a:solidFill>
                  <a:srgbClr val="FFFF00"/>
                </a:solidFill>
              </a:rPr>
              <a:t> in his class in 1829.</a:t>
            </a:r>
          </a:p>
          <a:p>
            <a:r>
              <a:rPr lang="en-US" dirty="0" smtClean="0">
                <a:solidFill>
                  <a:srgbClr val="FFFF00"/>
                </a:solidFill>
              </a:rPr>
              <a:t>In 1859 he was wanted to lead forces.</a:t>
            </a:r>
          </a:p>
          <a:p>
            <a:r>
              <a:rPr lang="en-US" dirty="0" smtClean="0">
                <a:solidFill>
                  <a:srgbClr val="FFFF00"/>
                </a:solidFill>
              </a:rPr>
              <a:t>He turned down the union forces and joined in the confederate army.</a:t>
            </a:r>
          </a:p>
          <a:p>
            <a:endParaRPr lang="en-US" dirty="0">
              <a:solidFill>
                <a:srgbClr val="FFFF00"/>
              </a:solidFill>
            </a:endParaRPr>
          </a:p>
        </p:txBody>
      </p:sp>
      <p:pic>
        <p:nvPicPr>
          <p:cNvPr id="1026" name="Picture 2" descr="http://americancivilwar.com/south/lee_uniform.jpg"/>
          <p:cNvPicPr>
            <a:picLocks noChangeAspect="1" noChangeArrowheads="1"/>
          </p:cNvPicPr>
          <p:nvPr/>
        </p:nvPicPr>
        <p:blipFill>
          <a:blip r:embed="rId2" cstate="print"/>
          <a:srcRect/>
          <a:stretch>
            <a:fillRect/>
          </a:stretch>
        </p:blipFill>
        <p:spPr bwMode="auto">
          <a:xfrm>
            <a:off x="7189672" y="0"/>
            <a:ext cx="1954328" cy="259151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4" name="Picture 8" descr="http://upload.wikimedia.org/wikipedia/commons/thumb/a/a2/Antietam0600.png/400px-Antietam0600.png"/>
          <p:cNvPicPr>
            <a:picLocks noChangeAspect="1" noChangeArrowheads="1"/>
          </p:cNvPicPr>
          <p:nvPr/>
        </p:nvPicPr>
        <p:blipFill>
          <a:blip r:embed="rId3" cstate="print"/>
          <a:srcRect/>
          <a:stretch>
            <a:fillRect/>
          </a:stretch>
        </p:blipFill>
        <p:spPr bwMode="auto">
          <a:xfrm>
            <a:off x="1676400" y="1"/>
            <a:ext cx="5791200" cy="6858000"/>
          </a:xfrm>
          <a:prstGeom prst="rect">
            <a:avLst/>
          </a:prstGeom>
          <a:noFill/>
        </p:spPr>
      </p:pic>
      <p:pic>
        <p:nvPicPr>
          <p:cNvPr id="6" name="Recorded Sound">
            <a:hlinkClick r:id="" action="ppaction://media"/>
          </p:cNvPr>
          <p:cNvPicPr>
            <a:picLocks noRot="1" noChangeAspect="1"/>
          </p:cNvPicPr>
          <p:nvPr>
            <a:wavAudioFile r:embed="rId1" name="Recorded Sound"/>
          </p:nvPr>
        </p:nvPicPr>
        <p:blipFill>
          <a:blip r:embed="rId4" cstate="print"/>
          <a:stretch>
            <a:fillRect/>
          </a:stretch>
        </p:blipFill>
        <p:spPr>
          <a:xfrm>
            <a:off x="9144000" y="2209800"/>
            <a:ext cx="304800" cy="304800"/>
          </a:xfrm>
          <a:prstGeom prst="rect">
            <a:avLst/>
          </a:prstGeom>
        </p:spPr>
      </p:pic>
      <p:sp>
        <p:nvSpPr>
          <p:cNvPr id="5" name="TextBox 4"/>
          <p:cNvSpPr txBox="1"/>
          <p:nvPr/>
        </p:nvSpPr>
        <p:spPr>
          <a:xfrm>
            <a:off x="0" y="1447800"/>
            <a:ext cx="1651000" cy="646331"/>
          </a:xfrm>
          <a:prstGeom prst="rect">
            <a:avLst/>
          </a:prstGeom>
          <a:noFill/>
        </p:spPr>
        <p:txBody>
          <a:bodyPr wrap="square" rtlCol="0">
            <a:spAutoFit/>
          </a:bodyPr>
          <a:lstStyle/>
          <a:p>
            <a:r>
              <a:rPr lang="en-US" dirty="0" smtClean="0">
                <a:solidFill>
                  <a:srgbClr val="FFFF00"/>
                </a:solidFill>
              </a:rPr>
              <a:t>Click picture for sound  -&gt;</a:t>
            </a:r>
            <a:endParaRPr lang="en-US" dirty="0">
              <a:solidFill>
                <a:srgbClr val="FFFF00"/>
              </a:solidFill>
            </a:endParaRPr>
          </a:p>
        </p:txBody>
      </p:sp>
    </p:spTree>
  </p:cSld>
  <p:clrMapOvr>
    <a:masterClrMapping/>
  </p:clrMapOvr>
  <p:transition/>
  <p:timing>
    <p:tnLst>
      <p:par>
        <p:cTn id="1" dur="indefinite" restart="never" nodeType="tmRoot">
          <p:childTnLst>
            <p:audio>
              <p:cMediaNode showWhenStopped="0">
                <p:cTn id="2"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3" restart="whenNotActive" fill="hold" evtFilter="cancelBubble" nodeType="interactiveSeq">
                <p:stCondLst>
                  <p:cond evt="onClick" delay="0">
                    <p:tgtEl>
                      <p:spTgt spid="19464"/>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afterEffect">
                                  <p:stCondLst>
                                    <p:cond delay="0"/>
                                  </p:stCondLst>
                                  <p:childTnLst>
                                    <p:cmd type="call" cmd="playFrom(0.0)">
                                      <p:cBhvr>
                                        <p:cTn id="7" dur="16650" fill="hold"/>
                                        <p:tgtEl>
                                          <p:spTgt spid="6"/>
                                        </p:tgtEl>
                                      </p:cBhvr>
                                    </p:cmd>
                                  </p:childTnLst>
                                </p:cTn>
                              </p:par>
                            </p:childTnLst>
                          </p:cTn>
                        </p:par>
                      </p:childTnLst>
                    </p:cTn>
                  </p:par>
                </p:childTnLst>
              </p:cTn>
              <p:nextCondLst>
                <p:cond evt="onClick" delay="0">
                  <p:tgtEl>
                    <p:spTgt spid="1946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upload.wikimedia.org/wikipedia/commons/thumb/2/2a/Antietam0730.png/400px-Antietam0730.png"/>
          <p:cNvPicPr>
            <a:picLocks noChangeAspect="1" noChangeArrowheads="1"/>
          </p:cNvPicPr>
          <p:nvPr/>
        </p:nvPicPr>
        <p:blipFill>
          <a:blip r:embed="rId3" cstate="print"/>
          <a:srcRect/>
          <a:stretch>
            <a:fillRect/>
          </a:stretch>
        </p:blipFill>
        <p:spPr bwMode="auto">
          <a:xfrm>
            <a:off x="1676400" y="0"/>
            <a:ext cx="5791200" cy="6858000"/>
          </a:xfrm>
          <a:prstGeom prst="rect">
            <a:avLst/>
          </a:prstGeom>
          <a:noFill/>
        </p:spPr>
      </p:pic>
      <p:pic>
        <p:nvPicPr>
          <p:cNvPr id="5" name="Recorded Sound">
            <a:hlinkClick r:id="" action="ppaction://media"/>
          </p:cNvPr>
          <p:cNvPicPr>
            <a:picLocks noRot="1" noChangeAspect="1"/>
          </p:cNvPicPr>
          <p:nvPr>
            <a:wavAudioFile r:embed="rId1" name="Recorded Sound"/>
          </p:nvPr>
        </p:nvPicPr>
        <p:blipFill>
          <a:blip r:embed="rId4" cstate="print"/>
          <a:stretch>
            <a:fillRect/>
          </a:stretch>
        </p:blipFill>
        <p:spPr>
          <a:xfrm>
            <a:off x="9144000" y="2667000"/>
            <a:ext cx="304800" cy="304800"/>
          </a:xfrm>
          <a:prstGeom prst="rect">
            <a:avLst/>
          </a:prstGeom>
        </p:spPr>
      </p:pic>
      <p:sp>
        <p:nvSpPr>
          <p:cNvPr id="4" name="Rectangle 3"/>
          <p:cNvSpPr/>
          <p:nvPr/>
        </p:nvSpPr>
        <p:spPr>
          <a:xfrm>
            <a:off x="0" y="1447800"/>
            <a:ext cx="1676400" cy="646331"/>
          </a:xfrm>
          <a:prstGeom prst="rect">
            <a:avLst/>
          </a:prstGeom>
        </p:spPr>
        <p:txBody>
          <a:bodyPr wrap="square">
            <a:spAutoFit/>
          </a:bodyPr>
          <a:lstStyle/>
          <a:p>
            <a:r>
              <a:rPr lang="en-US" dirty="0" smtClean="0">
                <a:solidFill>
                  <a:srgbClr val="FFFF00"/>
                </a:solidFill>
              </a:rPr>
              <a:t>Click picture for sound  -&gt;</a:t>
            </a:r>
            <a:endParaRPr lang="en-US" dirty="0">
              <a:solidFill>
                <a:srgbClr val="FFFF00"/>
              </a:solidFill>
            </a:endParaRPr>
          </a:p>
        </p:txBody>
      </p:sp>
    </p:spTree>
  </p:cSld>
  <p:clrMapOvr>
    <a:masterClrMapping/>
  </p:clrMapOvr>
  <p:transition/>
  <p:timing>
    <p:tnLst>
      <p:par>
        <p:cTn id="1" dur="indefinite" restart="never" nodeType="tmRoot">
          <p:childTnLst>
            <p:audio>
              <p:cMediaNode showWhenStopped="0">
                <p:cTn id="2"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seq concurrent="1" nextAc="seek">
              <p:cTn id="3" restart="whenNotActive" fill="hold" evtFilter="cancelBubble" nodeType="interactiveSeq">
                <p:stCondLst>
                  <p:cond evt="onClick" delay="0">
                    <p:tgtEl>
                      <p:spTgt spid="22530"/>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afterEffect">
                                  <p:stCondLst>
                                    <p:cond delay="0"/>
                                  </p:stCondLst>
                                  <p:childTnLst>
                                    <p:cmd type="call" cmd="playFrom(0.0)">
                                      <p:cBhvr>
                                        <p:cTn id="7" dur="12111" fill="hold"/>
                                        <p:tgtEl>
                                          <p:spTgt spid="5"/>
                                        </p:tgtEl>
                                      </p:cBhvr>
                                    </p:cmd>
                                  </p:childTnLst>
                                </p:cTn>
                              </p:par>
                            </p:childTnLst>
                          </p:cTn>
                        </p:par>
                      </p:childTnLst>
                    </p:cTn>
                  </p:par>
                </p:childTnLst>
              </p:cTn>
              <p:nextCondLst>
                <p:cond evt="onClick" delay="0">
                  <p:tgtEl>
                    <p:spTgt spid="22530"/>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upload.wikimedia.org/wikipedia/commons/thumb/e/ea/Antietam0900.png/400px-Antietam0900.png"/>
          <p:cNvPicPr>
            <a:picLocks noChangeAspect="1" noChangeArrowheads="1"/>
          </p:cNvPicPr>
          <p:nvPr/>
        </p:nvPicPr>
        <p:blipFill>
          <a:blip r:embed="rId3" cstate="print"/>
          <a:srcRect/>
          <a:stretch>
            <a:fillRect/>
          </a:stretch>
        </p:blipFill>
        <p:spPr bwMode="auto">
          <a:xfrm>
            <a:off x="1676400" y="0"/>
            <a:ext cx="5791200" cy="6858000"/>
          </a:xfrm>
          <a:prstGeom prst="rect">
            <a:avLst/>
          </a:prstGeom>
          <a:noFill/>
        </p:spPr>
      </p:pic>
      <p:pic>
        <p:nvPicPr>
          <p:cNvPr id="6" name="Recorded Sound">
            <a:hlinkClick r:id="" action="ppaction://media"/>
          </p:cNvPr>
          <p:cNvPicPr>
            <a:picLocks noRot="1" noChangeAspect="1"/>
          </p:cNvPicPr>
          <p:nvPr>
            <a:wavAudioFile r:embed="rId1" name="Recorded Sound"/>
          </p:nvPr>
        </p:nvPicPr>
        <p:blipFill>
          <a:blip r:embed="rId4" cstate="print"/>
          <a:stretch>
            <a:fillRect/>
          </a:stretch>
        </p:blipFill>
        <p:spPr>
          <a:xfrm>
            <a:off x="9144000" y="2971800"/>
            <a:ext cx="304800" cy="304800"/>
          </a:xfrm>
          <a:prstGeom prst="rect">
            <a:avLst/>
          </a:prstGeom>
        </p:spPr>
      </p:pic>
      <p:sp>
        <p:nvSpPr>
          <p:cNvPr id="4" name="Rectangle 3"/>
          <p:cNvSpPr/>
          <p:nvPr/>
        </p:nvSpPr>
        <p:spPr>
          <a:xfrm>
            <a:off x="0" y="1447800"/>
            <a:ext cx="1676400" cy="646331"/>
          </a:xfrm>
          <a:prstGeom prst="rect">
            <a:avLst/>
          </a:prstGeom>
        </p:spPr>
        <p:txBody>
          <a:bodyPr wrap="square">
            <a:spAutoFit/>
          </a:bodyPr>
          <a:lstStyle/>
          <a:p>
            <a:r>
              <a:rPr lang="en-US" dirty="0" smtClean="0">
                <a:solidFill>
                  <a:srgbClr val="FFFF00"/>
                </a:solidFill>
              </a:rPr>
              <a:t>Click picture for sound  -&gt;</a:t>
            </a:r>
            <a:endParaRPr lang="en-US" dirty="0">
              <a:solidFill>
                <a:srgbClr val="FFFF00"/>
              </a:solidFill>
            </a:endParaRPr>
          </a:p>
        </p:txBody>
      </p:sp>
    </p:spTree>
  </p:cSld>
  <p:clrMapOvr>
    <a:masterClrMapping/>
  </p:clrMapOvr>
  <p:timing>
    <p:tnLst>
      <p:par>
        <p:cTn id="1" dur="indefinite" restart="never" nodeType="tmRoot">
          <p:childTnLst>
            <p:audio>
              <p:cMediaNode showWhenStopped="0">
                <p:cTn id="2"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3" restart="whenNotActive" fill="hold" evtFilter="cancelBubble" nodeType="interactiveSeq">
                <p:stCondLst>
                  <p:cond evt="onClick" delay="0">
                    <p:tgtEl>
                      <p:spTgt spid="23554"/>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afterEffect">
                                  <p:stCondLst>
                                    <p:cond delay="0"/>
                                  </p:stCondLst>
                                  <p:childTnLst>
                                    <p:cmd type="call" cmd="playFrom(0.0)">
                                      <p:cBhvr>
                                        <p:cTn id="7" dur="7791" fill="hold"/>
                                        <p:tgtEl>
                                          <p:spTgt spid="6"/>
                                        </p:tgtEl>
                                      </p:cBhvr>
                                    </p:cmd>
                                  </p:childTnLst>
                                </p:cTn>
                              </p:par>
                            </p:childTnLst>
                          </p:cTn>
                        </p:par>
                      </p:childTnLst>
                    </p:cTn>
                  </p:par>
                </p:childTnLst>
              </p:cTn>
              <p:nextCondLst>
                <p:cond evt="onClick" delay="0">
                  <p:tgtEl>
                    <p:spTgt spid="23554"/>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233</TotalTime>
  <Words>388</Words>
  <Application>Microsoft Office PowerPoint</Application>
  <PresentationFormat>On-screen Show (4:3)</PresentationFormat>
  <Paragraphs>43</Paragraphs>
  <Slides>14</Slides>
  <Notes>1</Notes>
  <HiddenSlides>0</HiddenSlides>
  <MMClips>4</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Antietam/Battle of Sharpsburg</vt:lpstr>
      <vt:lpstr>Slide 2</vt:lpstr>
      <vt:lpstr>Statistics</vt:lpstr>
      <vt:lpstr>Slide 4</vt:lpstr>
      <vt:lpstr>General George McClellan</vt:lpstr>
      <vt:lpstr>General Lee</vt:lpstr>
      <vt:lpstr>Slide 7</vt:lpstr>
      <vt:lpstr>Slide 8</vt:lpstr>
      <vt:lpstr>Slide 9</vt:lpstr>
      <vt:lpstr>Slide 10</vt:lpstr>
      <vt:lpstr>The Corn Field</vt:lpstr>
      <vt:lpstr>Bloody Lane</vt:lpstr>
      <vt:lpstr>Burnside Bridge</vt:lpstr>
      <vt:lpstr>How Antietam affected the civil war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28</cp:revision>
  <dcterms:created xsi:type="dcterms:W3CDTF">2011-04-14T14:34:40Z</dcterms:created>
  <dcterms:modified xsi:type="dcterms:W3CDTF">2011-04-26T13:27:07Z</dcterms:modified>
</cp:coreProperties>
</file>