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58" r:id="rId4"/>
    <p:sldId id="257" r:id="rId5"/>
    <p:sldId id="259" r:id="rId6"/>
    <p:sldId id="261" r:id="rId7"/>
    <p:sldId id="262" r:id="rId8"/>
    <p:sldId id="263" r:id="rId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BB09F5-E533-4F56-AA51-3B67B1D3EF42}"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BB09F5-E533-4F56-AA51-3B67B1D3EF42}"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BB09F5-E533-4F56-AA51-3B67B1D3EF42}"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BB09F5-E533-4F56-AA51-3B67B1D3EF42}"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BB09F5-E533-4F56-AA51-3B67B1D3EF42}"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BB09F5-E533-4F56-AA51-3B67B1D3EF42}"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BB09F5-E533-4F56-AA51-3B67B1D3EF42}" type="datetimeFigureOut">
              <a:rPr lang="en-US" smtClean="0"/>
              <a:pPr/>
              <a:t>4/27/2011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BB09F5-E533-4F56-AA51-3B67B1D3EF42}" type="datetimeFigureOut">
              <a:rPr lang="en-US" smtClean="0"/>
              <a:pPr/>
              <a:t>4/27/2011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B09F5-E533-4F56-AA51-3B67B1D3EF42}" type="datetimeFigureOut">
              <a:rPr lang="en-US" smtClean="0"/>
              <a:pPr/>
              <a:t>4/27/2011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BB09F5-E533-4F56-AA51-3B67B1D3EF42}"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BB09F5-E533-4F56-AA51-3B67B1D3EF42}"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944E2-3E77-49EA-A283-6385549EFA7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BB09F5-E533-4F56-AA51-3B67B1D3EF42}" type="datetimeFigureOut">
              <a:rPr lang="en-US" smtClean="0"/>
              <a:pPr/>
              <a:t>4/27/2011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944E2-3E77-49EA-A283-6385549EFA7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7772400" cy="1470025"/>
          </a:xfrm>
        </p:spPr>
        <p:txBody>
          <a:bodyPr/>
          <a:lstStyle/>
          <a:p>
            <a:r>
              <a:rPr lang="en-US" dirty="0" smtClean="0">
                <a:latin typeface="Adobe Kaiti Std R" pitchFamily="18" charset="-128"/>
                <a:ea typeface="Adobe Kaiti Std R" pitchFamily="18" charset="-128"/>
              </a:rPr>
              <a:t>CHANCELLORSVILLE</a:t>
            </a:r>
            <a:endParaRPr lang="en-US" dirty="0">
              <a:latin typeface="Adobe Kaiti Std R" pitchFamily="18" charset="-128"/>
              <a:ea typeface="Adobe Kaiti Std R" pitchFamily="18" charset="-128"/>
            </a:endParaRPr>
          </a:p>
        </p:txBody>
      </p:sp>
      <p:sp>
        <p:nvSpPr>
          <p:cNvPr id="5" name="TextBox 4"/>
          <p:cNvSpPr txBox="1"/>
          <p:nvPr/>
        </p:nvSpPr>
        <p:spPr>
          <a:xfrm>
            <a:off x="1752600" y="1143000"/>
            <a:ext cx="6477000" cy="1323439"/>
          </a:xfrm>
          <a:prstGeom prst="rect">
            <a:avLst/>
          </a:prstGeom>
          <a:noFill/>
        </p:spPr>
        <p:txBody>
          <a:bodyPr wrap="square" rtlCol="0">
            <a:spAutoFit/>
          </a:bodyPr>
          <a:lstStyle/>
          <a:p>
            <a:r>
              <a:rPr lang="en-US" sz="2000" dirty="0"/>
              <a:t> </a:t>
            </a:r>
            <a:r>
              <a:rPr lang="en-US" sz="2000" dirty="0">
                <a:latin typeface="Adobe Kaiti Std R" pitchFamily="18" charset="-128"/>
                <a:ea typeface="Adobe Kaiti Std R" pitchFamily="18" charset="-128"/>
              </a:rPr>
              <a:t>fought from </a:t>
            </a:r>
            <a:r>
              <a:rPr lang="en-US" sz="2000" dirty="0" smtClean="0">
                <a:latin typeface="Adobe Kaiti Std R" pitchFamily="18" charset="-128"/>
                <a:ea typeface="Adobe Kaiti Std R" pitchFamily="18" charset="-128"/>
              </a:rPr>
              <a:t>May 1</a:t>
            </a:r>
            <a:r>
              <a:rPr lang="en-US" sz="2000" baseline="30000" dirty="0" smtClean="0">
                <a:latin typeface="Adobe Kaiti Std R" pitchFamily="18" charset="-128"/>
                <a:ea typeface="Adobe Kaiti Std R" pitchFamily="18" charset="-128"/>
              </a:rPr>
              <a:t>st </a:t>
            </a:r>
            <a:r>
              <a:rPr lang="en-US" sz="2000" dirty="0" smtClean="0">
                <a:latin typeface="Adobe Kaiti Std R" pitchFamily="18" charset="-128"/>
                <a:ea typeface="Adobe Kaiti Std R" pitchFamily="18" charset="-128"/>
              </a:rPr>
              <a:t>– May 3</a:t>
            </a:r>
            <a:r>
              <a:rPr lang="en-US" sz="2000" baseline="30000" dirty="0" smtClean="0">
                <a:latin typeface="Adobe Kaiti Std R" pitchFamily="18" charset="-128"/>
                <a:ea typeface="Adobe Kaiti Std R" pitchFamily="18" charset="-128"/>
              </a:rPr>
              <a:t>rd</a:t>
            </a:r>
            <a:r>
              <a:rPr lang="en-US" sz="2000" dirty="0" smtClean="0">
                <a:latin typeface="Adobe Kaiti Std R" pitchFamily="18" charset="-128"/>
                <a:ea typeface="Adobe Kaiti Std R" pitchFamily="18" charset="-128"/>
              </a:rPr>
              <a:t>, 1863</a:t>
            </a:r>
          </a:p>
          <a:p>
            <a:endParaRPr lang="en-US" sz="2000" dirty="0" smtClean="0"/>
          </a:p>
          <a:p>
            <a:r>
              <a:rPr lang="en-US" sz="2000" dirty="0" smtClean="0">
                <a:latin typeface="Adobe Kaiti Std R" pitchFamily="18" charset="-128"/>
                <a:ea typeface="Adobe Kaiti Std R" pitchFamily="18" charset="-128"/>
              </a:rPr>
              <a:t>It was fought in the vicinity of Spotsylvania, Virginia, near the village of Chancellorsville. </a:t>
            </a:r>
            <a:endParaRPr lang="en-US" sz="2000" dirty="0">
              <a:latin typeface="Adobe Kaiti Std R" pitchFamily="18" charset="-128"/>
              <a:ea typeface="Adobe Kaiti Std R" pitchFamily="18" charset="-128"/>
            </a:endParaRPr>
          </a:p>
        </p:txBody>
      </p:sp>
      <p:sp>
        <p:nvSpPr>
          <p:cNvPr id="6" name="TextBox 5"/>
          <p:cNvSpPr txBox="1"/>
          <p:nvPr/>
        </p:nvSpPr>
        <p:spPr>
          <a:xfrm>
            <a:off x="838200" y="5791200"/>
            <a:ext cx="7772400" cy="646331"/>
          </a:xfrm>
          <a:prstGeom prst="rect">
            <a:avLst/>
          </a:prstGeom>
          <a:noFill/>
        </p:spPr>
        <p:txBody>
          <a:bodyPr wrap="square" rtlCol="0">
            <a:spAutoFit/>
          </a:bodyPr>
          <a:lstStyle/>
          <a:p>
            <a:r>
              <a:rPr lang="en-US" b="1" dirty="0" smtClean="0">
                <a:latin typeface="Adobe Kaiti Std R" pitchFamily="18" charset="-128"/>
                <a:ea typeface="Adobe Kaiti Std R" pitchFamily="18" charset="-128"/>
              </a:rPr>
              <a:t>                                            MADE BY</a:t>
            </a:r>
          </a:p>
          <a:p>
            <a:r>
              <a:rPr lang="en-US" b="1" dirty="0">
                <a:latin typeface="Adobe Kaiti Std R" pitchFamily="18" charset="-128"/>
                <a:ea typeface="Adobe Kaiti Std R" pitchFamily="18" charset="-128"/>
              </a:rPr>
              <a:t> </a:t>
            </a:r>
            <a:r>
              <a:rPr lang="en-US" b="1" dirty="0" smtClean="0">
                <a:latin typeface="Adobe Kaiti Std R" pitchFamily="18" charset="-128"/>
                <a:ea typeface="Adobe Kaiti Std R" pitchFamily="18" charset="-128"/>
              </a:rPr>
              <a:t>         Laura Precourt, Ginny Neufeld, Luke Yenter and Connor Mace</a:t>
            </a:r>
            <a:endParaRPr lang="en-US" b="1" dirty="0">
              <a:latin typeface="Adobe Kaiti Std R" pitchFamily="18" charset="-128"/>
              <a:ea typeface="Adobe Kaiti Std R" pitchFamily="18" charset="-128"/>
            </a:endParaRPr>
          </a:p>
        </p:txBody>
      </p:sp>
      <p:pic>
        <p:nvPicPr>
          <p:cNvPr id="5122" name="Picture 2" descr="http://www.bcindc.zoiks.org/wp-content/uploads/2011/02/chancellorsville2.png"/>
          <p:cNvPicPr>
            <a:picLocks noChangeAspect="1" noChangeArrowheads="1"/>
          </p:cNvPicPr>
          <p:nvPr/>
        </p:nvPicPr>
        <p:blipFill>
          <a:blip r:embed="rId2" cstate="print"/>
          <a:srcRect/>
          <a:stretch>
            <a:fillRect/>
          </a:stretch>
        </p:blipFill>
        <p:spPr bwMode="auto">
          <a:xfrm>
            <a:off x="2209800" y="2438400"/>
            <a:ext cx="4762500" cy="3302001"/>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20000">
              <a:srgbClr val="000040"/>
            </a:gs>
            <a:gs pos="50000">
              <a:srgbClr val="400040"/>
            </a:gs>
            <a:gs pos="75000">
              <a:srgbClr val="8F0040"/>
            </a:gs>
            <a:gs pos="89999">
              <a:srgbClr val="F27300"/>
            </a:gs>
            <a:gs pos="100000">
              <a:srgbClr val="FFBF00"/>
            </a:gs>
          </a:gsLst>
          <a:lin ang="16200000" scaled="1"/>
          <a:tileRect/>
        </a:gradFill>
        <a:effectLst/>
      </p:bgPr>
    </p:bg>
    <p:spTree>
      <p:nvGrpSpPr>
        <p:cNvPr id="1" name=""/>
        <p:cNvGrpSpPr/>
        <p:nvPr/>
      </p:nvGrpSpPr>
      <p:grpSpPr>
        <a:xfrm>
          <a:off x="0" y="0"/>
          <a:ext cx="0" cy="0"/>
          <a:chOff x="0" y="0"/>
          <a:chExt cx="0" cy="0"/>
        </a:xfrm>
      </p:grpSpPr>
      <p:sp>
        <p:nvSpPr>
          <p:cNvPr id="4" name="TextBox 3"/>
          <p:cNvSpPr txBox="1"/>
          <p:nvPr/>
        </p:nvSpPr>
        <p:spPr>
          <a:xfrm>
            <a:off x="990600" y="609600"/>
            <a:ext cx="7162800" cy="6001643"/>
          </a:xfrm>
          <a:prstGeom prst="rect">
            <a:avLst/>
          </a:prstGeom>
          <a:noFill/>
        </p:spPr>
        <p:txBody>
          <a:bodyPr wrap="square" rtlCol="0">
            <a:spAutoFit/>
          </a:bodyPr>
          <a:lstStyle/>
          <a:p>
            <a:r>
              <a:rPr lang="en-US" sz="2400" dirty="0" smtClean="0">
                <a:solidFill>
                  <a:srgbClr val="FFFF00"/>
                </a:solidFill>
                <a:latin typeface="Adobe Ming Std L" pitchFamily="18" charset="-128"/>
                <a:ea typeface="Adobe Ming Std L" pitchFamily="18" charset="-128"/>
              </a:rPr>
              <a:t>Battle of Chancellorsville Overview</a:t>
            </a:r>
          </a:p>
          <a:p>
            <a:r>
              <a:rPr lang="en-US" sz="2400" dirty="0" smtClean="0">
                <a:solidFill>
                  <a:srgbClr val="FFFF00"/>
                </a:solidFill>
                <a:latin typeface="Adobe Ming Std L" pitchFamily="18" charset="-128"/>
                <a:ea typeface="Adobe Ming Std L" pitchFamily="18" charset="-128"/>
              </a:rPr>
              <a:t>The battle began on May 1</a:t>
            </a:r>
            <a:r>
              <a:rPr lang="en-US" sz="2400" baseline="30000" dirty="0" smtClean="0">
                <a:solidFill>
                  <a:srgbClr val="FFFF00"/>
                </a:solidFill>
                <a:latin typeface="Adobe Ming Std L" pitchFamily="18" charset="-128"/>
                <a:ea typeface="Adobe Ming Std L" pitchFamily="18" charset="-128"/>
              </a:rPr>
              <a:t>st</a:t>
            </a:r>
            <a:r>
              <a:rPr lang="en-US" sz="2400" dirty="0" smtClean="0">
                <a:solidFill>
                  <a:srgbClr val="FFFF00"/>
                </a:solidFill>
                <a:latin typeface="Adobe Ming Std L" pitchFamily="18" charset="-128"/>
                <a:ea typeface="Adobe Ming Std L" pitchFamily="18" charset="-128"/>
              </a:rPr>
              <a:t> , 1863 in Virginia. Joseph Hooker was leading the V, XI, and XII corps across the Rappahannock River. He sent 2 corps, along with John Sedgwick, a major general, to cross below Chancellorsville, where Robert E. Lee was waiting with his outnumbered troops. Lee left about 10,000 men with Jubal Anderson Early, a commanding officer, while he and the rest of his troops moved on to Hooker, who had since switched to a defensive stance  around the Wilderness of Chancellorsville.</a:t>
            </a:r>
          </a:p>
          <a:p>
            <a:r>
              <a:rPr lang="en-US" sz="2400" dirty="0" smtClean="0">
                <a:solidFill>
                  <a:srgbClr val="FFFF00"/>
                </a:solidFill>
                <a:latin typeface="Adobe Ming Std L" pitchFamily="18" charset="-128"/>
                <a:ea typeface="Adobe Ming Std L" pitchFamily="18" charset="-128"/>
              </a:rPr>
              <a:t>On May 2, 1863, Lee attacked. He won the battle using strategy, instead of strength. It was his last great victory, and it led to his invasion of the North in the Gettysburg campaign.</a:t>
            </a:r>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162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ernard MT Condensed" pitchFamily="18" charset="0"/>
              </a:rPr>
              <a:t>CHANCELLORSVILLE STATS</a:t>
            </a:r>
            <a:endParaRPr lang="en-US" dirty="0">
              <a:latin typeface="Bernard MT Condensed" pitchFamily="18" charset="0"/>
            </a:endParaRPr>
          </a:p>
        </p:txBody>
      </p:sp>
      <p:sp>
        <p:nvSpPr>
          <p:cNvPr id="4" name="Subtitle 2"/>
          <p:cNvSpPr txBox="1">
            <a:spLocks/>
          </p:cNvSpPr>
          <p:nvPr/>
        </p:nvSpPr>
        <p:spPr>
          <a:xfrm>
            <a:off x="304800" y="1524000"/>
            <a:ext cx="8839200" cy="4648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Bernard MT Condensed" pitchFamily="18" charset="0"/>
              </a:rPr>
              <a:t>United States(Union)           •CSA(Confederacy)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Bernard MT Condensed"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Bernard MT Condensed" pitchFamily="18" charset="0"/>
              </a:rPr>
              <a:t>Joseph Hooker led the                        • Robert E. Lee led the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400" b="0" i="0" u="none" strike="noStrike" kern="1200" cap="none" spc="0" normalizeH="0" baseline="0" noProof="0" dirty="0" smtClean="0">
                <a:ln>
                  <a:noFill/>
                </a:ln>
                <a:solidFill>
                  <a:schemeClr val="tx1"/>
                </a:solidFill>
                <a:effectLst/>
                <a:uLnTx/>
                <a:uFillTx/>
                <a:latin typeface="Bernard MT Condensed" pitchFamily="18" charset="0"/>
              </a:rPr>
              <a:t>     Army of the Potomac                           Army of Northern VA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Bernard MT Condensed" pitchFamily="18" charset="0"/>
              </a:rPr>
              <a:t>133,868 soldiers                                   • 60,892 soldiers</a:t>
            </a:r>
          </a:p>
          <a:p>
            <a:pPr marL="342900" lvl="0" indent="-342900">
              <a:spcBef>
                <a:spcPct val="20000"/>
              </a:spcBef>
              <a:buFont typeface="Arial" pitchFamily="34" charset="0"/>
              <a:buChar char="•"/>
              <a:defRPr/>
            </a:pPr>
            <a:r>
              <a:rPr kumimoji="0" lang="en-US" sz="2400" b="0" i="0" u="none" strike="noStrike" kern="1200" cap="none" spc="0" normalizeH="0" baseline="0" noProof="0" dirty="0" smtClean="0">
                <a:ln>
                  <a:noFill/>
                </a:ln>
                <a:solidFill>
                  <a:schemeClr val="tx1"/>
                </a:solidFill>
                <a:effectLst/>
                <a:uLnTx/>
                <a:uFillTx/>
                <a:latin typeface="Bernard MT Condensed" pitchFamily="18" charset="0"/>
              </a:rPr>
              <a:t>1,606 killed, 9,672 wounded,            </a:t>
            </a:r>
            <a:r>
              <a:rPr lang="en-US" sz="2400" dirty="0" smtClean="0">
                <a:latin typeface="Bernard MT Condensed" pitchFamily="18" charset="0"/>
              </a:rPr>
              <a:t>•1,665 </a:t>
            </a:r>
            <a:r>
              <a:rPr kumimoji="0" lang="en-US" sz="2400" b="0" i="0" u="none" strike="noStrike" kern="1200" cap="none" spc="0" normalizeH="0" baseline="0" noProof="0" dirty="0" smtClean="0">
                <a:ln>
                  <a:noFill/>
                </a:ln>
                <a:solidFill>
                  <a:schemeClr val="tx1"/>
                </a:solidFill>
                <a:effectLst/>
                <a:uLnTx/>
                <a:uFillTx/>
                <a:latin typeface="Bernard MT Condensed" pitchFamily="18" charset="0"/>
              </a:rPr>
              <a:t>killed, 9,081 wounded,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Bernard MT Condensed" pitchFamily="18" charset="0"/>
              </a:rPr>
              <a:t>5,919 missing                                        •2,018 missing</a:t>
            </a:r>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162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6477000" cy="868362"/>
          </a:xfrm>
        </p:spPr>
        <p:txBody>
          <a:bodyPr>
            <a:noAutofit/>
          </a:bodyPr>
          <a:lstStyle/>
          <a:p>
            <a:r>
              <a:rPr lang="en-US" sz="6000" dirty="0" smtClean="0">
                <a:latin typeface="Bodoni MT Condensed" pitchFamily="18" charset="0"/>
              </a:rPr>
              <a:t>BATTLE COMMANDERS</a:t>
            </a:r>
            <a:endParaRPr lang="en-US" sz="6000" dirty="0">
              <a:latin typeface="Bodoni MT Condensed" pitchFamily="18" charset="0"/>
            </a:endParaRPr>
          </a:p>
        </p:txBody>
      </p:sp>
      <p:sp>
        <p:nvSpPr>
          <p:cNvPr id="4" name="TextBox 3"/>
          <p:cNvSpPr txBox="1"/>
          <p:nvPr/>
        </p:nvSpPr>
        <p:spPr>
          <a:xfrm>
            <a:off x="381000" y="1447800"/>
            <a:ext cx="3124200" cy="584775"/>
          </a:xfrm>
          <a:prstGeom prst="rect">
            <a:avLst/>
          </a:prstGeom>
          <a:noFill/>
        </p:spPr>
        <p:txBody>
          <a:bodyPr wrap="square" rtlCol="0">
            <a:spAutoFit/>
          </a:bodyPr>
          <a:lstStyle/>
          <a:p>
            <a:r>
              <a:rPr lang="en-US" sz="3200" dirty="0" smtClean="0">
                <a:latin typeface="Bodoni MT Condensed" pitchFamily="18" charset="0"/>
              </a:rPr>
              <a:t>JOSEPH HOOKER</a:t>
            </a:r>
            <a:endParaRPr lang="en-US" sz="3200" dirty="0">
              <a:latin typeface="Bodoni MT Condensed" pitchFamily="18" charset="0"/>
            </a:endParaRPr>
          </a:p>
        </p:txBody>
      </p:sp>
      <p:sp>
        <p:nvSpPr>
          <p:cNvPr id="8" name="TextBox 7"/>
          <p:cNvSpPr txBox="1"/>
          <p:nvPr/>
        </p:nvSpPr>
        <p:spPr>
          <a:xfrm>
            <a:off x="4648200" y="1447800"/>
            <a:ext cx="2971800" cy="584775"/>
          </a:xfrm>
          <a:prstGeom prst="rect">
            <a:avLst/>
          </a:prstGeom>
          <a:noFill/>
        </p:spPr>
        <p:txBody>
          <a:bodyPr wrap="square" rtlCol="0">
            <a:spAutoFit/>
          </a:bodyPr>
          <a:lstStyle/>
          <a:p>
            <a:r>
              <a:rPr lang="en-US" sz="3200" dirty="0" smtClean="0">
                <a:latin typeface="Bodoni MT Condensed" pitchFamily="18" charset="0"/>
              </a:rPr>
              <a:t>ROBERT E. LEE</a:t>
            </a:r>
            <a:endParaRPr lang="en-US" sz="3200" dirty="0">
              <a:latin typeface="Bodoni MT Condensed" pitchFamily="18" charset="0"/>
            </a:endParaRPr>
          </a:p>
        </p:txBody>
      </p:sp>
      <p:sp>
        <p:nvSpPr>
          <p:cNvPr id="9" name="TextBox 8"/>
          <p:cNvSpPr txBox="1"/>
          <p:nvPr/>
        </p:nvSpPr>
        <p:spPr>
          <a:xfrm>
            <a:off x="381000" y="1981200"/>
            <a:ext cx="3048000" cy="3816429"/>
          </a:xfrm>
          <a:prstGeom prst="rect">
            <a:avLst/>
          </a:prstGeom>
          <a:noFill/>
        </p:spPr>
        <p:txBody>
          <a:bodyPr wrap="square" rtlCol="0">
            <a:spAutoFit/>
          </a:bodyPr>
          <a:lstStyle/>
          <a:p>
            <a:r>
              <a:rPr lang="en-US" sz="2200" dirty="0" smtClean="0">
                <a:latin typeface="Bodoni MT Condensed" pitchFamily="18" charset="0"/>
              </a:rPr>
              <a:t>*Was the union general</a:t>
            </a:r>
          </a:p>
          <a:p>
            <a:r>
              <a:rPr lang="en-US" sz="2200" dirty="0" smtClean="0">
                <a:latin typeface="Bodoni MT Condensed" pitchFamily="18" charset="0"/>
              </a:rPr>
              <a:t>*Fought in the Mexican American War.</a:t>
            </a:r>
          </a:p>
          <a:p>
            <a:r>
              <a:rPr lang="en-US" sz="2200" dirty="0" smtClean="0">
                <a:latin typeface="Bodoni MT Condensed" pitchFamily="18" charset="0"/>
              </a:rPr>
              <a:t>*He was known as “Fighting Joe.</a:t>
            </a:r>
          </a:p>
          <a:p>
            <a:r>
              <a:rPr lang="en-US" sz="2200" dirty="0" smtClean="0">
                <a:latin typeface="Bodoni MT Condensed" pitchFamily="18" charset="0"/>
              </a:rPr>
              <a:t>*Grandson of a captain in the Revolutionary War.</a:t>
            </a:r>
          </a:p>
          <a:p>
            <a:r>
              <a:rPr lang="en-US" sz="2200" dirty="0" smtClean="0">
                <a:latin typeface="Bodoni MT Condensed" pitchFamily="18" charset="0"/>
              </a:rPr>
              <a:t>*Ranked 29</a:t>
            </a:r>
            <a:r>
              <a:rPr lang="en-US" sz="2200" baseline="30000" dirty="0" smtClean="0">
                <a:latin typeface="Bodoni MT Condensed" pitchFamily="18" charset="0"/>
              </a:rPr>
              <a:t>th</a:t>
            </a:r>
            <a:r>
              <a:rPr lang="en-US" sz="2200" dirty="0" smtClean="0">
                <a:latin typeface="Bodoni MT Condensed" pitchFamily="18" charset="0"/>
              </a:rPr>
              <a:t> in his military class.</a:t>
            </a:r>
          </a:p>
          <a:p>
            <a:r>
              <a:rPr lang="en-US" sz="2200" dirty="0" smtClean="0">
                <a:latin typeface="Bodoni MT Condensed" pitchFamily="18" charset="0"/>
              </a:rPr>
              <a:t>*He was a ladies man.</a:t>
            </a:r>
          </a:p>
          <a:p>
            <a:r>
              <a:rPr lang="en-US" sz="2200" dirty="0" smtClean="0">
                <a:latin typeface="Bodoni MT Condensed" pitchFamily="18" charset="0"/>
              </a:rPr>
              <a:t>*Testified against his former commander, General Scott.</a:t>
            </a:r>
          </a:p>
          <a:p>
            <a:r>
              <a:rPr lang="en-US" sz="2200" dirty="0" smtClean="0">
                <a:latin typeface="Bodoni MT Condensed" pitchFamily="18" charset="0"/>
              </a:rPr>
              <a:t>*Became a farmer after he resigned.</a:t>
            </a:r>
            <a:endParaRPr lang="en-US" sz="2200" dirty="0">
              <a:latin typeface="Bodoni MT Condensed" pitchFamily="18" charset="0"/>
            </a:endParaRPr>
          </a:p>
        </p:txBody>
      </p:sp>
      <p:sp>
        <p:nvSpPr>
          <p:cNvPr id="11" name="TextBox 10"/>
          <p:cNvSpPr txBox="1"/>
          <p:nvPr/>
        </p:nvSpPr>
        <p:spPr>
          <a:xfrm>
            <a:off x="4343400" y="1981200"/>
            <a:ext cx="3276600" cy="4154984"/>
          </a:xfrm>
          <a:prstGeom prst="rect">
            <a:avLst/>
          </a:prstGeom>
          <a:noFill/>
        </p:spPr>
        <p:txBody>
          <a:bodyPr wrap="square" rtlCol="0">
            <a:spAutoFit/>
          </a:bodyPr>
          <a:lstStyle/>
          <a:p>
            <a:r>
              <a:rPr lang="en-US" dirty="0" smtClean="0"/>
              <a:t>*</a:t>
            </a:r>
            <a:r>
              <a:rPr lang="en-US" sz="2200" dirty="0" smtClean="0">
                <a:latin typeface="Bodoni MT Condensed" pitchFamily="18" charset="0"/>
              </a:rPr>
              <a:t>Son of Revolutionary War hero.</a:t>
            </a:r>
          </a:p>
          <a:p>
            <a:r>
              <a:rPr lang="en-US" sz="2200" dirty="0" smtClean="0">
                <a:latin typeface="Bodoni MT Condensed" pitchFamily="18" charset="0"/>
              </a:rPr>
              <a:t>*top graduate at West Point.</a:t>
            </a:r>
          </a:p>
          <a:p>
            <a:r>
              <a:rPr lang="en-US" sz="2200" dirty="0" smtClean="0">
                <a:latin typeface="Bodoni MT Condensed" pitchFamily="18" charset="0"/>
              </a:rPr>
              <a:t>*Lee was asked to be Union commander but declined.</a:t>
            </a:r>
          </a:p>
          <a:p>
            <a:r>
              <a:rPr lang="en-US" sz="2200" dirty="0" smtClean="0">
                <a:latin typeface="Bodoni MT Condensed" pitchFamily="18" charset="0"/>
              </a:rPr>
              <a:t>*Commander of the confederate army.</a:t>
            </a:r>
          </a:p>
          <a:p>
            <a:r>
              <a:rPr lang="en-US" sz="2200" dirty="0" smtClean="0">
                <a:latin typeface="Bodoni MT Condensed" pitchFamily="18" charset="0"/>
              </a:rPr>
              <a:t>*His nickname was marble man.</a:t>
            </a:r>
          </a:p>
          <a:p>
            <a:r>
              <a:rPr lang="en-US" sz="2200" dirty="0" smtClean="0">
                <a:latin typeface="Bodoni MT Condensed" pitchFamily="18" charset="0"/>
              </a:rPr>
              <a:t>*April 9 1865 Lee surrendered to Appotomax Court House.</a:t>
            </a:r>
          </a:p>
          <a:p>
            <a:r>
              <a:rPr lang="en-US" sz="2200" dirty="0" smtClean="0">
                <a:latin typeface="Bodoni MT Condensed" pitchFamily="18" charset="0"/>
              </a:rPr>
              <a:t>*Became President of Washington University.</a:t>
            </a:r>
          </a:p>
          <a:p>
            <a:r>
              <a:rPr lang="en-US" sz="2200" dirty="0" smtClean="0">
                <a:latin typeface="Bodoni MT Condensed" pitchFamily="18" charset="0"/>
              </a:rPr>
              <a:t>*Fought in the Mexican-American War and at Harper Ferries Raid.</a:t>
            </a:r>
            <a:endParaRPr lang="en-US" sz="2200" dirty="0">
              <a:latin typeface="Bodoni MT Condensed" pitchFamily="18" charset="0"/>
            </a:endParaRPr>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7001">
              <a:srgbClr val="E6E6E6"/>
            </a:gs>
            <a:gs pos="32001">
              <a:srgbClr val="7D8496"/>
            </a:gs>
            <a:gs pos="47000">
              <a:srgbClr val="E6E6E6"/>
            </a:gs>
            <a:gs pos="85001">
              <a:srgbClr val="7D8496"/>
            </a:gs>
            <a:gs pos="100000">
              <a:srgbClr val="E6E6E6"/>
            </a:gs>
          </a:gsLst>
          <a:lin ang="16200000" scaled="0"/>
        </a:gradFill>
        <a:effectLst/>
      </p:bgPr>
    </p:bg>
    <p:spTree>
      <p:nvGrpSpPr>
        <p:cNvPr id="1" name=""/>
        <p:cNvGrpSpPr/>
        <p:nvPr/>
      </p:nvGrpSpPr>
      <p:grpSpPr>
        <a:xfrm>
          <a:off x="0" y="0"/>
          <a:ext cx="0" cy="0"/>
          <a:chOff x="0" y="0"/>
          <a:chExt cx="0" cy="0"/>
        </a:xfrm>
      </p:grpSpPr>
      <p:pic>
        <p:nvPicPr>
          <p:cNvPr id="1028" name="Picture 4" descr="http://www.old-picture.com/mathew-brady-studio/pictures/General-Hooker-001.jpg"/>
          <p:cNvPicPr>
            <a:picLocks noChangeAspect="1" noChangeArrowheads="1"/>
          </p:cNvPicPr>
          <p:nvPr/>
        </p:nvPicPr>
        <p:blipFill>
          <a:blip r:embed="rId2" cstate="print"/>
          <a:srcRect/>
          <a:stretch>
            <a:fillRect/>
          </a:stretch>
        </p:blipFill>
        <p:spPr bwMode="auto">
          <a:xfrm>
            <a:off x="0" y="762000"/>
            <a:ext cx="4206318" cy="6096000"/>
          </a:xfrm>
          <a:prstGeom prst="rect">
            <a:avLst/>
          </a:prstGeom>
          <a:noFill/>
        </p:spPr>
      </p:pic>
      <p:sp>
        <p:nvSpPr>
          <p:cNvPr id="7" name="TextBox 6"/>
          <p:cNvSpPr txBox="1"/>
          <p:nvPr/>
        </p:nvSpPr>
        <p:spPr>
          <a:xfrm>
            <a:off x="0" y="228600"/>
            <a:ext cx="4495800" cy="584775"/>
          </a:xfrm>
          <a:prstGeom prst="rect">
            <a:avLst/>
          </a:prstGeom>
          <a:noFill/>
        </p:spPr>
        <p:txBody>
          <a:bodyPr wrap="square" rtlCol="0">
            <a:spAutoFit/>
          </a:bodyPr>
          <a:lstStyle/>
          <a:p>
            <a:r>
              <a:rPr lang="en-US" sz="3200" dirty="0" smtClean="0">
                <a:latin typeface="Adobe Ming Std L" pitchFamily="18" charset="-128"/>
                <a:ea typeface="Adobe Ming Std L" pitchFamily="18" charset="-128"/>
              </a:rPr>
              <a:t>GENERAL HOOKER</a:t>
            </a:r>
            <a:endParaRPr lang="en-US" sz="3200" dirty="0">
              <a:latin typeface="Adobe Ming Std L" pitchFamily="18" charset="-128"/>
              <a:ea typeface="Adobe Ming Std L" pitchFamily="18" charset="-128"/>
            </a:endParaRPr>
          </a:p>
        </p:txBody>
      </p:sp>
      <p:pic>
        <p:nvPicPr>
          <p:cNvPr id="1030" name="Picture 6" descr="http://www.historyguy.com/biofiles/General_Robert_E_Lee.jpg"/>
          <p:cNvPicPr>
            <a:picLocks noChangeAspect="1" noChangeArrowheads="1"/>
          </p:cNvPicPr>
          <p:nvPr/>
        </p:nvPicPr>
        <p:blipFill>
          <a:blip r:embed="rId3" cstate="print"/>
          <a:srcRect/>
          <a:stretch>
            <a:fillRect/>
          </a:stretch>
        </p:blipFill>
        <p:spPr bwMode="auto">
          <a:xfrm>
            <a:off x="4196080" y="762000"/>
            <a:ext cx="4795520" cy="6096000"/>
          </a:xfrm>
          <a:prstGeom prst="rect">
            <a:avLst/>
          </a:prstGeom>
          <a:noFill/>
        </p:spPr>
      </p:pic>
      <p:sp>
        <p:nvSpPr>
          <p:cNvPr id="9" name="TextBox 8"/>
          <p:cNvSpPr txBox="1"/>
          <p:nvPr/>
        </p:nvSpPr>
        <p:spPr>
          <a:xfrm>
            <a:off x="5105400" y="228600"/>
            <a:ext cx="3352800" cy="523220"/>
          </a:xfrm>
          <a:prstGeom prst="rect">
            <a:avLst/>
          </a:prstGeom>
          <a:noFill/>
        </p:spPr>
        <p:txBody>
          <a:bodyPr wrap="square" rtlCol="0">
            <a:spAutoFit/>
          </a:bodyPr>
          <a:lstStyle/>
          <a:p>
            <a:r>
              <a:rPr lang="en-US" sz="2800" dirty="0" smtClean="0">
                <a:latin typeface="Adobe Ming Std L" pitchFamily="18" charset="-128"/>
                <a:ea typeface="Adobe Ming Std L" pitchFamily="18" charset="-128"/>
              </a:rPr>
              <a:t>ROBERT E. LEE</a:t>
            </a:r>
            <a:endParaRPr lang="en-US" sz="2800" dirty="0">
              <a:latin typeface="Adobe Ming Std L" pitchFamily="18" charset="-128"/>
              <a:ea typeface="Adobe Ming Std L" pitchFamily="18" charset="-128"/>
            </a:endParaRPr>
          </a:p>
        </p:txBody>
      </p:sp>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6" descr="http://www.civilwar.org/battlefields/chancellorsville/maps/chancellorsville-1863-map.jpg"/>
          <p:cNvPicPr>
            <a:picLocks noChangeAspect="1" noChangeArrowheads="1"/>
          </p:cNvPicPr>
          <p:nvPr/>
        </p:nvPicPr>
        <p:blipFill>
          <a:blip r:embed="rId3" cstate="print"/>
          <a:srcRect/>
          <a:stretch>
            <a:fillRect/>
          </a:stretch>
        </p:blipFill>
        <p:spPr bwMode="auto">
          <a:xfrm>
            <a:off x="-610019" y="0"/>
            <a:ext cx="9754019" cy="6858000"/>
          </a:xfrm>
          <a:prstGeom prst="rect">
            <a:avLst/>
          </a:prstGeom>
          <a:noFill/>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ransition>
    <p:pull dir="lu"/>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461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pic>
        <p:nvPicPr>
          <p:cNvPr id="2050" name="Picture 2" descr="http://topchoicehomesinc.com/wp-content/uploads/2010/10/Chancellorsville-Battlefield-copy.jpg"/>
          <p:cNvPicPr>
            <a:picLocks noChangeAspect="1" noChangeArrowheads="1"/>
          </p:cNvPicPr>
          <p:nvPr/>
        </p:nvPicPr>
        <p:blipFill>
          <a:blip r:embed="rId2" cstate="print"/>
          <a:srcRect/>
          <a:stretch>
            <a:fillRect/>
          </a:stretch>
        </p:blipFill>
        <p:spPr bwMode="auto">
          <a:xfrm>
            <a:off x="3505200" y="3112641"/>
            <a:ext cx="5638800" cy="3745359"/>
          </a:xfrm>
          <a:prstGeom prst="rect">
            <a:avLst/>
          </a:prstGeom>
          <a:noFill/>
        </p:spPr>
      </p:pic>
      <p:sp>
        <p:nvSpPr>
          <p:cNvPr id="6" name="TextBox 5"/>
          <p:cNvSpPr txBox="1"/>
          <p:nvPr/>
        </p:nvSpPr>
        <p:spPr>
          <a:xfrm>
            <a:off x="5105400" y="381000"/>
            <a:ext cx="2819400" cy="923330"/>
          </a:xfrm>
          <a:prstGeom prst="rect">
            <a:avLst/>
          </a:prstGeom>
          <a:noFill/>
        </p:spPr>
        <p:txBody>
          <a:bodyPr wrap="square" rtlCol="0">
            <a:spAutoFit/>
          </a:bodyPr>
          <a:lstStyle/>
          <a:p>
            <a:r>
              <a:rPr lang="en-US" sz="5400" dirty="0" smtClean="0">
                <a:latin typeface="Bodoni MT" pitchFamily="18" charset="0"/>
              </a:rPr>
              <a:t>Then</a:t>
            </a:r>
            <a:endParaRPr lang="en-US" sz="5400" dirty="0">
              <a:latin typeface="Bodoni MT" pitchFamily="18" charset="0"/>
            </a:endParaRPr>
          </a:p>
        </p:txBody>
      </p:sp>
      <p:sp>
        <p:nvSpPr>
          <p:cNvPr id="7" name="TextBox 6"/>
          <p:cNvSpPr txBox="1"/>
          <p:nvPr/>
        </p:nvSpPr>
        <p:spPr>
          <a:xfrm>
            <a:off x="1524000" y="4648200"/>
            <a:ext cx="2667000" cy="1107996"/>
          </a:xfrm>
          <a:prstGeom prst="rect">
            <a:avLst/>
          </a:prstGeom>
          <a:noFill/>
        </p:spPr>
        <p:txBody>
          <a:bodyPr wrap="square" rtlCol="0">
            <a:spAutoFit/>
          </a:bodyPr>
          <a:lstStyle/>
          <a:p>
            <a:r>
              <a:rPr lang="en-US" sz="6600" dirty="0" smtClean="0">
                <a:latin typeface="Bodoni MT" pitchFamily="18" charset="0"/>
              </a:rPr>
              <a:t>Now</a:t>
            </a:r>
            <a:endParaRPr lang="en-US" sz="6600" dirty="0">
              <a:latin typeface="Bodoni MT" pitchFamily="18" charset="0"/>
            </a:endParaRPr>
          </a:p>
        </p:txBody>
      </p:sp>
      <p:pic>
        <p:nvPicPr>
          <p:cNvPr id="2" name="Picture 2" descr="http://www.freeinfosociety.com/media/images/5325.jpg"/>
          <p:cNvPicPr>
            <a:picLocks noChangeAspect="1" noChangeArrowheads="1"/>
          </p:cNvPicPr>
          <p:nvPr/>
        </p:nvPicPr>
        <p:blipFill>
          <a:blip r:embed="rId3" cstate="print"/>
          <a:srcRect/>
          <a:stretch>
            <a:fillRect/>
          </a:stretch>
        </p:blipFill>
        <p:spPr bwMode="auto">
          <a:xfrm>
            <a:off x="0" y="0"/>
            <a:ext cx="4648200" cy="3625199"/>
          </a:xfrm>
          <a:prstGeom prst="rect">
            <a:avLst/>
          </a:prstGeom>
          <a:noFill/>
        </p:spPr>
      </p:pic>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latin typeface="Bell MT" pitchFamily="18" charset="0"/>
              </a:rPr>
              <a:t>THE EFFECT </a:t>
            </a:r>
            <a:r>
              <a:rPr lang="en-US" dirty="0" smtClean="0">
                <a:latin typeface="Bell MT" pitchFamily="18" charset="0"/>
              </a:rPr>
              <a:t>OF THE BATTLE</a:t>
            </a:r>
            <a:endParaRPr lang="en-US" dirty="0">
              <a:latin typeface="Bell MT" pitchFamily="18" charset="0"/>
            </a:endParaRPr>
          </a:p>
        </p:txBody>
      </p:sp>
      <p:sp>
        <p:nvSpPr>
          <p:cNvPr id="3" name="Content Placeholder 2"/>
          <p:cNvSpPr>
            <a:spLocks noGrp="1"/>
          </p:cNvSpPr>
          <p:nvPr>
            <p:ph idx="1"/>
          </p:nvPr>
        </p:nvSpPr>
        <p:spPr/>
        <p:txBody>
          <a:bodyPr>
            <a:normAutofit/>
          </a:bodyPr>
          <a:lstStyle/>
          <a:p>
            <a:pPr>
              <a:buNone/>
            </a:pPr>
            <a:r>
              <a:rPr lang="en-US" sz="2000" dirty="0" smtClean="0">
                <a:latin typeface="Bookman Old Style" pitchFamily="18" charset="0"/>
              </a:rPr>
              <a:t>The battle of Chancellorsville had a affect of the Civil War in many ways. One way is the number of soldiers dead.  Any amount of soldiers dead is a loss to their army and their loved ones. One death that is of importance to this battle, the civil war, and the entirety of history is the death of Stonewall Jackson. Stonewall Jackson, was a dignified confederate general. He was known to as, “the right hand man” of General Lee. He was shot by one of his own confederate soldiers, who thought that he was the union enemy. The battle turned out to show how strong the Confederate army could be. And how cunning and strategic General. Lee was even in a circumstance where he was highly outnumbered. The battle was a stepping stone to Gettysburg and another win for the Confederacy. </a:t>
            </a:r>
            <a:endParaRPr lang="en-US" sz="2000" dirty="0">
              <a:latin typeface="Bookman Old Style" pitchFamily="18" charset="0"/>
            </a:endParaRPr>
          </a:p>
        </p:txBody>
      </p:sp>
    </p:spTree>
  </p:cSld>
  <p:clrMapOvr>
    <a:masterClrMapping/>
  </p:clrMapOvr>
  <p:transition>
    <p:comb/>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TotalTime>
  <Words>526</Words>
  <Application>Microsoft Office PowerPoint</Application>
  <PresentationFormat>On-screen Show (4:3)</PresentationFormat>
  <Paragraphs>42</Paragraphs>
  <Slides>8</Slides>
  <Notes>0</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CHANCELLORSVILLE</vt:lpstr>
      <vt:lpstr>Slide 2</vt:lpstr>
      <vt:lpstr>CHANCELLORSVILLE STATS</vt:lpstr>
      <vt:lpstr>BATTLE COMMANDERS</vt:lpstr>
      <vt:lpstr>Slide 5</vt:lpstr>
      <vt:lpstr>Slide 6</vt:lpstr>
      <vt:lpstr>Slide 7</vt:lpstr>
      <vt:lpstr>THE EFFECT OF THE BATTLE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CHANCELLORSVILLE</dc:title>
  <dc:creator>Student</dc:creator>
  <cp:lastModifiedBy>Student</cp:lastModifiedBy>
  <cp:revision>54</cp:revision>
  <dcterms:created xsi:type="dcterms:W3CDTF">2011-04-14T17:58:11Z</dcterms:created>
  <dcterms:modified xsi:type="dcterms:W3CDTF">2011-04-27T15:38:51Z</dcterms:modified>
</cp:coreProperties>
</file>