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ms-office.activeX"/>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Override PartName="/ppt/activeX/activeX1.xml" ContentType="application/vnd.ms-office.activeX+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576"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08FFBDF-DF64-4597-9ADE-15D9F61AF68E}" type="datetimeFigureOut">
              <a:rPr lang="en-US" smtClean="0"/>
              <a:pPr/>
              <a:t>10/5/2010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64DCCF-998B-4076-891E-4523FCF8852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8FFBDF-DF64-4597-9ADE-15D9F61AF68E}" type="datetimeFigureOut">
              <a:rPr lang="en-US" smtClean="0"/>
              <a:pPr/>
              <a:t>10/5/2010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64DCCF-998B-4076-891E-4523FCF8852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8FFBDF-DF64-4597-9ADE-15D9F61AF68E}" type="datetimeFigureOut">
              <a:rPr lang="en-US" smtClean="0"/>
              <a:pPr/>
              <a:t>10/5/2010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64DCCF-998B-4076-891E-4523FCF8852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8FFBDF-DF64-4597-9ADE-15D9F61AF68E}" type="datetimeFigureOut">
              <a:rPr lang="en-US" smtClean="0"/>
              <a:pPr/>
              <a:t>10/5/2010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64DCCF-998B-4076-891E-4523FCF8852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8FFBDF-DF64-4597-9ADE-15D9F61AF68E}" type="datetimeFigureOut">
              <a:rPr lang="en-US" smtClean="0"/>
              <a:pPr/>
              <a:t>10/5/2010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64DCCF-998B-4076-891E-4523FCF8852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08FFBDF-DF64-4597-9ADE-15D9F61AF68E}" type="datetimeFigureOut">
              <a:rPr lang="en-US" smtClean="0"/>
              <a:pPr/>
              <a:t>10/5/2010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64DCCF-998B-4076-891E-4523FCF8852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08FFBDF-DF64-4597-9ADE-15D9F61AF68E}" type="datetimeFigureOut">
              <a:rPr lang="en-US" smtClean="0"/>
              <a:pPr/>
              <a:t>10/5/2010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64DCCF-998B-4076-891E-4523FCF8852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8FFBDF-DF64-4597-9ADE-15D9F61AF68E}" type="datetimeFigureOut">
              <a:rPr lang="en-US" smtClean="0"/>
              <a:pPr/>
              <a:t>10/5/2010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64DCCF-998B-4076-891E-4523FCF8852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8FFBDF-DF64-4597-9ADE-15D9F61AF68E}" type="datetimeFigureOut">
              <a:rPr lang="en-US" smtClean="0"/>
              <a:pPr/>
              <a:t>10/5/2010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64DCCF-998B-4076-891E-4523FCF8852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8FFBDF-DF64-4597-9ADE-15D9F61AF68E}" type="datetimeFigureOut">
              <a:rPr lang="en-US" smtClean="0"/>
              <a:pPr/>
              <a:t>10/5/2010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64DCCF-998B-4076-891E-4523FCF8852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8FFBDF-DF64-4597-9ADE-15D9F61AF68E}" type="datetimeFigureOut">
              <a:rPr lang="en-US" smtClean="0"/>
              <a:pPr/>
              <a:t>10/5/2010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64DCCF-998B-4076-891E-4523FCF8852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8FFBDF-DF64-4597-9ADE-15D9F61AF68E}" type="datetimeFigureOut">
              <a:rPr lang="en-US" smtClean="0"/>
              <a:pPr/>
              <a:t>10/5/2010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64DCCF-998B-4076-891E-4523FCF8852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1.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20000">
              <a:srgbClr val="000040"/>
            </a:gs>
            <a:gs pos="50000">
              <a:srgbClr val="400040"/>
            </a:gs>
            <a:gs pos="75000">
              <a:srgbClr val="8F0040"/>
            </a:gs>
            <a:gs pos="89999">
              <a:srgbClr val="F27300"/>
            </a:gs>
            <a:gs pos="100000">
              <a:srgbClr val="FFBF0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57200"/>
            <a:ext cx="7772400" cy="1470025"/>
          </a:xfrm>
        </p:spPr>
        <p:txBody>
          <a:bodyPr/>
          <a:lstStyle/>
          <a:p>
            <a:r>
              <a:rPr lang="en-US" dirty="0" smtClean="0">
                <a:solidFill>
                  <a:srgbClr val="FFFF00"/>
                </a:solidFill>
                <a:latin typeface="Aharoni" pitchFamily="2" charset="-79"/>
                <a:cs typeface="Aharoni" pitchFamily="2" charset="-79"/>
              </a:rPr>
              <a:t>Crime and punishment</a:t>
            </a:r>
            <a:endParaRPr lang="en-US" dirty="0">
              <a:solidFill>
                <a:srgbClr val="FFFF00"/>
              </a:solidFill>
              <a:latin typeface="Aharoni" pitchFamily="2" charset="-79"/>
              <a:cs typeface="Aharoni" pitchFamily="2" charset="-79"/>
            </a:endParaRPr>
          </a:p>
        </p:txBody>
      </p:sp>
      <p:pic>
        <p:nvPicPr>
          <p:cNvPr id="1026" name="Picture 2" descr="http://familyhistory.files.wordpress.com/2008/07/stocks.jpg"/>
          <p:cNvPicPr>
            <a:picLocks noChangeAspect="1" noChangeArrowheads="1"/>
          </p:cNvPicPr>
          <p:nvPr/>
        </p:nvPicPr>
        <p:blipFill>
          <a:blip r:embed="rId2" cstate="print"/>
          <a:srcRect/>
          <a:stretch>
            <a:fillRect/>
          </a:stretch>
        </p:blipFill>
        <p:spPr bwMode="auto">
          <a:xfrm>
            <a:off x="2362200" y="2057400"/>
            <a:ext cx="4121239" cy="36576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00"/>
            </a:gs>
            <a:gs pos="20000">
              <a:srgbClr val="000040"/>
            </a:gs>
            <a:gs pos="50000">
              <a:srgbClr val="400040"/>
            </a:gs>
            <a:gs pos="75000">
              <a:srgbClr val="8F0040"/>
            </a:gs>
            <a:gs pos="89999">
              <a:srgbClr val="F27300"/>
            </a:gs>
            <a:gs pos="100000">
              <a:srgbClr val="FFBF00"/>
            </a:gs>
          </a:gsLst>
          <a:lin ang="2700000" scaled="1"/>
          <a:tileRect/>
        </a:gradFill>
        <a:effectLst/>
      </p:bgPr>
    </p:bg>
    <p:spTree>
      <p:nvGrpSpPr>
        <p:cNvPr id="1" name=""/>
        <p:cNvGrpSpPr/>
        <p:nvPr/>
      </p:nvGrpSpPr>
      <p:grpSpPr>
        <a:xfrm>
          <a:off x="0" y="0"/>
          <a:ext cx="0" cy="0"/>
          <a:chOff x="0" y="0"/>
          <a:chExt cx="0" cy="0"/>
        </a:xfrm>
      </p:grpSpPr>
      <p:sp>
        <p:nvSpPr>
          <p:cNvPr id="2" name="TextBox 1"/>
          <p:cNvSpPr txBox="1"/>
          <p:nvPr/>
        </p:nvSpPr>
        <p:spPr>
          <a:xfrm>
            <a:off x="1143000" y="914400"/>
            <a:ext cx="7162800" cy="7602081"/>
          </a:xfrm>
          <a:prstGeom prst="rect">
            <a:avLst/>
          </a:prstGeom>
          <a:noFill/>
        </p:spPr>
        <p:txBody>
          <a:bodyPr wrap="square" rtlCol="0">
            <a:spAutoFit/>
          </a:bodyPr>
          <a:lstStyle/>
          <a:p>
            <a:r>
              <a:rPr lang="en-US" sz="2800" dirty="0" smtClean="0"/>
              <a:t> </a:t>
            </a:r>
            <a:r>
              <a:rPr lang="en-US" sz="2800" dirty="0" smtClean="0">
                <a:solidFill>
                  <a:srgbClr val="FFFF00"/>
                </a:solidFill>
                <a:latin typeface="Juice ITC" pitchFamily="82" charset="0"/>
              </a:rPr>
              <a:t>      ANSWERS</a:t>
            </a:r>
          </a:p>
          <a:p>
            <a:pPr marL="342900" indent="-342900">
              <a:buAutoNum type="arabicPeriod"/>
            </a:pPr>
            <a:r>
              <a:rPr lang="en-US" sz="2800" dirty="0" smtClean="0">
                <a:solidFill>
                  <a:srgbClr val="FFFF00"/>
                </a:solidFill>
                <a:latin typeface="Juice ITC" pitchFamily="82" charset="0"/>
              </a:rPr>
              <a:t>High middle and low</a:t>
            </a:r>
          </a:p>
          <a:p>
            <a:pPr marL="342900" indent="-342900">
              <a:buAutoNum type="arabicPeriod"/>
            </a:pPr>
            <a:r>
              <a:rPr lang="en-US" sz="2800" dirty="0" smtClean="0">
                <a:solidFill>
                  <a:srgbClr val="FFFF00"/>
                </a:solidFill>
                <a:latin typeface="Juice ITC" pitchFamily="82" charset="0"/>
              </a:rPr>
              <a:t>Burning, drowning, and hanging</a:t>
            </a:r>
          </a:p>
          <a:p>
            <a:pPr marL="342900" indent="-342900">
              <a:buAutoNum type="arabicPeriod"/>
            </a:pPr>
            <a:r>
              <a:rPr lang="en-US" sz="2800" dirty="0" smtClean="0">
                <a:solidFill>
                  <a:srgbClr val="FFFF00"/>
                </a:solidFill>
                <a:latin typeface="Juice ITC" pitchFamily="82" charset="0"/>
              </a:rPr>
              <a:t>1693</a:t>
            </a:r>
          </a:p>
          <a:p>
            <a:pPr marL="342900" indent="-342900">
              <a:buAutoNum type="arabicPeriod"/>
            </a:pPr>
            <a:r>
              <a:rPr lang="en-US" sz="2800" dirty="0" smtClean="0">
                <a:solidFill>
                  <a:srgbClr val="FFFF00"/>
                </a:solidFill>
                <a:latin typeface="Juice ITC" pitchFamily="82" charset="0"/>
              </a:rPr>
              <a:t>Salem</a:t>
            </a:r>
          </a:p>
          <a:p>
            <a:pPr marL="342900" indent="-342900">
              <a:buAutoNum type="arabicPeriod"/>
            </a:pPr>
            <a:r>
              <a:rPr lang="en-US" sz="2800" dirty="0" smtClean="0">
                <a:solidFill>
                  <a:srgbClr val="FFFF00"/>
                </a:solidFill>
                <a:latin typeface="Juice ITC" pitchFamily="82" charset="0"/>
              </a:rPr>
              <a:t>Teenage girls</a:t>
            </a:r>
          </a:p>
          <a:p>
            <a:pPr marL="342900" indent="-342900">
              <a:buAutoNum type="arabicPeriod"/>
            </a:pPr>
            <a:r>
              <a:rPr lang="en-US" sz="2800" dirty="0" smtClean="0">
                <a:solidFill>
                  <a:srgbClr val="FFFF00"/>
                </a:solidFill>
                <a:latin typeface="Juice ITC" pitchFamily="82" charset="0"/>
              </a:rPr>
              <a:t>29 people were tried</a:t>
            </a:r>
          </a:p>
          <a:p>
            <a:pPr marL="342900" indent="-342900">
              <a:buAutoNum type="arabicPeriod"/>
            </a:pPr>
            <a:r>
              <a:rPr lang="en-US" sz="2800" dirty="0" smtClean="0">
                <a:solidFill>
                  <a:srgbClr val="FFFF00"/>
                </a:solidFill>
                <a:latin typeface="Juice ITC" pitchFamily="82" charset="0"/>
              </a:rPr>
              <a:t>True</a:t>
            </a:r>
          </a:p>
          <a:p>
            <a:pPr marL="342900" indent="-342900">
              <a:buAutoNum type="arabicPeriod"/>
            </a:pPr>
            <a:r>
              <a:rPr lang="en-US" sz="2800" dirty="0" smtClean="0">
                <a:solidFill>
                  <a:srgbClr val="FFFF00"/>
                </a:solidFill>
                <a:latin typeface="Juice ITC" pitchFamily="82" charset="0"/>
              </a:rPr>
              <a:t> the low class</a:t>
            </a:r>
          </a:p>
          <a:p>
            <a:pPr marL="342900" indent="-342900">
              <a:buAutoNum type="arabicPeriod"/>
            </a:pPr>
            <a:r>
              <a:rPr lang="en-US" sz="2800" dirty="0" smtClean="0">
                <a:solidFill>
                  <a:srgbClr val="FFFF00"/>
                </a:solidFill>
                <a:latin typeface="Juice ITC" pitchFamily="82" charset="0"/>
              </a:rPr>
              <a:t>Bright clothing</a:t>
            </a:r>
          </a:p>
          <a:p>
            <a:pPr marL="342900" indent="-342900">
              <a:buAutoNum type="arabicPeriod"/>
            </a:pPr>
            <a:r>
              <a:rPr lang="en-US" sz="2800" dirty="0" smtClean="0">
                <a:solidFill>
                  <a:srgbClr val="FFFF00"/>
                </a:solidFill>
                <a:latin typeface="Juice ITC" pitchFamily="82" charset="0"/>
              </a:rPr>
              <a:t>True</a:t>
            </a:r>
          </a:p>
          <a:p>
            <a:pPr marL="342900" indent="-342900">
              <a:buAutoNum type="arabicPeriod"/>
            </a:pPr>
            <a:endParaRPr lang="en-US" dirty="0" smtClean="0"/>
          </a:p>
          <a:p>
            <a:pPr marL="342900" indent="-342900">
              <a:buAutoNum type="arabicPeriod"/>
            </a:pPr>
            <a:endParaRPr lang="en-US" dirty="0" smtClean="0"/>
          </a:p>
          <a:p>
            <a:pPr marL="342900" indent="-342900">
              <a:buAutoNum type="arabicPeriod"/>
            </a:pPr>
            <a:endParaRPr lang="en-US" dirty="0" smtClean="0"/>
          </a:p>
          <a:p>
            <a:pPr marL="342900" indent="-342900">
              <a:buAutoNum type="arabicPeriod"/>
            </a:pPr>
            <a:endParaRPr lang="en-US" dirty="0" smtClean="0"/>
          </a:p>
          <a:p>
            <a:pPr marL="342900" indent="-342900">
              <a:buAutoNum type="arabicPeriod"/>
            </a:pPr>
            <a:endParaRPr lang="en-US" dirty="0" smtClean="0"/>
          </a:p>
          <a:p>
            <a:pPr marL="342900" indent="-342900">
              <a:buAutoNum type="arabicPeriod"/>
            </a:pPr>
            <a:endParaRPr lang="en-US" dirty="0" smtClean="0"/>
          </a:p>
          <a:p>
            <a:pPr marL="342900" indent="-342900">
              <a:buAutoNum type="arabicPeriod"/>
            </a:pPr>
            <a:endParaRPr lang="en-US" dirty="0" smtClean="0"/>
          </a:p>
          <a:p>
            <a:pPr marL="342900" indent="-342900">
              <a:buAutoNum type="arabicPeriod"/>
            </a:pPr>
            <a:endParaRPr lang="en-US" dirty="0" smtClean="0"/>
          </a:p>
          <a:p>
            <a:pPr marL="342900" indent="-342900">
              <a:buAutoNum type="arabicPeriod"/>
            </a:pPr>
            <a:endParaRPr lang="en-US" dirty="0" smtClean="0"/>
          </a:p>
          <a:p>
            <a:pPr marL="342900" indent="-342900">
              <a:buAutoNum type="arabicPeriod"/>
            </a:pPr>
            <a:endParaRPr lang="en-US" dirty="0"/>
          </a:p>
        </p:txBody>
      </p:sp>
    </p:spTree>
  </p:cSld>
  <p:clrMapOvr>
    <a:masterClrMapping/>
  </p:clrMapOvr>
  <p:transition>
    <p:strips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webdesign.org/img_articles/17045/mock2a.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extBox 1"/>
          <p:cNvSpPr txBox="1"/>
          <p:nvPr/>
        </p:nvSpPr>
        <p:spPr>
          <a:xfrm>
            <a:off x="1447800" y="425470"/>
            <a:ext cx="5791200" cy="6432530"/>
          </a:xfrm>
          <a:prstGeom prst="rect">
            <a:avLst/>
          </a:prstGeom>
          <a:noFill/>
        </p:spPr>
        <p:txBody>
          <a:bodyPr wrap="square" rtlCol="0">
            <a:spAutoFit/>
          </a:bodyPr>
          <a:lstStyle/>
          <a:p>
            <a:pPr algn="ctr"/>
            <a:r>
              <a:rPr lang="en-US" dirty="0" smtClean="0"/>
              <a:t>                 </a:t>
            </a:r>
            <a:r>
              <a:rPr lang="en-US" sz="4800" dirty="0" smtClean="0">
                <a:latin typeface="Edwardian Script ITC" pitchFamily="66" charset="0"/>
              </a:rPr>
              <a:t>Crimes that would be punishable</a:t>
            </a:r>
          </a:p>
          <a:p>
            <a:r>
              <a:rPr lang="en-US" sz="2800" dirty="0">
                <a:latin typeface="Edwardian Script ITC" pitchFamily="66" charset="0"/>
              </a:rPr>
              <a:t> </a:t>
            </a:r>
            <a:r>
              <a:rPr lang="en-US" sz="2800" dirty="0" smtClean="0">
                <a:latin typeface="Edwardian Script ITC" pitchFamily="66" charset="0"/>
              </a:rPr>
              <a:t>                                       murder</a:t>
            </a:r>
          </a:p>
          <a:p>
            <a:r>
              <a:rPr lang="en-US" sz="2800" dirty="0">
                <a:latin typeface="Edwardian Script ITC" pitchFamily="66" charset="0"/>
              </a:rPr>
              <a:t> </a:t>
            </a:r>
            <a:r>
              <a:rPr lang="en-US" sz="2800" dirty="0" smtClean="0">
                <a:latin typeface="Edwardian Script ITC" pitchFamily="66" charset="0"/>
              </a:rPr>
              <a:t>                 hitting and cursing their parents</a:t>
            </a:r>
          </a:p>
          <a:p>
            <a:r>
              <a:rPr lang="en-US" sz="2800" dirty="0">
                <a:latin typeface="Edwardian Script ITC" pitchFamily="66" charset="0"/>
              </a:rPr>
              <a:t> </a:t>
            </a:r>
            <a:r>
              <a:rPr lang="en-US" sz="2800" dirty="0" smtClean="0">
                <a:latin typeface="Edwardian Script ITC" pitchFamily="66" charset="0"/>
              </a:rPr>
              <a:t>                                       treason </a:t>
            </a:r>
          </a:p>
          <a:p>
            <a:r>
              <a:rPr lang="en-US" sz="2800" dirty="0">
                <a:latin typeface="Edwardian Script ITC" pitchFamily="66" charset="0"/>
              </a:rPr>
              <a:t> </a:t>
            </a:r>
            <a:r>
              <a:rPr lang="en-US" sz="2800" dirty="0" smtClean="0">
                <a:latin typeface="Edwardian Script ITC" pitchFamily="66" charset="0"/>
              </a:rPr>
              <a:t>                                        piracy </a:t>
            </a:r>
          </a:p>
          <a:p>
            <a:r>
              <a:rPr lang="en-US" sz="2800" dirty="0">
                <a:latin typeface="Edwardian Script ITC" pitchFamily="66" charset="0"/>
              </a:rPr>
              <a:t> </a:t>
            </a:r>
            <a:r>
              <a:rPr lang="en-US" sz="2800" dirty="0" smtClean="0">
                <a:latin typeface="Edwardian Script ITC" pitchFamily="66" charset="0"/>
              </a:rPr>
              <a:t>                                   not going to church on Sunday </a:t>
            </a:r>
          </a:p>
          <a:p>
            <a:r>
              <a:rPr lang="en-US" sz="2800" dirty="0">
                <a:latin typeface="Edwardian Script ITC" pitchFamily="66" charset="0"/>
              </a:rPr>
              <a:t> </a:t>
            </a:r>
            <a:r>
              <a:rPr lang="en-US" sz="2800" dirty="0" smtClean="0">
                <a:latin typeface="Edwardian Script ITC" pitchFamily="66" charset="0"/>
              </a:rPr>
              <a:t>                                    theft forgery </a:t>
            </a:r>
          </a:p>
          <a:p>
            <a:r>
              <a:rPr lang="en-US" sz="2800" dirty="0">
                <a:latin typeface="Edwardian Script ITC" pitchFamily="66" charset="0"/>
              </a:rPr>
              <a:t> </a:t>
            </a:r>
            <a:r>
              <a:rPr lang="en-US" sz="2800" dirty="0" smtClean="0">
                <a:latin typeface="Edwardian Script ITC" pitchFamily="66" charset="0"/>
              </a:rPr>
              <a:t>                                    highway robbery</a:t>
            </a:r>
          </a:p>
          <a:p>
            <a:pPr algn="just"/>
            <a:r>
              <a:rPr lang="en-US" sz="2800" dirty="0">
                <a:latin typeface="Edwardian Script ITC" pitchFamily="66" charset="0"/>
              </a:rPr>
              <a:t> </a:t>
            </a:r>
            <a:r>
              <a:rPr lang="en-US" sz="2800" dirty="0" smtClean="0">
                <a:latin typeface="Edwardian Script ITC" pitchFamily="66" charset="0"/>
              </a:rPr>
              <a:t>                                 working on Sunday   </a:t>
            </a:r>
          </a:p>
          <a:p>
            <a:pPr algn="just"/>
            <a:r>
              <a:rPr lang="en-US" sz="2800" dirty="0">
                <a:latin typeface="Edwardian Script ITC" pitchFamily="66" charset="0"/>
              </a:rPr>
              <a:t> </a:t>
            </a:r>
            <a:r>
              <a:rPr lang="en-US" sz="2800" dirty="0" smtClean="0">
                <a:latin typeface="Edwardian Script ITC" pitchFamily="66" charset="0"/>
              </a:rPr>
              <a:t>                                     drunkenness</a:t>
            </a:r>
          </a:p>
          <a:p>
            <a:pPr algn="just"/>
            <a:r>
              <a:rPr lang="en-US" sz="2800" dirty="0">
                <a:latin typeface="Edwardian Script ITC" pitchFamily="66" charset="0"/>
              </a:rPr>
              <a:t> </a:t>
            </a:r>
            <a:r>
              <a:rPr lang="en-US" sz="2800" dirty="0" smtClean="0">
                <a:latin typeface="Edwardian Script ITC" pitchFamily="66" charset="0"/>
              </a:rPr>
              <a:t>                          no selling liquor on Sunday </a:t>
            </a:r>
          </a:p>
          <a:p>
            <a:pPr algn="just"/>
            <a:endParaRPr lang="en-US" dirty="0" smtClean="0"/>
          </a:p>
          <a:p>
            <a:endParaRPr lang="en-US"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webdesign.org/img_articles/17045/mock2a.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extBox 1"/>
          <p:cNvSpPr txBox="1"/>
          <p:nvPr/>
        </p:nvSpPr>
        <p:spPr>
          <a:xfrm>
            <a:off x="1295400" y="914400"/>
            <a:ext cx="6477000" cy="3631763"/>
          </a:xfrm>
          <a:prstGeom prst="rect">
            <a:avLst/>
          </a:prstGeom>
          <a:noFill/>
        </p:spPr>
        <p:txBody>
          <a:bodyPr wrap="square" rtlCol="0">
            <a:spAutoFit/>
          </a:bodyPr>
          <a:lstStyle/>
          <a:p>
            <a:r>
              <a:rPr lang="en-US" dirty="0" smtClean="0"/>
              <a:t>                                </a:t>
            </a:r>
            <a:r>
              <a:rPr lang="en-US" sz="4400" dirty="0" smtClean="0">
                <a:latin typeface="Edwardian Script ITC" pitchFamily="66" charset="0"/>
              </a:rPr>
              <a:t>PUNISHMENTS</a:t>
            </a:r>
            <a:endParaRPr lang="en-US" sz="4400" dirty="0">
              <a:latin typeface="Edwardian Script ITC" pitchFamily="66" charset="0"/>
            </a:endParaRPr>
          </a:p>
          <a:p>
            <a:r>
              <a:rPr lang="en-US" sz="2800" dirty="0" smtClean="0">
                <a:latin typeface="Edwardian Script ITC" pitchFamily="66" charset="0"/>
              </a:rPr>
              <a:t>                                   death</a:t>
            </a:r>
          </a:p>
          <a:p>
            <a:r>
              <a:rPr lang="en-US" sz="2800" dirty="0">
                <a:latin typeface="Edwardian Script ITC" pitchFamily="66" charset="0"/>
              </a:rPr>
              <a:t> </a:t>
            </a:r>
            <a:r>
              <a:rPr lang="en-US" sz="2800" dirty="0" smtClean="0">
                <a:latin typeface="Edwardian Script ITC" pitchFamily="66" charset="0"/>
              </a:rPr>
              <a:t>                                    jail </a:t>
            </a:r>
          </a:p>
          <a:p>
            <a:r>
              <a:rPr lang="en-US" sz="2800" dirty="0">
                <a:latin typeface="Edwardian Script ITC" pitchFamily="66" charset="0"/>
              </a:rPr>
              <a:t> </a:t>
            </a:r>
            <a:r>
              <a:rPr lang="en-US" sz="2800" dirty="0" smtClean="0">
                <a:latin typeface="Edwardian Script ITC" pitchFamily="66" charset="0"/>
              </a:rPr>
              <a:t>                                 whipped</a:t>
            </a:r>
          </a:p>
          <a:p>
            <a:r>
              <a:rPr lang="en-US" sz="2800" dirty="0">
                <a:latin typeface="Edwardian Script ITC" pitchFamily="66" charset="0"/>
              </a:rPr>
              <a:t> </a:t>
            </a:r>
            <a:r>
              <a:rPr lang="en-US" sz="2800" dirty="0" smtClean="0">
                <a:latin typeface="Edwardian Script ITC" pitchFamily="66" charset="0"/>
              </a:rPr>
              <a:t>                              branding with iron</a:t>
            </a:r>
          </a:p>
          <a:p>
            <a:r>
              <a:rPr lang="en-US" sz="2800" dirty="0">
                <a:latin typeface="Edwardian Script ITC" pitchFamily="66" charset="0"/>
              </a:rPr>
              <a:t> </a:t>
            </a:r>
            <a:r>
              <a:rPr lang="en-US" sz="2800" dirty="0" smtClean="0">
                <a:latin typeface="Edwardian Script ITC" pitchFamily="66" charset="0"/>
              </a:rPr>
              <a:t>                being put into stocks and being made fun of</a:t>
            </a:r>
          </a:p>
          <a:p>
            <a:r>
              <a:rPr lang="en-US" sz="2800" dirty="0">
                <a:latin typeface="Edwardian Script ITC" pitchFamily="66" charset="0"/>
              </a:rPr>
              <a:t> </a:t>
            </a:r>
            <a:r>
              <a:rPr lang="en-US" sz="2800" dirty="0" smtClean="0">
                <a:latin typeface="Edwardian Script ITC" pitchFamily="66" charset="0"/>
              </a:rPr>
              <a:t>                                       fines</a:t>
            </a:r>
          </a:p>
        </p:txBody>
      </p:sp>
    </p:spTree>
  </p:cSld>
  <p:clrMapOvr>
    <a:masterClrMapping/>
  </p:clrMapOvr>
  <p:transition>
    <p:whee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70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1752600" y="533400"/>
            <a:ext cx="5029200" cy="2308324"/>
          </a:xfrm>
          <a:prstGeom prst="rect">
            <a:avLst/>
          </a:prstGeom>
          <a:noFill/>
        </p:spPr>
        <p:txBody>
          <a:bodyPr wrap="square" rtlCol="0">
            <a:spAutoFit/>
          </a:bodyPr>
          <a:lstStyle/>
          <a:p>
            <a:r>
              <a:rPr lang="en-US" dirty="0" smtClean="0"/>
              <a:t>                      THE SALEM WITCH TRIALS</a:t>
            </a:r>
          </a:p>
          <a:p>
            <a:r>
              <a:rPr lang="en-US" dirty="0"/>
              <a:t> </a:t>
            </a:r>
            <a:r>
              <a:rPr lang="en-US" dirty="0" smtClean="0"/>
              <a:t>In 1693 fear of witch craft spread through the colonies. When several young girls were seen acting strangely in church. When questioned the girls accused their neighbors of being witches, and putting spells on them.  29 people were tried for witch craft</a:t>
            </a:r>
          </a:p>
          <a:p>
            <a:r>
              <a:rPr lang="en-US" dirty="0"/>
              <a:t> </a:t>
            </a:r>
            <a:r>
              <a:rPr lang="en-US" dirty="0" smtClean="0"/>
              <a:t>                     </a:t>
            </a:r>
            <a:endParaRPr lang="en-US" dirty="0"/>
          </a:p>
        </p:txBody>
      </p:sp>
      <p:pic>
        <p:nvPicPr>
          <p:cNvPr id="5122" name="Picture 2" descr="http://1.bp.blogspot.com/_Nuta_CQvImI/TAGg3u6PMUI/AAAAAAAABmk/m85v-1S6_oc/s1600/Salem-Witch-trial-Matteson-witch.jpg"/>
          <p:cNvPicPr>
            <a:picLocks noChangeAspect="1" noChangeArrowheads="1"/>
          </p:cNvPicPr>
          <p:nvPr/>
        </p:nvPicPr>
        <p:blipFill>
          <a:blip r:embed="rId2" cstate="print"/>
          <a:srcRect/>
          <a:stretch>
            <a:fillRect/>
          </a:stretch>
        </p:blipFill>
        <p:spPr bwMode="auto">
          <a:xfrm>
            <a:off x="1752600" y="2514600"/>
            <a:ext cx="5448300" cy="3952875"/>
          </a:xfrm>
          <a:prstGeom prst="rect">
            <a:avLst/>
          </a:prstGeom>
          <a:noFill/>
        </p:spPr>
      </p:pic>
    </p:spTree>
  </p:cSld>
  <p:clrMapOvr>
    <a:masterClrMapping/>
  </p:clrMapOvr>
  <p:transition>
    <p:randomBa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39999">
              <a:srgbClr val="0A128C"/>
            </a:gs>
            <a:gs pos="70000">
              <a:srgbClr val="181CC7"/>
            </a:gs>
            <a:gs pos="88000">
              <a:srgbClr val="7005D4"/>
            </a:gs>
            <a:gs pos="100000">
              <a:srgbClr val="8C3D91"/>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2362200" y="457200"/>
            <a:ext cx="6019800" cy="1754326"/>
          </a:xfrm>
          <a:prstGeom prst="rect">
            <a:avLst/>
          </a:prstGeom>
          <a:noFill/>
        </p:spPr>
        <p:txBody>
          <a:bodyPr wrap="square" rtlCol="0">
            <a:spAutoFit/>
          </a:bodyPr>
          <a:lstStyle/>
          <a:p>
            <a:r>
              <a:rPr lang="en-US" sz="3600" dirty="0" smtClean="0">
                <a:solidFill>
                  <a:schemeClr val="bg1">
                    <a:lumMod val="95000"/>
                  </a:schemeClr>
                </a:solidFill>
              </a:rPr>
              <a:t>Penalties for Witchcraft</a:t>
            </a:r>
          </a:p>
          <a:p>
            <a:r>
              <a:rPr lang="en-US" sz="2400" dirty="0" smtClean="0">
                <a:solidFill>
                  <a:schemeClr val="bg1">
                    <a:lumMod val="95000"/>
                  </a:schemeClr>
                </a:solidFill>
                <a:latin typeface="Britannic Bold" pitchFamily="34" charset="0"/>
              </a:rPr>
              <a:t>Hang</a:t>
            </a:r>
          </a:p>
          <a:p>
            <a:r>
              <a:rPr lang="en-US" sz="2400" dirty="0" smtClean="0">
                <a:solidFill>
                  <a:schemeClr val="bg1">
                    <a:lumMod val="95000"/>
                  </a:schemeClr>
                </a:solidFill>
                <a:latin typeface="Britannic Bold" pitchFamily="34" charset="0"/>
              </a:rPr>
              <a:t>Drowned</a:t>
            </a:r>
          </a:p>
          <a:p>
            <a:r>
              <a:rPr lang="en-US" sz="2400" dirty="0" smtClean="0">
                <a:solidFill>
                  <a:schemeClr val="bg1">
                    <a:lumMod val="95000"/>
                  </a:schemeClr>
                </a:solidFill>
                <a:latin typeface="Britannic Bold" pitchFamily="34" charset="0"/>
              </a:rPr>
              <a:t>And burned </a:t>
            </a:r>
            <a:endParaRPr lang="en-US" sz="2400" dirty="0">
              <a:solidFill>
                <a:schemeClr val="bg1">
                  <a:lumMod val="95000"/>
                </a:schemeClr>
              </a:solidFill>
              <a:latin typeface="Britannic Bold" pitchFamily="34" charset="0"/>
            </a:endParaRPr>
          </a:p>
        </p:txBody>
      </p:sp>
      <p:pic>
        <p:nvPicPr>
          <p:cNvPr id="1026" name="Picture 2" descr="http://faculty.umf.maine.edu/~walters/web%20103/witch%20hanging.jpg"/>
          <p:cNvPicPr>
            <a:picLocks noChangeAspect="1" noChangeArrowheads="1"/>
          </p:cNvPicPr>
          <p:nvPr/>
        </p:nvPicPr>
        <p:blipFill>
          <a:blip r:embed="rId2" cstate="print"/>
          <a:srcRect/>
          <a:stretch>
            <a:fillRect/>
          </a:stretch>
        </p:blipFill>
        <p:spPr bwMode="auto">
          <a:xfrm>
            <a:off x="381001" y="2362200"/>
            <a:ext cx="2743200" cy="4495800"/>
          </a:xfrm>
          <a:prstGeom prst="rect">
            <a:avLst/>
          </a:prstGeom>
          <a:noFill/>
        </p:spPr>
      </p:pic>
      <p:pic>
        <p:nvPicPr>
          <p:cNvPr id="1028" name="Picture 4" descr="http://rwor.org/i/091/burning600.jpg"/>
          <p:cNvPicPr>
            <a:picLocks noChangeAspect="1" noChangeArrowheads="1"/>
          </p:cNvPicPr>
          <p:nvPr/>
        </p:nvPicPr>
        <p:blipFill>
          <a:blip r:embed="rId3" cstate="print"/>
          <a:srcRect/>
          <a:stretch>
            <a:fillRect/>
          </a:stretch>
        </p:blipFill>
        <p:spPr bwMode="auto">
          <a:xfrm>
            <a:off x="2971800" y="2895600"/>
            <a:ext cx="4648200" cy="3724275"/>
          </a:xfrm>
          <a:prstGeom prst="rect">
            <a:avLst/>
          </a:prstGeom>
          <a:noFill/>
        </p:spPr>
      </p:pic>
    </p:spTree>
  </p:cSld>
  <p:clrMapOvr>
    <a:masterClrMapping/>
  </p:clrMapOvr>
  <p:transition>
    <p:comb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20000">
              <a:srgbClr val="000040"/>
            </a:gs>
            <a:gs pos="50000">
              <a:srgbClr val="400040"/>
            </a:gs>
            <a:gs pos="75000">
              <a:srgbClr val="8F0040"/>
            </a:gs>
            <a:gs pos="89999">
              <a:srgbClr val="F27300"/>
            </a:gs>
            <a:gs pos="100000">
              <a:srgbClr val="FFBF00"/>
            </a:gs>
          </a:gsLst>
          <a:lin ang="2700000" scaled="1"/>
        </a:gradFill>
        <a:effectLst/>
      </p:bgPr>
    </p:bg>
    <p:spTree>
      <p:nvGrpSpPr>
        <p:cNvPr id="1" name=""/>
        <p:cNvGrpSpPr/>
        <p:nvPr/>
      </p:nvGrpSpPr>
      <p:grpSpPr>
        <a:xfrm>
          <a:off x="0" y="0"/>
          <a:ext cx="0" cy="0"/>
          <a:chOff x="0" y="0"/>
          <a:chExt cx="0" cy="0"/>
        </a:xfrm>
      </p:grpSpPr>
      <p:sp>
        <p:nvSpPr>
          <p:cNvPr id="2" name="Rectangle 1"/>
          <p:cNvSpPr/>
          <p:nvPr/>
        </p:nvSpPr>
        <p:spPr>
          <a:xfrm>
            <a:off x="1828800" y="3105835"/>
            <a:ext cx="5029200" cy="369332"/>
          </a:xfrm>
          <a:prstGeom prst="rect">
            <a:avLst/>
          </a:prstGeom>
        </p:spPr>
        <p:txBody>
          <a:bodyPr wrap="square">
            <a:spAutoFit/>
          </a:bodyPr>
          <a:lstStyle/>
          <a:p>
            <a:endParaRPr lang="en-US" dirty="0"/>
          </a:p>
        </p:txBody>
      </p:sp>
    </p:spTree>
    <p:controls>
      <p:control spid="1025" name="ShockwaveFlash1" r:id="rId2" imgW="7543800" imgH="5562720"/>
    </p:controls>
  </p:cSld>
  <p:clrMapOvr>
    <a:masterClrMapping/>
  </p:clrMapOvr>
  <p:transition>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extBox 1"/>
          <p:cNvSpPr txBox="1"/>
          <p:nvPr/>
        </p:nvSpPr>
        <p:spPr>
          <a:xfrm>
            <a:off x="762000" y="381000"/>
            <a:ext cx="6858000" cy="1138773"/>
          </a:xfrm>
          <a:prstGeom prst="rect">
            <a:avLst/>
          </a:prstGeom>
          <a:noFill/>
        </p:spPr>
        <p:txBody>
          <a:bodyPr wrap="square" rtlCol="0">
            <a:spAutoFit/>
          </a:bodyPr>
          <a:lstStyle/>
          <a:p>
            <a:r>
              <a:rPr lang="en-US" dirty="0" smtClean="0">
                <a:solidFill>
                  <a:schemeClr val="tx2">
                    <a:lumMod val="20000"/>
                    <a:lumOff val="80000"/>
                  </a:schemeClr>
                </a:solidFill>
                <a:latin typeface="Adobe Garamond Pro" pitchFamily="18" charset="0"/>
              </a:rPr>
              <a:t>   </a:t>
            </a:r>
            <a:r>
              <a:rPr lang="en-US" sz="3200" dirty="0" smtClean="0">
                <a:solidFill>
                  <a:schemeClr val="tx2">
                    <a:lumMod val="20000"/>
                    <a:lumOff val="80000"/>
                  </a:schemeClr>
                </a:solidFill>
                <a:latin typeface="Courier New" pitchFamily="49" charset="0"/>
                <a:cs typeface="Courier New" pitchFamily="49" charset="0"/>
              </a:rPr>
              <a:t>Colonial class differences</a:t>
            </a:r>
          </a:p>
          <a:p>
            <a:endParaRPr lang="en-US" dirty="0" smtClean="0"/>
          </a:p>
          <a:p>
            <a:endParaRPr lang="en-US" dirty="0"/>
          </a:p>
        </p:txBody>
      </p:sp>
      <p:sp>
        <p:nvSpPr>
          <p:cNvPr id="5" name="TextBox 4"/>
          <p:cNvSpPr txBox="1"/>
          <p:nvPr/>
        </p:nvSpPr>
        <p:spPr>
          <a:xfrm>
            <a:off x="457200" y="1676400"/>
            <a:ext cx="3505200" cy="2492990"/>
          </a:xfrm>
          <a:prstGeom prst="rect">
            <a:avLst/>
          </a:prstGeom>
          <a:noFill/>
        </p:spPr>
        <p:txBody>
          <a:bodyPr wrap="square" rtlCol="0">
            <a:spAutoFit/>
          </a:bodyPr>
          <a:lstStyle/>
          <a:p>
            <a:r>
              <a:rPr lang="en-US" sz="2400" b="1" dirty="0" smtClean="0">
                <a:solidFill>
                  <a:schemeClr val="tx2">
                    <a:lumMod val="20000"/>
                    <a:lumOff val="80000"/>
                  </a:schemeClr>
                </a:solidFill>
              </a:rPr>
              <a:t>England</a:t>
            </a:r>
          </a:p>
          <a:p>
            <a:pPr>
              <a:buFont typeface="Arial" pitchFamily="34" charset="0"/>
              <a:buChar char="•"/>
            </a:pPr>
            <a:r>
              <a:rPr lang="en-US" sz="2400" dirty="0" smtClean="0">
                <a:solidFill>
                  <a:schemeClr val="tx2">
                    <a:lumMod val="20000"/>
                    <a:lumOff val="80000"/>
                  </a:schemeClr>
                </a:solidFill>
              </a:rPr>
              <a:t>Separated into groups by family relations (dukes, barons)</a:t>
            </a:r>
          </a:p>
          <a:p>
            <a:pPr>
              <a:buFont typeface="Arial" pitchFamily="34" charset="0"/>
              <a:buChar char="•"/>
            </a:pPr>
            <a:r>
              <a:rPr lang="en-US" sz="2400" dirty="0" smtClean="0">
                <a:solidFill>
                  <a:schemeClr val="tx2">
                    <a:lumMod val="20000"/>
                    <a:lumOff val="80000"/>
                  </a:schemeClr>
                </a:solidFill>
              </a:rPr>
              <a:t>Not easy to move up</a:t>
            </a:r>
          </a:p>
          <a:p>
            <a:endParaRPr lang="en-US" dirty="0" smtClean="0"/>
          </a:p>
          <a:p>
            <a:endParaRPr lang="en-US" dirty="0"/>
          </a:p>
        </p:txBody>
      </p:sp>
      <p:sp>
        <p:nvSpPr>
          <p:cNvPr id="6" name="TextBox 5"/>
          <p:cNvSpPr txBox="1"/>
          <p:nvPr/>
        </p:nvSpPr>
        <p:spPr>
          <a:xfrm>
            <a:off x="4419600" y="1371600"/>
            <a:ext cx="4114800" cy="4801314"/>
          </a:xfrm>
          <a:prstGeom prst="rect">
            <a:avLst/>
          </a:prstGeom>
          <a:noFill/>
        </p:spPr>
        <p:txBody>
          <a:bodyPr wrap="square" rtlCol="0">
            <a:spAutoFit/>
          </a:bodyPr>
          <a:lstStyle/>
          <a:p>
            <a:r>
              <a:rPr lang="en-US" sz="2400" b="1" dirty="0" smtClean="0">
                <a:solidFill>
                  <a:schemeClr val="tx2">
                    <a:lumMod val="20000"/>
                    <a:lumOff val="80000"/>
                  </a:schemeClr>
                </a:solidFill>
              </a:rPr>
              <a:t>America</a:t>
            </a:r>
          </a:p>
          <a:p>
            <a:pPr>
              <a:buFont typeface="Arial" pitchFamily="34" charset="0"/>
              <a:buChar char="•"/>
            </a:pPr>
            <a:r>
              <a:rPr lang="en-US" sz="2400" dirty="0" smtClean="0">
                <a:solidFill>
                  <a:schemeClr val="tx2">
                    <a:lumMod val="20000"/>
                    <a:lumOff val="80000"/>
                  </a:schemeClr>
                </a:solidFill>
              </a:rPr>
              <a:t>Strived 2 move up in the world</a:t>
            </a:r>
          </a:p>
          <a:p>
            <a:pPr>
              <a:buFont typeface="Arial" pitchFamily="34" charset="0"/>
              <a:buChar char="•"/>
            </a:pPr>
            <a:r>
              <a:rPr lang="en-US" sz="2400" dirty="0" smtClean="0">
                <a:solidFill>
                  <a:schemeClr val="tx2">
                    <a:lumMod val="20000"/>
                    <a:lumOff val="80000"/>
                  </a:schemeClr>
                </a:solidFill>
              </a:rPr>
              <a:t>Didn’t matter who you were related to</a:t>
            </a:r>
          </a:p>
          <a:p>
            <a:pPr>
              <a:buFont typeface="Arial" pitchFamily="34" charset="0"/>
              <a:buChar char="•"/>
            </a:pPr>
            <a:r>
              <a:rPr lang="en-US" sz="2400" dirty="0" smtClean="0">
                <a:solidFill>
                  <a:schemeClr val="tx2">
                    <a:lumMod val="20000"/>
                    <a:lumOff val="80000"/>
                  </a:schemeClr>
                </a:solidFill>
              </a:rPr>
              <a:t>Social classes based on hard work and who you married</a:t>
            </a:r>
          </a:p>
          <a:p>
            <a:pPr>
              <a:buFont typeface="Arial" pitchFamily="34" charset="0"/>
              <a:buChar char="•"/>
            </a:pPr>
            <a:r>
              <a:rPr lang="en-US" sz="2400" dirty="0" smtClean="0">
                <a:solidFill>
                  <a:schemeClr val="tx2">
                    <a:lumMod val="20000"/>
                    <a:lumOff val="80000"/>
                  </a:schemeClr>
                </a:solidFill>
              </a:rPr>
              <a:t>Clothing is social position</a:t>
            </a:r>
          </a:p>
          <a:p>
            <a:pPr>
              <a:buFont typeface="Arial" pitchFamily="34" charset="0"/>
              <a:buChar char="•"/>
            </a:pPr>
            <a:r>
              <a:rPr lang="en-US" sz="2400" dirty="0" smtClean="0">
                <a:solidFill>
                  <a:schemeClr val="tx2">
                    <a:lumMod val="20000"/>
                    <a:lumOff val="80000"/>
                  </a:schemeClr>
                </a:solidFill>
              </a:rPr>
              <a:t>Gold, silver, buttons, boots, wigs, colored lace</a:t>
            </a:r>
          </a:p>
          <a:p>
            <a:pPr>
              <a:buFont typeface="Arial" pitchFamily="34" charset="0"/>
              <a:buChar char="•"/>
            </a:pPr>
            <a:r>
              <a:rPr lang="en-US" sz="2400" dirty="0" smtClean="0">
                <a:solidFill>
                  <a:schemeClr val="tx2">
                    <a:lumMod val="20000"/>
                    <a:lumOff val="80000"/>
                  </a:schemeClr>
                </a:solidFill>
              </a:rPr>
              <a:t>Some of this clothing was forbidden and you could b fined if worn</a:t>
            </a:r>
          </a:p>
          <a:p>
            <a:endParaRPr lang="en-US" dirty="0"/>
          </a:p>
        </p:txBody>
      </p:sp>
    </p:spTree>
  </p:cSld>
  <p:clrMapOvr>
    <a:masterClrMapping/>
  </p:clrMapOvr>
  <p:transition>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3" name="TextBox 2"/>
          <p:cNvSpPr txBox="1"/>
          <p:nvPr/>
        </p:nvSpPr>
        <p:spPr>
          <a:xfrm>
            <a:off x="914400" y="457200"/>
            <a:ext cx="6705600" cy="584775"/>
          </a:xfrm>
          <a:prstGeom prst="rect">
            <a:avLst/>
          </a:prstGeom>
          <a:noFill/>
        </p:spPr>
        <p:txBody>
          <a:bodyPr wrap="square" rtlCol="0">
            <a:spAutoFit/>
          </a:bodyPr>
          <a:lstStyle/>
          <a:p>
            <a:pPr algn="ctr"/>
            <a:r>
              <a:rPr lang="en-US" sz="3200" dirty="0" smtClean="0"/>
              <a:t>Classes</a:t>
            </a:r>
            <a:endParaRPr lang="en-US" sz="3200" dirty="0"/>
          </a:p>
        </p:txBody>
      </p:sp>
      <p:sp>
        <p:nvSpPr>
          <p:cNvPr id="4" name="TextBox 3"/>
          <p:cNvSpPr txBox="1"/>
          <p:nvPr/>
        </p:nvSpPr>
        <p:spPr>
          <a:xfrm>
            <a:off x="685800" y="1447800"/>
            <a:ext cx="3352800" cy="1477328"/>
          </a:xfrm>
          <a:prstGeom prst="rect">
            <a:avLst/>
          </a:prstGeom>
          <a:noFill/>
        </p:spPr>
        <p:txBody>
          <a:bodyPr wrap="square" rtlCol="0">
            <a:spAutoFit/>
          </a:bodyPr>
          <a:lstStyle/>
          <a:p>
            <a:pPr algn="ctr"/>
            <a:r>
              <a:rPr lang="en-US" u="sng" dirty="0" smtClean="0"/>
              <a:t>Rich</a:t>
            </a:r>
          </a:p>
          <a:p>
            <a:pPr algn="ctr"/>
            <a:r>
              <a:rPr lang="en-US" dirty="0" smtClean="0"/>
              <a:t> anything they wanted</a:t>
            </a:r>
          </a:p>
          <a:p>
            <a:pPr algn="ctr"/>
            <a:r>
              <a:rPr lang="en-US" dirty="0" smtClean="0"/>
              <a:t>Planters, merchants</a:t>
            </a:r>
          </a:p>
          <a:p>
            <a:pPr algn="ctr"/>
            <a:r>
              <a:rPr lang="en-US" dirty="0" smtClean="0"/>
              <a:t>Based on money not family</a:t>
            </a:r>
          </a:p>
          <a:p>
            <a:pPr algn="ctr"/>
            <a:r>
              <a:rPr lang="en-US" dirty="0" smtClean="0"/>
              <a:t> Wore the best clothes</a:t>
            </a:r>
            <a:endParaRPr lang="en-US" dirty="0"/>
          </a:p>
        </p:txBody>
      </p:sp>
      <p:sp>
        <p:nvSpPr>
          <p:cNvPr id="5" name="TextBox 4"/>
          <p:cNvSpPr txBox="1"/>
          <p:nvPr/>
        </p:nvSpPr>
        <p:spPr>
          <a:xfrm>
            <a:off x="4953000" y="1524000"/>
            <a:ext cx="3886200" cy="2308324"/>
          </a:xfrm>
          <a:prstGeom prst="rect">
            <a:avLst/>
          </a:prstGeom>
          <a:noFill/>
        </p:spPr>
        <p:txBody>
          <a:bodyPr wrap="square" rtlCol="0">
            <a:spAutoFit/>
          </a:bodyPr>
          <a:lstStyle/>
          <a:p>
            <a:pPr algn="ctr"/>
            <a:r>
              <a:rPr lang="en-US" u="sng" dirty="0" smtClean="0"/>
              <a:t>Middle</a:t>
            </a:r>
          </a:p>
          <a:p>
            <a:pPr algn="ctr"/>
            <a:r>
              <a:rPr lang="en-US" dirty="0" smtClean="0"/>
              <a:t>Farmers, artisans</a:t>
            </a:r>
          </a:p>
          <a:p>
            <a:pPr algn="ctr"/>
            <a:r>
              <a:rPr lang="en-US" dirty="0" smtClean="0"/>
              <a:t>Made of farmhands and other workers</a:t>
            </a:r>
          </a:p>
          <a:p>
            <a:pPr algn="ctr"/>
            <a:r>
              <a:rPr lang="en-US" dirty="0" smtClean="0"/>
              <a:t>Owned land</a:t>
            </a:r>
          </a:p>
          <a:p>
            <a:pPr algn="ctr"/>
            <a:r>
              <a:rPr lang="en-US" dirty="0" smtClean="0"/>
              <a:t>Could work up</a:t>
            </a:r>
          </a:p>
          <a:p>
            <a:pPr algn="ctr"/>
            <a:r>
              <a:rPr lang="en-US" dirty="0" smtClean="0"/>
              <a:t>Bright clothes during the week</a:t>
            </a:r>
          </a:p>
          <a:p>
            <a:pPr algn="ctr"/>
            <a:r>
              <a:rPr lang="en-US" dirty="0" smtClean="0"/>
              <a:t>Dark clothes on the weekend</a:t>
            </a:r>
          </a:p>
          <a:p>
            <a:pPr algn="ctr"/>
            <a:endParaRPr lang="en-US" dirty="0"/>
          </a:p>
        </p:txBody>
      </p:sp>
      <p:sp>
        <p:nvSpPr>
          <p:cNvPr id="7" name="TextBox 6"/>
          <p:cNvSpPr txBox="1"/>
          <p:nvPr/>
        </p:nvSpPr>
        <p:spPr>
          <a:xfrm>
            <a:off x="2514600" y="4114800"/>
            <a:ext cx="4038600" cy="1477328"/>
          </a:xfrm>
          <a:prstGeom prst="rect">
            <a:avLst/>
          </a:prstGeom>
          <a:noFill/>
        </p:spPr>
        <p:txBody>
          <a:bodyPr wrap="square" rtlCol="0">
            <a:spAutoFit/>
          </a:bodyPr>
          <a:lstStyle/>
          <a:p>
            <a:pPr algn="ctr"/>
            <a:r>
              <a:rPr lang="en-US" u="sng" dirty="0" smtClean="0"/>
              <a:t>Lower</a:t>
            </a:r>
          </a:p>
          <a:p>
            <a:pPr algn="ctr"/>
            <a:r>
              <a:rPr lang="en-US" dirty="0" smtClean="0"/>
              <a:t>Servants, slaves</a:t>
            </a:r>
          </a:p>
          <a:p>
            <a:pPr algn="ctr"/>
            <a:r>
              <a:rPr lang="en-US" dirty="0" smtClean="0"/>
              <a:t>Could not vote</a:t>
            </a:r>
          </a:p>
          <a:p>
            <a:pPr algn="ctr"/>
            <a:r>
              <a:rPr lang="en-US" dirty="0" smtClean="0"/>
              <a:t>Tried to move up</a:t>
            </a:r>
          </a:p>
          <a:p>
            <a:pPr algn="ctr"/>
            <a:r>
              <a:rPr lang="en-US" dirty="0" smtClean="0"/>
              <a:t>Worn clothes they could afford</a:t>
            </a:r>
            <a:endParaRPr lang="en-US" dirty="0"/>
          </a:p>
        </p:txBody>
      </p:sp>
    </p:spTree>
  </p:cSld>
  <p:clrMapOvr>
    <a:masterClrMapping/>
  </p:clrMapOvr>
  <p:transition>
    <p:check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00B0F0"/>
            </a:gs>
            <a:gs pos="30000">
              <a:srgbClr val="66008F"/>
            </a:gs>
            <a:gs pos="64999">
              <a:srgbClr val="BA0066"/>
            </a:gs>
            <a:gs pos="89999">
              <a:srgbClr val="FF0000"/>
            </a:gs>
            <a:gs pos="100000">
              <a:srgbClr val="FF8200"/>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1828800" y="609600"/>
            <a:ext cx="5105400" cy="707886"/>
          </a:xfrm>
          <a:prstGeom prst="rect">
            <a:avLst/>
          </a:prstGeom>
          <a:noFill/>
        </p:spPr>
        <p:txBody>
          <a:bodyPr wrap="square" rtlCol="0">
            <a:spAutoFit/>
          </a:bodyPr>
          <a:lstStyle/>
          <a:p>
            <a:pPr algn="ctr"/>
            <a:r>
              <a:rPr lang="en-US" sz="4000" dirty="0" smtClean="0"/>
              <a:t>QUIZ!</a:t>
            </a:r>
            <a:endParaRPr lang="en-US" sz="4000" dirty="0"/>
          </a:p>
        </p:txBody>
      </p:sp>
      <p:sp>
        <p:nvSpPr>
          <p:cNvPr id="3" name="TextBox 2"/>
          <p:cNvSpPr txBox="1"/>
          <p:nvPr/>
        </p:nvSpPr>
        <p:spPr>
          <a:xfrm>
            <a:off x="762000" y="1600200"/>
            <a:ext cx="7315200" cy="4247317"/>
          </a:xfrm>
          <a:prstGeom prst="rect">
            <a:avLst/>
          </a:prstGeom>
          <a:noFill/>
        </p:spPr>
        <p:txBody>
          <a:bodyPr wrap="square" rtlCol="0">
            <a:spAutoFit/>
          </a:bodyPr>
          <a:lstStyle/>
          <a:p>
            <a:pPr marL="342900" indent="-342900">
              <a:buAutoNum type="arabicParenR"/>
            </a:pPr>
            <a:r>
              <a:rPr lang="en-US" dirty="0" smtClean="0"/>
              <a:t>What were the three classes?</a:t>
            </a:r>
          </a:p>
          <a:p>
            <a:pPr marL="342900" indent="-342900">
              <a:buAutoNum type="arabicParenR"/>
            </a:pPr>
            <a:r>
              <a:rPr lang="en-US" dirty="0" smtClean="0"/>
              <a:t>What were the three punishments for witchcraft?</a:t>
            </a:r>
          </a:p>
          <a:p>
            <a:pPr marL="342900" indent="-342900">
              <a:buAutoNum type="arabicParenR"/>
            </a:pPr>
            <a:r>
              <a:rPr lang="en-US" dirty="0" smtClean="0"/>
              <a:t>What year was the fear of witchcraft spreading?</a:t>
            </a:r>
          </a:p>
          <a:p>
            <a:pPr marL="342900" indent="-342900">
              <a:buAutoNum type="arabicParenR"/>
            </a:pPr>
            <a:r>
              <a:rPr lang="en-US" dirty="0" smtClean="0"/>
              <a:t>Where did the witch trials take place?</a:t>
            </a:r>
          </a:p>
          <a:p>
            <a:pPr marL="342900" indent="-342900">
              <a:buAutoNum type="arabicParenR"/>
            </a:pPr>
            <a:r>
              <a:rPr lang="en-US" dirty="0" smtClean="0"/>
              <a:t>Who first accused people of being witches?</a:t>
            </a:r>
          </a:p>
          <a:p>
            <a:pPr marL="342900" indent="-342900">
              <a:buAutoNum type="arabicParenR"/>
            </a:pPr>
            <a:r>
              <a:rPr lang="en-US" dirty="0" smtClean="0"/>
              <a:t>How many people were tried for witchcraft?</a:t>
            </a:r>
          </a:p>
          <a:p>
            <a:pPr marL="342900" indent="-342900">
              <a:buAutoNum type="arabicParenR"/>
            </a:pPr>
            <a:r>
              <a:rPr lang="en-US" dirty="0" smtClean="0"/>
              <a:t>True or False? Did clothing matter in America?</a:t>
            </a:r>
          </a:p>
          <a:p>
            <a:pPr marL="342900" indent="-342900">
              <a:buAutoNum type="arabicParenR"/>
            </a:pPr>
            <a:r>
              <a:rPr lang="en-US" dirty="0" smtClean="0"/>
              <a:t>Which class was made out of servants and slaves?</a:t>
            </a:r>
          </a:p>
          <a:p>
            <a:pPr marL="342900" indent="-342900">
              <a:buAutoNum type="arabicParenR"/>
            </a:pPr>
            <a:r>
              <a:rPr lang="en-US" dirty="0" smtClean="0"/>
              <a:t>What kind of clothes were worn by middle class Americans during the week?</a:t>
            </a:r>
          </a:p>
          <a:p>
            <a:pPr marL="342900" indent="-342900">
              <a:buAutoNum type="arabicParenR"/>
            </a:pPr>
            <a:r>
              <a:rPr lang="en-US" dirty="0" smtClean="0"/>
              <a:t>True or False? Was it illegal to miss church </a:t>
            </a:r>
            <a:r>
              <a:rPr lang="en-US" smtClean="0"/>
              <a:t>on Sunday? </a:t>
            </a:r>
            <a:endParaRPr lang="en-US" dirty="0" smtClean="0"/>
          </a:p>
          <a:p>
            <a:pPr marL="342900" indent="-342900">
              <a:buAutoNum type="arabicParenR"/>
            </a:pPr>
            <a:endParaRPr lang="en-US" dirty="0" smtClean="0"/>
          </a:p>
          <a:p>
            <a:pPr marL="342900" indent="-342900">
              <a:buAutoNum type="arabicParenR"/>
            </a:pPr>
            <a:endParaRPr lang="en-US" dirty="0" smtClean="0"/>
          </a:p>
          <a:p>
            <a:pPr marL="342900" indent="-342900">
              <a:buAutoNum type="arabicParenR"/>
            </a:pPr>
            <a:endParaRPr lang="en-US" dirty="0" smtClean="0"/>
          </a:p>
          <a:p>
            <a:pPr marL="342900" indent="-342900">
              <a:buAutoNum type="arabicParenR"/>
            </a:pPr>
            <a:endParaRPr lang="en-US" dirty="0"/>
          </a:p>
        </p:txBody>
      </p:sp>
    </p:spTree>
  </p:cSld>
  <p:clrMapOvr>
    <a:masterClrMapping/>
  </p:clrMapOvr>
  <p:transition>
    <p:blinds dir="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TotalTime>
  <Words>389</Words>
  <Application>Microsoft Office PowerPoint</Application>
  <PresentationFormat>On-screen Show (4:3)</PresentationFormat>
  <Paragraphs>87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Crime and punishment</vt:lpstr>
      <vt:lpstr>Slide 2</vt:lpstr>
      <vt:lpstr>Slide 3</vt:lpstr>
      <vt:lpstr>Slide 4</vt:lpstr>
      <vt:lpstr>Slide 5</vt:lpstr>
      <vt:lpstr>Slide 6</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Crime and punishment</dc:title>
  <dc:creator>Student</dc:creator>
  <cp:lastModifiedBy>Student</cp:lastModifiedBy>
  <cp:revision>17</cp:revision>
  <dcterms:created xsi:type="dcterms:W3CDTF">2010-09-28T15:53:48Z</dcterms:created>
  <dcterms:modified xsi:type="dcterms:W3CDTF">2010-10-05T16:06:16Z</dcterms:modified>
</cp:coreProperties>
</file>