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D8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983" autoAdjust="0"/>
    <p:restoredTop sz="94660"/>
  </p:normalViewPr>
  <p:slideViewPr>
    <p:cSldViewPr>
      <p:cViewPr varScale="1">
        <p:scale>
          <a:sx n="78" d="100"/>
          <a:sy n="78" d="100"/>
        </p:scale>
        <p:origin x="-138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 100%</a:t>
            </a:r>
            <a:endParaRPr lang="en-US" dirty="0"/>
          </a:p>
        </c:rich>
      </c:tx>
      <c:layout/>
    </c:title>
    <c:plotArea>
      <c:layout/>
      <c:pieChart>
        <c:varyColors val="1"/>
        <c:ser>
          <c:idx val="0"/>
          <c:order val="0"/>
          <c:tx>
            <c:strRef>
              <c:f>Sheet1!$B$1</c:f>
              <c:strCache>
                <c:ptCount val="1"/>
                <c:pt idx="0">
                  <c:v>Sales</c:v>
                </c:pt>
              </c:strCache>
            </c:strRef>
          </c:tx>
          <c:explosion val="5"/>
          <c:cat>
            <c:strRef>
              <c:f>Sheet1!$A$2:$A$5</c:f>
              <c:strCache>
                <c:ptCount val="4"/>
                <c:pt idx="0">
                  <c:v>women that were married in colonial times</c:v>
                </c:pt>
                <c:pt idx="3">
                  <c:v>4th Qtr</c:v>
                </c:pt>
              </c:strCache>
            </c:strRef>
          </c:cat>
          <c:val>
            <c:numRef>
              <c:f>Sheet1!$B$2:$B$5</c:f>
              <c:numCache>
                <c:formatCode>General</c:formatCode>
                <c:ptCount val="4"/>
                <c:pt idx="0">
                  <c:v>100</c:v>
                </c:pt>
                <c:pt idx="1">
                  <c:v>0</c:v>
                </c:pt>
                <c:pt idx="2">
                  <c:v>0</c:v>
                </c:pt>
                <c:pt idx="3">
                  <c:v>0</c:v>
                </c:pt>
              </c:numCache>
            </c:numRef>
          </c:val>
        </c:ser>
        <c:firstSliceAng val="0"/>
      </c:pieChart>
    </c:plotArea>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67A12F-EBEC-4FF0-8F5F-2F55D5FFD75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67A12F-EBEC-4FF0-8F5F-2F55D5FFD75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67A12F-EBEC-4FF0-8F5F-2F55D5FFD75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67A12F-EBEC-4FF0-8F5F-2F55D5FFD75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67A12F-EBEC-4FF0-8F5F-2F55D5FFD750}" type="datetimeFigureOut">
              <a:rPr lang="en-US" smtClean="0"/>
              <a:pPr/>
              <a:t>10/6/2010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67A12F-EBEC-4FF0-8F5F-2F55D5FFD75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67A12F-EBEC-4FF0-8F5F-2F55D5FFD750}" type="datetimeFigureOut">
              <a:rPr lang="en-US" smtClean="0"/>
              <a:pPr/>
              <a:t>10/6/2010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67A12F-EBEC-4FF0-8F5F-2F55D5FFD750}" type="datetimeFigureOut">
              <a:rPr lang="en-US" smtClean="0"/>
              <a:pPr/>
              <a:t>10/6/2010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67A12F-EBEC-4FF0-8F5F-2F55D5FFD750}" type="datetimeFigureOut">
              <a:rPr lang="en-US" smtClean="0"/>
              <a:pPr/>
              <a:t>10/6/2010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7A12F-EBEC-4FF0-8F5F-2F55D5FFD75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67A12F-EBEC-4FF0-8F5F-2F55D5FFD750}" type="datetimeFigureOut">
              <a:rPr lang="en-US" smtClean="0"/>
              <a:pPr/>
              <a:t>10/6/2010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F553B0-1CD4-4E85-97FE-3FE0182E2D1D}" type="slidenum">
              <a:rPr lang="en-US" smtClean="0"/>
              <a:pPr/>
              <a:t>‹#›</a:t>
            </a:fld>
            <a:endParaRPr lang="en-US"/>
          </a:p>
        </p:txBody>
      </p:sp>
    </p:spTree>
  </p:cSld>
  <p:clrMapOvr>
    <a:masterClrMapping/>
  </p:clrMapOvr>
  <p:transition advTm="300000">
    <p:newsflash/>
    <p:sndAc>
      <p:stSnd>
        <p:snd r:embed="rId1" name="explod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67A12F-EBEC-4FF0-8F5F-2F55D5FFD750}" type="datetimeFigureOut">
              <a:rPr lang="en-US" smtClean="0"/>
              <a:pPr/>
              <a:t>10/6/2010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F553B0-1CD4-4E85-97FE-3FE0182E2D1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300000">
    <p:newsflash/>
    <p:sndAc>
      <p:stSnd>
        <p:snd r:embed="rId13" name="explod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6.png"/><Relationship Id="rId5" Type="http://schemas.openxmlformats.org/officeDocument/2006/relationships/image" Target="../media/image5.wmf"/><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hyperlink" Target="http://www.youtube.com/watch?v=UllfcxiXUEo" TargetMode="Externa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ennoxhonychurch.com/brunias/Young%20Family.jpg"/>
          <p:cNvPicPr>
            <a:picLocks noChangeAspect="1" noChangeArrowheads="1"/>
          </p:cNvPicPr>
          <p:nvPr/>
        </p:nvPicPr>
        <p:blipFill>
          <a:blip r:embed="rId3" cstate="print"/>
          <a:srcRect/>
          <a:stretch>
            <a:fillRect/>
          </a:stretch>
        </p:blipFill>
        <p:spPr bwMode="auto">
          <a:xfrm>
            <a:off x="0" y="-685800"/>
            <a:ext cx="9144000" cy="7543800"/>
          </a:xfrm>
          <a:prstGeom prst="rect">
            <a:avLst/>
          </a:prstGeom>
          <a:noFill/>
        </p:spPr>
      </p:pic>
      <p:sp>
        <p:nvSpPr>
          <p:cNvPr id="2" name="Title 1"/>
          <p:cNvSpPr>
            <a:spLocks noGrp="1"/>
          </p:cNvSpPr>
          <p:nvPr>
            <p:ph type="ctrTitle"/>
          </p:nvPr>
        </p:nvSpPr>
        <p:spPr>
          <a:xfrm>
            <a:off x="304800" y="2130425"/>
            <a:ext cx="8153400" cy="1470025"/>
          </a:xfrm>
        </p:spPr>
        <p:txBody>
          <a:bodyPr>
            <a:normAutofit fontScale="90000"/>
          </a:bodyPr>
          <a:lstStyle/>
          <a:p>
            <a:r>
              <a:rPr lang="en-US" sz="7500" dirty="0" smtClean="0">
                <a:solidFill>
                  <a:srgbClr val="00B0F0"/>
                </a:solidFill>
              </a:rPr>
              <a:t>Colony Facts</a:t>
            </a:r>
            <a:br>
              <a:rPr lang="en-US" sz="7500" dirty="0" smtClean="0">
                <a:solidFill>
                  <a:srgbClr val="00B0F0"/>
                </a:solidFill>
              </a:rPr>
            </a:br>
            <a:r>
              <a:rPr lang="en-US" sz="5600" dirty="0" smtClean="0">
                <a:solidFill>
                  <a:srgbClr val="00B0F0"/>
                </a:solidFill>
              </a:rPr>
              <a:t>Family 4.9, Education4.10</a:t>
            </a:r>
            <a:r>
              <a:rPr lang="en-US" sz="7500" dirty="0" smtClean="0">
                <a:solidFill>
                  <a:srgbClr val="00B0F0"/>
                </a:solidFill>
              </a:rPr>
              <a:t> </a:t>
            </a:r>
            <a:endParaRPr lang="en-US" sz="7500" dirty="0">
              <a:solidFill>
                <a:srgbClr val="00B0F0"/>
              </a:solidFill>
            </a:endParaRPr>
          </a:p>
        </p:txBody>
      </p:sp>
      <p:sp>
        <p:nvSpPr>
          <p:cNvPr id="3" name="Subtitle 2"/>
          <p:cNvSpPr>
            <a:spLocks noGrp="1"/>
          </p:cNvSpPr>
          <p:nvPr>
            <p:ph type="subTitle" idx="1"/>
          </p:nvPr>
        </p:nvSpPr>
        <p:spPr>
          <a:xfrm>
            <a:off x="838200" y="4267200"/>
            <a:ext cx="7162800" cy="1752600"/>
          </a:xfrm>
        </p:spPr>
        <p:txBody>
          <a:bodyPr>
            <a:normAutofit/>
          </a:bodyPr>
          <a:lstStyle/>
          <a:p>
            <a:r>
              <a:rPr lang="en-US" sz="4000" dirty="0" smtClean="0">
                <a:solidFill>
                  <a:srgbClr val="00B0F0"/>
                </a:solidFill>
              </a:rPr>
              <a:t>Made by: Jack, Joe, Dustin and Claire</a:t>
            </a:r>
            <a:endParaRPr lang="en-US" sz="4000" dirty="0">
              <a:solidFill>
                <a:srgbClr val="00B0F0"/>
              </a:solidFill>
            </a:endParaRPr>
          </a:p>
        </p:txBody>
      </p:sp>
    </p:spTree>
  </p:cSld>
  <p:clrMapOvr>
    <a:masterClrMapping/>
  </p:clrMapOvr>
  <p:transition advTm="300000">
    <p:newsflash/>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heckerboard(across)">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a:bodyPr>
          <a:lstStyle/>
          <a:p>
            <a:r>
              <a:rPr lang="en-US" sz="2400" dirty="0" smtClean="0"/>
              <a:t>7)</a:t>
            </a:r>
            <a:r>
              <a:rPr lang="en-US" sz="2400" b="1" dirty="0" smtClean="0"/>
              <a:t> In colonial times families were often made up of as much as </a:t>
            </a:r>
            <a:r>
              <a:rPr lang="en-US" sz="2400" b="1" u="sng" dirty="0" smtClean="0"/>
              <a:t>   </a:t>
            </a:r>
            <a:r>
              <a:rPr lang="en-US" sz="2400" u="sng" dirty="0" smtClean="0"/>
              <a:t>   </a:t>
            </a:r>
            <a:r>
              <a:rPr lang="en-US" sz="2400" u="sng" dirty="0" smtClean="0"/>
              <a:t> </a:t>
            </a:r>
            <a:r>
              <a:rPr lang="en-US" sz="2400" dirty="0" smtClean="0"/>
              <a:t> </a:t>
            </a:r>
            <a:r>
              <a:rPr lang="en-US" sz="2400" b="1" dirty="0" smtClean="0"/>
              <a:t>people.</a:t>
            </a:r>
          </a:p>
          <a:p>
            <a:r>
              <a:rPr lang="en-US" sz="2400" b="1" dirty="0" smtClean="0"/>
              <a:t>8) How many women were married?</a:t>
            </a:r>
          </a:p>
          <a:p>
            <a:r>
              <a:rPr lang="en-US" sz="2400" b="1" dirty="0" smtClean="0"/>
              <a:t>9)</a:t>
            </a:r>
            <a:r>
              <a:rPr lang="en-US" sz="2400" b="1" u="sng" dirty="0" smtClean="0"/>
              <a:t>             </a:t>
            </a:r>
            <a:r>
              <a:rPr lang="en-US" sz="2400" b="1" dirty="0" smtClean="0"/>
              <a:t> families </a:t>
            </a:r>
            <a:r>
              <a:rPr lang="en-US" sz="2400" b="1" dirty="0" smtClean="0"/>
              <a:t>,in particular, needed all the hands they could get! </a:t>
            </a:r>
            <a:endParaRPr lang="en-US" sz="2400" b="1" dirty="0" smtClean="0"/>
          </a:p>
          <a:p>
            <a:r>
              <a:rPr lang="en-US" sz="2400" b="1" dirty="0" smtClean="0"/>
              <a:t>10)</a:t>
            </a:r>
            <a:r>
              <a:rPr lang="en-US" sz="2400" b="1" dirty="0" smtClean="0"/>
              <a:t> </a:t>
            </a:r>
            <a:r>
              <a:rPr lang="en-US" sz="2400" b="1" dirty="0" smtClean="0"/>
              <a:t>Nearly </a:t>
            </a:r>
            <a:r>
              <a:rPr lang="en-US" sz="2400" b="1" u="sng" dirty="0" smtClean="0"/>
              <a:t>             </a:t>
            </a:r>
            <a:r>
              <a:rPr lang="en-US" sz="2400" b="1" dirty="0" smtClean="0"/>
              <a:t>of </a:t>
            </a:r>
            <a:r>
              <a:rPr lang="en-US" sz="2400" b="1" dirty="0" smtClean="0"/>
              <a:t>the children died before they reached adulthood. </a:t>
            </a:r>
            <a:r>
              <a:rPr lang="en-US" sz="2400" dirty="0" smtClean="0"/>
              <a:t/>
            </a:r>
            <a:br>
              <a:rPr lang="en-US" sz="2400" dirty="0" smtClean="0"/>
            </a:br>
            <a:endParaRPr lang="en-US" sz="2400" b="1" dirty="0" smtClean="0"/>
          </a:p>
          <a:p>
            <a:pPr>
              <a:buNone/>
            </a:pPr>
            <a:endParaRPr lang="en-US" sz="2400" b="1" dirty="0" smtClean="0"/>
          </a:p>
          <a:p>
            <a:pPr>
              <a:buNone/>
            </a:pPr>
            <a:r>
              <a:rPr lang="en-US" sz="2400" b="1" dirty="0" smtClean="0"/>
              <a:t> </a:t>
            </a:r>
            <a:endParaRPr lang="en-US" sz="2400" dirty="0"/>
          </a:p>
        </p:txBody>
      </p:sp>
    </p:spTree>
  </p:cSld>
  <p:clrMapOvr>
    <a:masterClrMapping/>
  </p:clrMapOvr>
  <p:transition advTm="300000">
    <p:newsflash/>
    <p:sndAc>
      <p:stSnd>
        <p:snd r:embed="rId2" name="explode.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ushistoryimages.com/images/colonial-people/fullsize/colonial-people-4.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28600"/>
            <a:ext cx="8229600" cy="1477962"/>
          </a:xfrm>
        </p:spPr>
        <p:txBody>
          <a:bodyPr>
            <a:noAutofit/>
          </a:bodyPr>
          <a:lstStyle/>
          <a:p>
            <a:r>
              <a:rPr lang="en-US" sz="6500" dirty="0" smtClean="0">
                <a:solidFill>
                  <a:srgbClr val="0070C0"/>
                </a:solidFill>
                <a:latin typeface="Blackadder ITC" pitchFamily="82" charset="0"/>
              </a:rPr>
              <a:t>Women that were married in colonial times</a:t>
            </a:r>
            <a:endParaRPr lang="en-US" sz="6500" dirty="0">
              <a:solidFill>
                <a:srgbClr val="0070C0"/>
              </a:solidFill>
              <a:latin typeface="Blackadder ITC" pitchFamily="82" charset="0"/>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advTm="300000">
    <p:newsflash/>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55556E-7 6.82701E-6 C 0.09913 0.03493 0.45243 -0.10568 0.42396 -0.16882 C 0.39549 -0.23195 -0.09983 -0.40656 -0.17066 -0.37835 C -0.24149 -0.35013 -0.09913 -0.03491 -5.55556E-7 6.82701E-6 Z " pathEditMode="relative" ptsTypes="aaaa">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ontent.scholastic.com/content/media/products/25/0439395925_rgb010_xlg.jpg"/>
          <p:cNvPicPr>
            <a:picLocks noChangeAspect="1" noChangeArrowheads="1"/>
          </p:cNvPicPr>
          <p:nvPr/>
        </p:nvPicPr>
        <p:blipFill>
          <a:blip r:embed="rId3" cstate="print"/>
          <a:srcRect/>
          <a:stretch>
            <a:fillRect/>
          </a:stretch>
        </p:blipFill>
        <p:spPr bwMode="auto">
          <a:xfrm>
            <a:off x="828822" y="533401"/>
            <a:ext cx="7582486" cy="5867400"/>
          </a:xfrm>
          <a:prstGeom prst="rect">
            <a:avLst/>
          </a:prstGeom>
          <a:noFill/>
        </p:spPr>
      </p:pic>
      <p:sp>
        <p:nvSpPr>
          <p:cNvPr id="2" name="Title 1"/>
          <p:cNvSpPr>
            <a:spLocks noGrp="1"/>
          </p:cNvSpPr>
          <p:nvPr>
            <p:ph type="title"/>
          </p:nvPr>
        </p:nvSpPr>
        <p:spPr/>
        <p:txBody>
          <a:bodyPr/>
          <a:lstStyle/>
          <a:p>
            <a:r>
              <a:rPr lang="en-US" dirty="0" smtClean="0">
                <a:solidFill>
                  <a:schemeClr val="tx2">
                    <a:lumMod val="75000"/>
                  </a:schemeClr>
                </a:solidFill>
              </a:rPr>
              <a:t>4.9 education facts</a:t>
            </a:r>
            <a:endParaRPr lang="en-US" dirty="0">
              <a:solidFill>
                <a:schemeClr val="tx2">
                  <a:lumMod val="75000"/>
                </a:schemeClr>
              </a:solidFill>
            </a:endParaRPr>
          </a:p>
        </p:txBody>
      </p:sp>
      <p:sp>
        <p:nvSpPr>
          <p:cNvPr id="3" name="Content Placeholder 2"/>
          <p:cNvSpPr>
            <a:spLocks noGrp="1"/>
          </p:cNvSpPr>
          <p:nvPr>
            <p:ph idx="1"/>
          </p:nvPr>
        </p:nvSpPr>
        <p:spPr/>
        <p:txBody>
          <a:bodyPr>
            <a:normAutofit lnSpcReduction="10000"/>
          </a:bodyPr>
          <a:lstStyle/>
          <a:p>
            <a:r>
              <a:rPr lang="en-US" sz="2800" dirty="0" smtClean="0">
                <a:solidFill>
                  <a:schemeClr val="tx2">
                    <a:lumMod val="75000"/>
                  </a:schemeClr>
                </a:solidFill>
              </a:rPr>
              <a:t>The New England colonies were required to have public schools. The puritans’ support for education was driven by their desire for their kids to read the bible.</a:t>
            </a:r>
          </a:p>
          <a:p>
            <a:r>
              <a:rPr lang="en-US" sz="2800" dirty="0" smtClean="0">
                <a:solidFill>
                  <a:schemeClr val="tx2">
                    <a:lumMod val="75000"/>
                  </a:schemeClr>
                </a:solidFill>
              </a:rPr>
              <a:t>The southern colonies were wealthy planters who hired tutors to educate younger children. </a:t>
            </a:r>
          </a:p>
          <a:p>
            <a:r>
              <a:rPr lang="en-US" sz="2800" dirty="0" smtClean="0">
                <a:solidFill>
                  <a:schemeClr val="tx2">
                    <a:lumMod val="75000"/>
                  </a:schemeClr>
                </a:solidFill>
              </a:rPr>
              <a:t>Middle colonies were religious groups and families that built church schools. Each religious group or family had to decide to educate their children. Others were home schooled.</a:t>
            </a:r>
          </a:p>
          <a:p>
            <a:endParaRPr lang="en-US" sz="2800" dirty="0"/>
          </a:p>
        </p:txBody>
      </p:sp>
    </p:spTree>
  </p:cSld>
  <p:clrMapOvr>
    <a:masterClrMapping/>
  </p:clrMapOvr>
  <p:transition advTm="300000">
    <p:newsflash/>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blog.syracuse.com/newstracker/2008/12/large_stockade.jpg"/>
          <p:cNvPicPr>
            <a:picLocks noChangeAspect="1" noChangeArrowheads="1"/>
          </p:cNvPicPr>
          <p:nvPr/>
        </p:nvPicPr>
        <p:blipFill>
          <a:blip r:embed="rId4" cstate="print"/>
          <a:srcRect/>
          <a:stretch>
            <a:fillRect/>
          </a:stretch>
        </p:blipFill>
        <p:spPr bwMode="auto">
          <a:xfrm>
            <a:off x="0" y="0"/>
            <a:ext cx="9169003" cy="6858000"/>
          </a:xfrm>
          <a:prstGeom prst="rect">
            <a:avLst/>
          </a:prstGeom>
          <a:noFill/>
        </p:spPr>
      </p:pic>
      <p:sp>
        <p:nvSpPr>
          <p:cNvPr id="2" name="Title 1"/>
          <p:cNvSpPr>
            <a:spLocks noGrp="1"/>
          </p:cNvSpPr>
          <p:nvPr>
            <p:ph type="title"/>
          </p:nvPr>
        </p:nvSpPr>
        <p:spPr/>
        <p:txBody>
          <a:bodyPr/>
          <a:lstStyle/>
          <a:p>
            <a:r>
              <a:rPr lang="en-US" dirty="0" smtClean="0"/>
              <a:t>Funding the schools</a:t>
            </a:r>
            <a:endParaRPr lang="en-US" dirty="0"/>
          </a:p>
        </p:txBody>
      </p:sp>
      <p:sp>
        <p:nvSpPr>
          <p:cNvPr id="3" name="Content Placeholder 2"/>
          <p:cNvSpPr>
            <a:spLocks noGrp="1"/>
          </p:cNvSpPr>
          <p:nvPr>
            <p:ph idx="1"/>
          </p:nvPr>
        </p:nvSpPr>
        <p:spPr/>
        <p:txBody>
          <a:bodyPr>
            <a:normAutofit/>
          </a:bodyPr>
          <a:lstStyle/>
          <a:p>
            <a:r>
              <a:rPr lang="en-US" sz="2800" dirty="0" smtClean="0">
                <a:solidFill>
                  <a:srgbClr val="FF0000"/>
                </a:solidFill>
              </a:rPr>
              <a:t>To encourage education, Massachusetts passed a law that required every town with 50 families or more to hire an instructor to teach their children to read and write. Towns with 100 families were required to build a school. </a:t>
            </a:r>
          </a:p>
          <a:p>
            <a:r>
              <a:rPr lang="en-US" sz="2800" dirty="0" smtClean="0">
                <a:solidFill>
                  <a:srgbClr val="FF0000"/>
                </a:solidFill>
              </a:rPr>
              <a:t>Parents were asked to contribute what ever they could spare to the school. This meant money vegetables, fire wood and anything else the school needed. Often lad was set aside for school fields or meadows. </a:t>
            </a:r>
            <a:endParaRPr lang="en-US" sz="2800" dirty="0">
              <a:solidFill>
                <a:srgbClr val="FF0000"/>
              </a:solidFill>
            </a:endParaRPr>
          </a:p>
        </p:txBody>
      </p:sp>
      <p:pic>
        <p:nvPicPr>
          <p:cNvPr id="1026" name="Picture 2" descr="C:\Users\Student\AppData\Local\Microsoft\Windows\Temporary Internet Files\Content.IE5\VS6B0YUT\MC900349921[1].wmf"/>
          <p:cNvPicPr>
            <a:picLocks noChangeAspect="1" noChangeArrowheads="1"/>
          </p:cNvPicPr>
          <p:nvPr/>
        </p:nvPicPr>
        <p:blipFill>
          <a:blip r:embed="rId5" cstate="print"/>
          <a:srcRect/>
          <a:stretch>
            <a:fillRect/>
          </a:stretch>
        </p:blipFill>
        <p:spPr bwMode="auto">
          <a:xfrm>
            <a:off x="5410200" y="0"/>
            <a:ext cx="3498068" cy="1676400"/>
          </a:xfrm>
          <a:prstGeom prst="rect">
            <a:avLst/>
          </a:prstGeom>
          <a:noFill/>
        </p:spPr>
      </p:pic>
      <p:pic>
        <p:nvPicPr>
          <p:cNvPr id="7" name="Recorded Sound">
            <a:hlinkClick r:id="" action="ppaction://media"/>
          </p:cNvPr>
          <p:cNvPicPr>
            <a:picLocks noRot="1" noChangeAspect="1"/>
          </p:cNvPicPr>
          <p:nvPr>
            <a:wavAudioFile r:embed="rId1" name="Recorded Sound"/>
          </p:nvPr>
        </p:nvPicPr>
        <p:blipFill>
          <a:blip r:embed="rId6" cstate="print"/>
          <a:stretch>
            <a:fillRect/>
          </a:stretch>
        </p:blipFill>
        <p:spPr>
          <a:xfrm>
            <a:off x="4267200" y="3429000"/>
            <a:ext cx="304800" cy="304800"/>
          </a:xfrm>
          <a:prstGeom prst="rect">
            <a:avLst/>
          </a:prstGeom>
        </p:spPr>
      </p:pic>
    </p:spTree>
  </p:cSld>
  <p:clrMapOvr>
    <a:masterClrMapping/>
  </p:clrMapOvr>
  <p:transition advTm="300000">
    <p:newsflash/>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E-6 -4.30157E-6 C -0.00122 0.01596 -0.00313 0.02868 -0.00539 0.04441 C -0.00591 0.05505 -0.00591 0.06568 -0.00678 0.07632 C -0.00713 0.08072 -0.00921 0.08442 -0.00938 0.08881 C -0.01199 0.13136 -0.00921 0.17484 -0.01598 0.2167 C -0.0231 0.25972 -0.03369 0.30204 -0.04532 0.34274 C -0.06459 0.40958 -0.0507 0.37998 -0.06945 0.41559 C -0.06859 0.35454 -0.06963 0.29348 -0.06668 0.23266 C -0.06216 0.13807 -0.04984 0.04464 -0.04272 -0.04972 C -0.0422 -0.06938 -0.04376 -0.08903 -0.04133 -0.10846 C -0.04063 -0.11401 -0.03699 -0.09805 -0.03734 -0.0925 C -0.04254 0.01504 -0.04289 0.12419 -0.06129 0.22896 C -0.06181 0.25139 -0.06424 0.27406 -0.06268 0.29649 C -0.05765 0.36726 -0.04046 0.34135 -0.05609 0.36217 C -0.05834 0.33603 -0.05313 0.31152 -0.04931 0.28585 C -0.04636 0.23659 -0.04272 0.18802 -0.04011 0.13853 C -0.03907 0.11887 -0.02952 0.06221 -0.03612 0.07979 C -0.04393 0.1006 -0.0415 0.12604 -0.04411 0.14917 C -0.0474 0.17785 -0.05383 0.20583 -0.05869 0.23428 C -0.0599 0.25278 -0.05921 0.41235 -0.06407 0.32678 C -0.06147 0.28284 -0.06129 0.23867 -0.05609 0.19519 C -0.05018 0.14547 -0.0382 0.09737 -0.03074 0.04788 C -0.02449 0.00671 -0.01928 -0.03492 -0.01477 -0.07655 C -0.01355 -0.08672 -0.01511 -0.16235 -0.00279 -0.16882 C -5E-6 -0.13668 -0.00018 -0.15078 -0.00678 -0.09782 C -0.01789 -0.00878 -0.02501 0.04163 -0.04272 0.12789 C -0.05174 0.17137 -0.06147 0.2056 -0.06668 0.24862 C -0.06789 0.28076 -0.06876 0.28863 -0.07345 0.31776 C -0.07136 0.26226 -0.06928 0.20768 -0.06529 0.15264 C -0.06372 0.13021 -0.06234 0.06869 -0.04532 0.04603 C -0.05799 0.13067 -0.06789 0.21439 -0.07466 0.30019 C -0.07379 0.32077 -0.07813 0.38113 -0.07206 0.36217 C -0.05435 0.3069 -0.05799 0.15565 -0.0547 0.10639 C -0.05088 0.04996 -0.04185 -0.00578 -0.03734 -0.06221 C -0.03265 -0.12049 -0.03386 -0.19912 -0.02397 -0.26295 C -0.00661 -0.13737 -0.03716 -0.00069 -0.05609 0.12419 C -0.05695 0.20051 -0.0573 0.27706 -0.05869 0.35338 C -0.05869 0.35754 -0.06008 0.34505 -0.06008 0.34089 C -0.06008 0.31892 -0.05938 0.29718 -0.05869 0.27521 C -0.05747 0.23844 -0.05834 0.14871 -0.04011 0.11356 C -0.01424 0.0636 0.00589 0.0118 0.03594 -0.03561 C 0.07622 -0.09921 0.0908 -0.08718 0.1467 -0.14384 C 0.17952 -0.17715 0.19948 -0.18617 0.23872 -0.18825 C 0.25556 -0.19195 0.27361 -0.19773 0.29063 -0.18825 C 0.2974 -0.18455 0.29931 -0.17275 0.30399 -0.16535 C 0.32031 -0.13899 0.33507 -0.11216 0.3467 -0.08187 C 0.34705 -0.07955 0.3474 -0.07701 0.34792 -0.0747 C 0.34861 -0.07169 0.35 -0.06891 0.3507 -0.06568 C 0.35278 -0.05573 0.35399 -0.04001 0.3599 -0.03214 " pathEditMode="relative" ptsTypes="ffffffffffffffffffffffffffffffffffffffffffffffffA">
                                      <p:cBhvr>
                                        <p:cTn id="6" dur="2000" fill="hold"/>
                                        <p:tgtEl>
                                          <p:spTgt spid="1026"/>
                                        </p:tgtEl>
                                        <p:attrNameLst>
                                          <p:attrName>ppt_x</p:attrName>
                                          <p:attrName>ppt_y</p:attrName>
                                        </p:attrNameLst>
                                      </p:cBhvr>
                                    </p:animMotion>
                                  </p:childTnLst>
                                </p:cTn>
                              </p:par>
                              <p:par>
                                <p:cTn id="7" presetID="1" presetClass="mediacall" presetSubtype="0" fill="hold" nodeType="withEffect">
                                  <p:stCondLst>
                                    <p:cond delay="0"/>
                                  </p:stCondLst>
                                  <p:childTnLst>
                                    <p:cmd type="call" cmd="playFrom(0.0)">
                                      <p:cBhvr>
                                        <p:cTn id="8"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9" repeatCount="2000"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corbisimages.com/images/67/ABE81388-F587-4387-A4A4-65067B572FF2/BE031404.jpg"/>
          <p:cNvPicPr>
            <a:picLocks noChangeAspect="1" noChangeArrowheads="1"/>
          </p:cNvPicPr>
          <p:nvPr/>
        </p:nvPicPr>
        <p:blipFill>
          <a:blip r:embed="rId3" cstate="print"/>
          <a:srcRect/>
          <a:stretch>
            <a:fillRect/>
          </a:stretch>
        </p:blipFill>
        <p:spPr bwMode="auto">
          <a:xfrm>
            <a:off x="0" y="0"/>
            <a:ext cx="9144000" cy="6849174"/>
          </a:xfrm>
          <a:prstGeom prst="rect">
            <a:avLst/>
          </a:prstGeom>
          <a:noFill/>
        </p:spPr>
      </p:pic>
      <p:sp>
        <p:nvSpPr>
          <p:cNvPr id="2" name="Title 1"/>
          <p:cNvSpPr>
            <a:spLocks noGrp="1"/>
          </p:cNvSpPr>
          <p:nvPr>
            <p:ph type="title"/>
          </p:nvPr>
        </p:nvSpPr>
        <p:spPr/>
        <p:txBody>
          <a:bodyPr/>
          <a:lstStyle/>
          <a:p>
            <a:r>
              <a:rPr lang="en-US" b="1" i="1" u="sng" dirty="0" smtClean="0">
                <a:solidFill>
                  <a:srgbClr val="FFFF00"/>
                </a:solidFill>
              </a:rPr>
              <a:t>School Structures</a:t>
            </a:r>
            <a:r>
              <a:rPr lang="en-US" b="1" i="1" u="sng" dirty="0" smtClean="0"/>
              <a:t> </a:t>
            </a:r>
            <a:endParaRPr lang="en-US" b="1" i="1" u="sng" dirty="0"/>
          </a:p>
        </p:txBody>
      </p:sp>
      <p:sp>
        <p:nvSpPr>
          <p:cNvPr id="3" name="Content Placeholder 2"/>
          <p:cNvSpPr>
            <a:spLocks noGrp="1"/>
          </p:cNvSpPr>
          <p:nvPr>
            <p:ph idx="1"/>
          </p:nvPr>
        </p:nvSpPr>
        <p:spPr/>
        <p:txBody>
          <a:bodyPr/>
          <a:lstStyle/>
          <a:p>
            <a:r>
              <a:rPr lang="en-US" b="1" dirty="0" smtClean="0">
                <a:solidFill>
                  <a:srgbClr val="FFFF00"/>
                </a:solidFill>
              </a:rPr>
              <a:t>Schools were one room buildings, with a chimney, and a fireplace in the center. There were no maps, or boards to right on. Pencils and paper were scarce. Students shouted out spelling words, and wrote sums in ink, on pieces of bark. There was usually one book the, </a:t>
            </a:r>
            <a:r>
              <a:rPr lang="en-US" b="1" i="1" dirty="0" smtClean="0">
                <a:solidFill>
                  <a:srgbClr val="FFFF00"/>
                </a:solidFill>
              </a:rPr>
              <a:t>New England Primer</a:t>
            </a:r>
            <a:r>
              <a:rPr lang="en-US" b="1" dirty="0" smtClean="0">
                <a:solidFill>
                  <a:srgbClr val="FFFF00"/>
                </a:solidFill>
              </a:rPr>
              <a:t>, which was used to teach the alphabet, syllables and prayers</a:t>
            </a:r>
            <a:r>
              <a:rPr lang="en-US" dirty="0" smtClean="0">
                <a:solidFill>
                  <a:srgbClr val="FFFF00"/>
                </a:solidFill>
              </a:rPr>
              <a:t>.  </a:t>
            </a:r>
            <a:endParaRPr lang="en-US" dirty="0">
              <a:solidFill>
                <a:srgbClr val="FFFF00"/>
              </a:solidFill>
            </a:endParaRPr>
          </a:p>
        </p:txBody>
      </p:sp>
    </p:spTree>
  </p:cSld>
  <p:clrMapOvr>
    <a:masterClrMapping/>
  </p:clrMapOvr>
  <p:transition advTm="300000">
    <p:newsflash/>
    <p:sndAc>
      <p:stSnd>
        <p:snd r:embed="rId2" name="explod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rchives.gov/nhprc/annotation/september-98/images/peale-family.jpg"/>
          <p:cNvPicPr>
            <a:picLocks noChangeAspect="1" noChangeArrowheads="1"/>
          </p:cNvPicPr>
          <p:nvPr/>
        </p:nvPicPr>
        <p:blipFill>
          <a:blip r:embed="rId3" cstate="print"/>
          <a:srcRect/>
          <a:stretch>
            <a:fillRect/>
          </a:stretch>
        </p:blipFill>
        <p:spPr bwMode="auto">
          <a:xfrm>
            <a:off x="1" y="-136525"/>
            <a:ext cx="9176856" cy="6994525"/>
          </a:xfrm>
          <a:prstGeom prst="rect">
            <a:avLst/>
          </a:prstGeom>
          <a:noFill/>
        </p:spPr>
      </p:pic>
      <p:sp>
        <p:nvSpPr>
          <p:cNvPr id="2" name="Title 1"/>
          <p:cNvSpPr>
            <a:spLocks noGrp="1"/>
          </p:cNvSpPr>
          <p:nvPr>
            <p:ph type="title"/>
          </p:nvPr>
        </p:nvSpPr>
        <p:spPr/>
        <p:txBody>
          <a:bodyPr/>
          <a:lstStyle/>
          <a:p>
            <a:r>
              <a:rPr lang="en-US" b="1" dirty="0" smtClean="0">
                <a:solidFill>
                  <a:srgbClr val="FF0000"/>
                </a:solidFill>
              </a:rPr>
              <a:t>Families 4.10</a:t>
            </a:r>
            <a:endParaRPr lang="en-US" b="1" dirty="0">
              <a:solidFill>
                <a:srgbClr val="FF0000"/>
              </a:solidFill>
            </a:endParaRPr>
          </a:p>
        </p:txBody>
      </p:sp>
      <p:sp>
        <p:nvSpPr>
          <p:cNvPr id="3" name="Content Placeholder 2"/>
          <p:cNvSpPr>
            <a:spLocks noGrp="1"/>
          </p:cNvSpPr>
          <p:nvPr>
            <p:ph idx="1"/>
          </p:nvPr>
        </p:nvSpPr>
        <p:spPr/>
        <p:txBody>
          <a:bodyPr>
            <a:normAutofit/>
          </a:bodyPr>
          <a:lstStyle/>
          <a:p>
            <a:r>
              <a:rPr lang="en-US" sz="2800" b="1" dirty="0" smtClean="0">
                <a:solidFill>
                  <a:srgbClr val="FF0000"/>
                </a:solidFill>
              </a:rPr>
              <a:t>In colonial times families were often made up of as much as 20 people. That included grandparents, aunts, uncles, cousins, and step children all living in the same house. People in colonial times often married in their 20’s. Men outnumbered women throughout the colonies. As a result almost every woman was assured to marriage, as you can see by our pie chart. Maids servants of good stock got to pick the men that they were married to. </a:t>
            </a:r>
            <a:endParaRPr lang="en-US" sz="2800" b="1" dirty="0">
              <a:solidFill>
                <a:srgbClr val="FF0000"/>
              </a:solidFill>
            </a:endParaRPr>
          </a:p>
        </p:txBody>
      </p:sp>
    </p:spTree>
  </p:cSld>
  <p:clrMapOvr>
    <a:masterClrMapping/>
  </p:clrMapOvr>
  <p:transition advTm="300000">
    <p:newsflash/>
    <p:sndAc>
      <p:stSnd>
        <p:snd r:embed="rId2" name="explod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freepages.genealogy.rootsweb.ancestry.com/~jogar/1912Gar.jpg"/>
          <p:cNvPicPr>
            <a:picLocks noChangeAspect="1" noChangeArrowheads="1"/>
          </p:cNvPicPr>
          <p:nvPr/>
        </p:nvPicPr>
        <p:blipFill>
          <a:blip r:embed="rId3" cstate="print"/>
          <a:srcRect/>
          <a:stretch>
            <a:fillRect/>
          </a:stretch>
        </p:blipFill>
        <p:spPr bwMode="auto">
          <a:xfrm>
            <a:off x="-1" y="0"/>
            <a:ext cx="9144001" cy="6858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Large Families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800" b="1" dirty="0" smtClean="0">
                <a:solidFill>
                  <a:srgbClr val="FF0000"/>
                </a:solidFill>
              </a:rPr>
              <a:t>Colonial families were every large. Many families had up to ten children. Farm families ,in particular, needed all the hands they could get! The kids had to help around the farm and they all got a equal share of the chores. The women gave birth many times, but nearly halve of the children died before they reached adulthood. If a person died, their spouse would remarry quickly. Thus there was a lot of stepchildren, as well as orphans.</a:t>
            </a:r>
            <a:endParaRPr lang="en-US" sz="2800" b="1" dirty="0">
              <a:solidFill>
                <a:srgbClr val="FF0000"/>
              </a:solidFill>
            </a:endParaRPr>
          </a:p>
        </p:txBody>
      </p:sp>
    </p:spTree>
  </p:cSld>
  <p:clrMapOvr>
    <a:masterClrMapping/>
  </p:clrMapOvr>
  <p:transition advTm="300000">
    <p:newsflash/>
    <p:sndAc>
      <p:stSnd>
        <p:snd r:embed="rId2" name="explod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bbc.co.uk/blogs/ni/GOD2.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err="1" smtClean="0"/>
              <a:t>Kool</a:t>
            </a:r>
            <a:r>
              <a:rPr lang="en-US" dirty="0" smtClean="0"/>
              <a:t> </a:t>
            </a:r>
            <a:r>
              <a:rPr lang="en-US" dirty="0" err="1" smtClean="0"/>
              <a:t>Vids</a:t>
            </a:r>
            <a:r>
              <a:rPr lang="en-US" dirty="0" smtClean="0"/>
              <a:t> </a:t>
            </a:r>
            <a:endParaRPr lang="en-US" dirty="0"/>
          </a:p>
        </p:txBody>
      </p:sp>
      <p:sp>
        <p:nvSpPr>
          <p:cNvPr id="3" name="Content Placeholder 2"/>
          <p:cNvSpPr>
            <a:spLocks noGrp="1"/>
          </p:cNvSpPr>
          <p:nvPr>
            <p:ph idx="1"/>
          </p:nvPr>
        </p:nvSpPr>
        <p:spPr/>
        <p:txBody>
          <a:bodyPr/>
          <a:lstStyle/>
          <a:p>
            <a:r>
              <a:rPr lang="en-US" dirty="0" smtClean="0">
                <a:hlinkClick r:id="rId4"/>
              </a:rPr>
              <a:t>http://www.youtube.com/watch?v=UllfcxiXUEo</a:t>
            </a:r>
            <a:endParaRPr lang="en-US" dirty="0"/>
          </a:p>
        </p:txBody>
      </p:sp>
    </p:spTree>
  </p:cSld>
  <p:clrMapOvr>
    <a:masterClrMapping/>
  </p:clrMapOvr>
  <p:transition advTm="300000">
    <p:newsflash/>
    <p:sndAc>
      <p:stSnd>
        <p:snd r:embed="rId2" name="explod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a:t>
            </a:r>
            <a:br>
              <a:rPr lang="en-US" dirty="0" smtClean="0"/>
            </a:br>
            <a:endParaRPr lang="en-US" dirty="0"/>
          </a:p>
        </p:txBody>
      </p:sp>
      <p:sp>
        <p:nvSpPr>
          <p:cNvPr id="3" name="Content Placeholder 2"/>
          <p:cNvSpPr>
            <a:spLocks noGrp="1"/>
          </p:cNvSpPr>
          <p:nvPr>
            <p:ph idx="1"/>
          </p:nvPr>
        </p:nvSpPr>
        <p:spPr>
          <a:xfrm>
            <a:off x="304800" y="838200"/>
            <a:ext cx="8229600" cy="5486400"/>
          </a:xfrm>
        </p:spPr>
        <p:txBody>
          <a:bodyPr>
            <a:normAutofit/>
          </a:bodyPr>
          <a:lstStyle/>
          <a:p>
            <a:r>
              <a:rPr lang="en-US" sz="2400" dirty="0" smtClean="0"/>
              <a:t>1) What colony was required to have public schools?</a:t>
            </a:r>
          </a:p>
          <a:p>
            <a:r>
              <a:rPr lang="en-US" sz="2400" dirty="0" smtClean="0"/>
              <a:t>2) The  </a:t>
            </a:r>
            <a:r>
              <a:rPr lang="en-US" sz="2400" u="sng" dirty="0" smtClean="0"/>
              <a:t>               </a:t>
            </a:r>
            <a:r>
              <a:rPr lang="en-US" sz="2400" dirty="0" smtClean="0"/>
              <a:t> colonies were wealthy planters who hired tutors to educate younger children. </a:t>
            </a:r>
          </a:p>
          <a:p>
            <a:r>
              <a:rPr lang="en-US" sz="2400" dirty="0" smtClean="0"/>
              <a:t>3)  </a:t>
            </a:r>
            <a:r>
              <a:rPr lang="en-US" sz="2400" u="sng" dirty="0" smtClean="0"/>
              <a:t>         </a:t>
            </a:r>
            <a:r>
              <a:rPr lang="en-US" sz="2400" dirty="0" smtClean="0"/>
              <a:t> colonies were religious groups and families that built church schools</a:t>
            </a:r>
          </a:p>
          <a:p>
            <a:r>
              <a:rPr lang="en-US" sz="2400" dirty="0" smtClean="0"/>
              <a:t>4) To encourage education, Massachusetts passed a law that required every town with </a:t>
            </a:r>
            <a:r>
              <a:rPr lang="en-US" sz="2400" u="sng" dirty="0" smtClean="0"/>
              <a:t>       </a:t>
            </a:r>
            <a:r>
              <a:rPr lang="en-US" sz="2400" dirty="0" smtClean="0"/>
              <a:t> families or more to hire an instructor to teach their children to read and write. </a:t>
            </a:r>
            <a:endParaRPr lang="en-US" sz="2400" dirty="0" smtClean="0"/>
          </a:p>
          <a:p>
            <a:r>
              <a:rPr lang="en-US" sz="2400" dirty="0" smtClean="0"/>
              <a:t>5) </a:t>
            </a:r>
            <a:r>
              <a:rPr lang="en-US" sz="2400" dirty="0" smtClean="0"/>
              <a:t>Towns with 100 families were required to build </a:t>
            </a:r>
            <a:r>
              <a:rPr lang="en-US" sz="2400" dirty="0" smtClean="0"/>
              <a:t>a </a:t>
            </a:r>
            <a:r>
              <a:rPr lang="en-US" sz="2400" u="sng" dirty="0" smtClean="0"/>
              <a:t>                  </a:t>
            </a:r>
            <a:r>
              <a:rPr lang="en-US" sz="2400" dirty="0" smtClean="0"/>
              <a:t>.</a:t>
            </a:r>
          </a:p>
          <a:p>
            <a:r>
              <a:rPr lang="en-US" sz="2400" dirty="0" smtClean="0"/>
              <a:t>6)</a:t>
            </a:r>
            <a:r>
              <a:rPr lang="en-US" sz="2400" dirty="0" smtClean="0"/>
              <a:t> Parents were asked to contribute what ever they could spare to the school. This meant </a:t>
            </a:r>
            <a:r>
              <a:rPr lang="en-US" sz="2400" u="sng" dirty="0" smtClean="0"/>
              <a:t>            </a:t>
            </a:r>
            <a:r>
              <a:rPr lang="en-US" sz="2400" dirty="0" smtClean="0"/>
              <a:t>vegetables, and firewood.</a:t>
            </a:r>
            <a:r>
              <a:rPr lang="en-US" sz="2400" u="sng" dirty="0" smtClean="0"/>
              <a:t>                 </a:t>
            </a:r>
            <a:endParaRPr lang="en-US" sz="2400" u="sng" dirty="0"/>
          </a:p>
        </p:txBody>
      </p:sp>
    </p:spTree>
  </p:cSld>
  <p:clrMapOvr>
    <a:masterClrMapping/>
  </p:clrMapOvr>
  <p:transition advTm="300000">
    <p:newsflash/>
    <p:sndAc>
      <p:stSnd>
        <p:snd r:embed="rId2" name="explode.wav"/>
      </p:stSnd>
    </p:sndAc>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601</Words>
  <Application>Microsoft Office PowerPoint</Application>
  <PresentationFormat>On-screen Show (4:3)</PresentationFormat>
  <Paragraphs>32</Paragraphs>
  <Slides>10</Slides>
  <Notes>0</Notes>
  <HiddenSlides>0</HiddenSlides>
  <MMClips>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Colony Facts Family 4.9, Education4.10 </vt:lpstr>
      <vt:lpstr>Women that were married in colonial times</vt:lpstr>
      <vt:lpstr>4.9 education facts</vt:lpstr>
      <vt:lpstr>Funding the schools</vt:lpstr>
      <vt:lpstr>School Structures </vt:lpstr>
      <vt:lpstr>Families 4.10</vt:lpstr>
      <vt:lpstr>Large Families</vt:lpstr>
      <vt:lpstr>Kool Vids </vt:lpstr>
      <vt:lpstr>Test </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Colony Facts</dc:title>
  <dc:creator>Student</dc:creator>
  <cp:lastModifiedBy>Student</cp:lastModifiedBy>
  <cp:revision>15</cp:revision>
  <dcterms:created xsi:type="dcterms:W3CDTF">2010-09-28T15:18:19Z</dcterms:created>
  <dcterms:modified xsi:type="dcterms:W3CDTF">2010-10-06T15:02:08Z</dcterms:modified>
</cp:coreProperties>
</file>