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992D2D"/>
    <a:srgbClr val="00CC00"/>
    <a:srgbClr val="66FF33"/>
    <a:srgbClr val="CC0099"/>
    <a:srgbClr val="D60093"/>
    <a:srgbClr val="FFFF00"/>
    <a:srgbClr val="000099"/>
    <a:srgbClr val="312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93" autoAdjust="0"/>
    <p:restoredTop sz="94660"/>
  </p:normalViewPr>
  <p:slideViewPr>
    <p:cSldViewPr>
      <p:cViewPr varScale="1">
        <p:scale>
          <a:sx n="73" d="100"/>
          <a:sy n="73" d="100"/>
        </p:scale>
        <p:origin x="-8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1284613-55CE-48AB-8ACE-DA95CA7D00E7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516BC4-3E2D-4398-AB49-6143439C17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6001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4.3 Life in the City</a:t>
            </a:r>
            <a:b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dirty="0" smtClean="0">
                <a:solidFill>
                  <a:schemeClr val="tx1"/>
                </a:solidFill>
                <a:latin typeface="Bradley Hand ITC" pitchFamily="66" charset="0"/>
              </a:rPr>
              <a:t>4.4 Rights of the Colonists</a:t>
            </a:r>
            <a:endParaRPr lang="en-US" dirty="0">
              <a:solidFill>
                <a:schemeClr val="tx1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Bauhaus 93" pitchFamily="82" charset="0"/>
              </a:rPr>
              <a:t>By: Theresa </a:t>
            </a:r>
            <a:r>
              <a:rPr lang="en-US" sz="3600" dirty="0" err="1" smtClean="0">
                <a:solidFill>
                  <a:schemeClr val="tx1"/>
                </a:solidFill>
                <a:latin typeface="Bauhaus 93" pitchFamily="82" charset="0"/>
              </a:rPr>
              <a:t>Shulfer</a:t>
            </a:r>
            <a:r>
              <a:rPr lang="en-US" sz="3600" dirty="0">
                <a:solidFill>
                  <a:schemeClr val="tx1"/>
                </a:solidFill>
                <a:latin typeface="Bauhaus 93" pitchFamily="82" charset="0"/>
              </a:rPr>
              <a:t>.</a:t>
            </a:r>
            <a:r>
              <a:rPr lang="en-US" sz="3600" dirty="0" smtClean="0">
                <a:solidFill>
                  <a:schemeClr val="tx1"/>
                </a:solidFill>
                <a:latin typeface="Bauhaus 93" pitchFamily="82" charset="0"/>
              </a:rPr>
              <a:t> Ben </a:t>
            </a:r>
            <a:r>
              <a:rPr lang="en-US" sz="3600" dirty="0" err="1" smtClean="0">
                <a:solidFill>
                  <a:schemeClr val="tx1"/>
                </a:solidFill>
                <a:latin typeface="Bauhaus 93" pitchFamily="82" charset="0"/>
              </a:rPr>
              <a:t>Bisone</a:t>
            </a:r>
            <a:r>
              <a:rPr lang="en-US" sz="3600" dirty="0" smtClean="0">
                <a:solidFill>
                  <a:schemeClr val="tx1"/>
                </a:solidFill>
                <a:latin typeface="Bauhaus 93" pitchFamily="82" charset="0"/>
              </a:rPr>
              <a:t>, Chris </a:t>
            </a:r>
            <a:r>
              <a:rPr lang="en-US" sz="3600" dirty="0" err="1" smtClean="0">
                <a:solidFill>
                  <a:schemeClr val="tx1"/>
                </a:solidFill>
                <a:latin typeface="Bauhaus 93" pitchFamily="82" charset="0"/>
              </a:rPr>
              <a:t>Karch</a:t>
            </a:r>
            <a:r>
              <a:rPr lang="en-US" sz="3600" dirty="0">
                <a:solidFill>
                  <a:schemeClr val="tx1"/>
                </a:solidFill>
                <a:latin typeface="Bauhaus 93" pitchFamily="82" charset="0"/>
              </a:rPr>
              <a:t>.</a:t>
            </a:r>
            <a:r>
              <a:rPr lang="en-US" sz="3600" dirty="0" smtClean="0">
                <a:solidFill>
                  <a:schemeClr val="tx1"/>
                </a:solidFill>
                <a:latin typeface="Bauhaus 93" pitchFamily="82" charset="0"/>
              </a:rPr>
              <a:t> Trevor </a:t>
            </a:r>
            <a:r>
              <a:rPr lang="en-US" sz="3600" dirty="0" err="1" smtClean="0">
                <a:solidFill>
                  <a:schemeClr val="tx1"/>
                </a:solidFill>
                <a:latin typeface="Bauhaus 93" pitchFamily="82" charset="0"/>
              </a:rPr>
              <a:t>Glodowski</a:t>
            </a:r>
            <a:r>
              <a:rPr lang="en-US" sz="3600" dirty="0" smtClean="0">
                <a:solidFill>
                  <a:schemeClr val="tx1"/>
                </a:solidFill>
                <a:latin typeface="Bauhaus 93" pitchFamily="82" charset="0"/>
              </a:rPr>
              <a:t>.</a:t>
            </a:r>
            <a:endParaRPr lang="en-US" sz="3600" dirty="0">
              <a:solidFill>
                <a:schemeClr val="tx1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84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allpaperpimper.com/wallpaper/Art_&amp;_3D/Misc/Smiley-Face-2-F3T02VYMGA-160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atic.desktopnexus.com/thumbnails/129344-bigthumbna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898" y="10886"/>
            <a:ext cx="2209799" cy="16598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272.photobucket.com/albums/jj199/yaryalitsa/wallpaper/smileyfa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286000" cy="17145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3100" b="1" dirty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In 1689 parliament offered the crown to Prince William of Orange and his wife.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100" b="1" dirty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King John agreed to sign the Magna </a:t>
            </a:r>
            <a:r>
              <a:rPr lang="en-US" sz="3100" b="1" dirty="0" err="1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Carta</a:t>
            </a:r>
            <a:r>
              <a:rPr lang="en-US" sz="3100" b="1" dirty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 in </a:t>
            </a:r>
            <a:r>
              <a:rPr lang="en-US" sz="3100" b="1" dirty="0" smtClean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1215.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100" b="1" dirty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Colonists saw themselves as English citizens. </a:t>
            </a:r>
            <a:endParaRPr lang="en-US" sz="3100" b="1" dirty="0" smtClean="0">
              <a:solidFill>
                <a:srgbClr val="00CC00"/>
              </a:solidFill>
              <a:latin typeface="Aharoni" pitchFamily="2" charset="-79"/>
              <a:cs typeface="Aharoni" pitchFamily="2" charset="-79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sz="3100" b="1" dirty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Torches, lamps and candles lit the </a:t>
            </a:r>
            <a:r>
              <a:rPr lang="en-US" sz="3100" b="1" dirty="0" smtClean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houses of the colonist’s buildings and houses.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100" b="1" dirty="0" smtClean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5 percent of the colonists live in the city.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100" b="1" dirty="0" smtClean="0">
                <a:solidFill>
                  <a:srgbClr val="00CC00"/>
                </a:solidFill>
                <a:latin typeface="Aharoni" pitchFamily="2" charset="-79"/>
                <a:cs typeface="Aharoni" pitchFamily="2" charset="-79"/>
              </a:rPr>
              <a:t>Cities were-B) noisy and smelly.</a:t>
            </a:r>
            <a:endParaRPr lang="en-US" sz="3100" b="1" dirty="0">
              <a:solidFill>
                <a:srgbClr val="00CC00"/>
              </a:solidFill>
              <a:latin typeface="Aharoni" pitchFamily="2" charset="-79"/>
              <a:cs typeface="Aharoni" pitchFamily="2" charset="-79"/>
            </a:endParaRPr>
          </a:p>
          <a:p>
            <a:pPr marL="880110" lvl="1" indent="-514350">
              <a:buFont typeface="+mj-lt"/>
              <a:buAutoNum type="arabicPeriod"/>
            </a:pPr>
            <a:endParaRPr lang="en-US" sz="2700" b="1" dirty="0">
              <a:solidFill>
                <a:srgbClr val="00CC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0" y="152400"/>
            <a:ext cx="51054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astellar" pitchFamily="18" charset="0"/>
              </a:rPr>
              <a:t>Answer #1</a:t>
            </a:r>
            <a:endParaRPr lang="en-US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51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4.bp.blogspot.com/_YnPkxu52Gcc/TR-D2DEhCoI/AAAAAAAAAT4/TvDEOd7D6_c/s1600/smiley-face-wallpaper-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1.gstatic.com/images?q=tbn:ANd9GcR123VKMc5sDt0Hf2OV8cqENkiywjfdEpVquKrBixI0L_dQPOnsdV61PD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985417"/>
            <a:ext cx="3124201" cy="1857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ula811.webs.com/photos/ws_Smiley_Faces_1600x1200-2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3505201" cy="227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8400" y="274638"/>
            <a:ext cx="43434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00B0F0"/>
                </a:solidFill>
                <a:latin typeface="Viner Hand ITC" pitchFamily="66" charset="0"/>
              </a:rPr>
              <a:t>Answers #2</a:t>
            </a:r>
            <a:endParaRPr lang="en-US" sz="6000" dirty="0">
              <a:solidFill>
                <a:srgbClr val="00B0F0"/>
              </a:solidFill>
              <a:latin typeface="Viner Hand ITC" pitchFamily="66" charset="0"/>
            </a:endParaRPr>
          </a:p>
        </p:txBody>
      </p:sp>
      <p:pic>
        <p:nvPicPr>
          <p:cNvPr id="8" name="Picture 2" descr="http://www.wallpaperpimper.com/wallpaper/Art_&amp;_3D/Misc/Smiley-Face-2-F3T02VYMGA-1600x12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998" y="-1"/>
            <a:ext cx="2540001" cy="1676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 startAt="7"/>
            </a:pPr>
            <a:r>
              <a:rPr lang="en-US" b="1" dirty="0">
                <a:solidFill>
                  <a:srgbClr val="00B0F0"/>
                </a:solidFill>
              </a:rPr>
              <a:t>English colonists saw the Glorious Revolution as victory for colonial assemblies and parliament.</a:t>
            </a:r>
          </a:p>
          <a:p>
            <a:pPr marL="624078" indent="-514350">
              <a:buFont typeface="+mj-lt"/>
              <a:buAutoNum type="arabicPeriod" startAt="8"/>
            </a:pPr>
            <a:r>
              <a:rPr lang="en-US" b="1" dirty="0" smtClean="0">
                <a:solidFill>
                  <a:srgbClr val="00B0F0"/>
                </a:solidFill>
              </a:rPr>
              <a:t>In 1685 King James didn’t want to rule with others and when he didn’t want to rule with parliament he was forced off the throne.</a:t>
            </a:r>
          </a:p>
          <a:p>
            <a:pPr marL="624078" indent="-514350">
              <a:buFont typeface="+mj-lt"/>
              <a:buAutoNum type="arabicPeriod" startAt="8"/>
            </a:pPr>
            <a:r>
              <a:rPr lang="en-US" b="1" dirty="0" smtClean="0">
                <a:solidFill>
                  <a:srgbClr val="00B0F0"/>
                </a:solidFill>
              </a:rPr>
              <a:t>The whole town would pitch in to help put out fires and they used bucket brigades.</a:t>
            </a:r>
          </a:p>
          <a:p>
            <a:pPr marL="624078" indent="-514350">
              <a:buFont typeface="+mj-lt"/>
              <a:buAutoNum type="arabicPeriod" startAt="8"/>
            </a:pPr>
            <a:r>
              <a:rPr lang="en-US" b="1" dirty="0">
                <a:solidFill>
                  <a:srgbClr val="00B0F0"/>
                </a:solidFill>
              </a:rPr>
              <a:t>The market place was bustling with what  types of </a:t>
            </a:r>
            <a:r>
              <a:rPr lang="en-US" b="1" dirty="0" smtClean="0">
                <a:solidFill>
                  <a:srgbClr val="00B0F0"/>
                </a:solidFill>
              </a:rPr>
              <a:t>people-B) fisherman and farmers.</a:t>
            </a:r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4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RSogcwwmCCrv00Owf0LJCu1_0SXFAkicD6sb-8jXkTVu1OzkzYAEPLfh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57400"/>
            <a:ext cx="1524000" cy="163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Q4-e110Lp9oDP-8dG9b2oR7NtrQiRi9PploXCCDNQwpRh65AQ7ljNcWzomc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286207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>
                    <a:lumMod val="65000"/>
                  </a:schemeClr>
                </a:solidFill>
                <a:latin typeface="Bookman Old Style" pitchFamily="18" charset="0"/>
              </a:rPr>
              <a:t>Have fun watching all the </a:t>
            </a:r>
            <a:r>
              <a:rPr lang="en-US" sz="5400" b="1" smtClean="0">
                <a:solidFill>
                  <a:schemeClr val="bg1">
                    <a:lumMod val="65000"/>
                  </a:schemeClr>
                </a:solidFill>
                <a:latin typeface="Bookman Old Style" pitchFamily="18" charset="0"/>
              </a:rPr>
              <a:t>other not  </a:t>
            </a:r>
            <a:r>
              <a:rPr lang="en-US" sz="5400" b="1" dirty="0" smtClean="0">
                <a:solidFill>
                  <a:schemeClr val="bg1">
                    <a:lumMod val="65000"/>
                  </a:schemeClr>
                </a:solidFill>
                <a:latin typeface="Bookman Old Style" pitchFamily="18" charset="0"/>
              </a:rPr>
              <a:t>awesome videos!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1411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  <a:latin typeface="Algerian" pitchFamily="82" charset="0"/>
              </a:rPr>
              <a:t>Thanks for watching! </a:t>
            </a:r>
            <a:r>
              <a:rPr lang="en-US" sz="5400" dirty="0" smtClean="0">
                <a:solidFill>
                  <a:srgbClr val="FF0000"/>
                </a:solidFill>
                <a:latin typeface="Algerian" pitchFamily="82" charset="0"/>
                <a:sym typeface="Wingdings" pitchFamily="2" charset="2"/>
              </a:rPr>
              <a:t></a:t>
            </a:r>
            <a:endParaRPr lang="en-US" sz="5400" dirty="0">
              <a:solidFill>
                <a:srgbClr val="FF0000"/>
              </a:solidFill>
              <a:latin typeface="Algerian" pitchFamily="82" charset="0"/>
            </a:endParaRPr>
          </a:p>
        </p:txBody>
      </p:sp>
      <p:pic>
        <p:nvPicPr>
          <p:cNvPr id="1028" name="Picture 4" descr="http://t2.gstatic.com/images?q=tbn:ANd9GcQVNTWcG2xSTB-xB3mPPSV9u48AcH0WFKHdezGhtqs7aibzhWhhzhrxoMpkG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759" y="5257800"/>
            <a:ext cx="2133603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miley-wallpaper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2743"/>
            <a:ext cx="2380342" cy="1785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9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 descr="http://4.bp.blogspot.com/_iCp89hiPM9s/S8x4CWy0LhI/AAAAAAAAAUE/uAIpZx288uk/s1600/colonial_tow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" y="7937"/>
            <a:ext cx="9132093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1 in 20 colonists lived in cities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heart of any city was its waterfront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 marketplace bustled with fisherman and farmers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Many types of shops lined the streets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Cities were smelly and noisy</a:t>
            </a:r>
          </a:p>
          <a:p>
            <a:pPr marL="0" indent="0">
              <a:buNone/>
            </a:pP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City Life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AutoShape 2" descr="data:image/jpg;base64,/9j/4AAQSkZJRgABAQAAAQABAAD/2wCEAAkGBhQSERQUExQWFRUWGBwZGBgYGBoaHBwgFxoYHBsYHBkdHSYeFxsjHBocHy8gIycpLCwsGB4xNTAqNSYrLCkBCQoKDgwOGg8PGiwkHyUpKSwsLCwsLCwsLCwsLCwsLCwsKSwsLCwsLCwsLCwsLCwsLCwsKSwpLCwsLCwsLCksLP/AABEIALcBEwMBIgACEQEDEQH/xAAcAAABBQEBAQAAAAAAAAAAAAAGAAMEBQcCAQj/xABKEAABAwIDBQQHBAYJAwMFAAABAgMRACEEEjEFBkFRYRMicYEHMkKRobHwFFLB0SNDYnKSkxUWFyQzU7Lh8QiD0nOiwiVEY4Ly/8QAGAEAAwEBAAAAAAAAAAAAAAAAAQIDAAT/xAApEQACAgEEAgICAQUBAAAAAAAAAQIREgMhMVETQQRhIjJxFDNCgfAj/9oADAMBAAIRAxEAPwAc9Dm5GG2ivEjEpUoNJbKcqyn1ysGY19UVpv8AYVsz/Ld/nKoS/wCm7/Fx37jPzdrciKSVhM3V6Ddmf5bv85VNK9CWzMwHZu6E/wCMrgQPxrSlJFRikZx1Sr5pqLcr5GVGbuehbZo0Q7/NVXiPQvs7i27/ADlVorqPqKbEXqLnLsqkujP/AOxfZt/0bv8AOVS/sX2d/luj/vKo/S1PKda8WiBRU5dmaXRnx9DWzuCHf5qqae9Duzh7Dn81VaDlNcOM3+NZzl2FRRnKvRHgASMjn81VPf2P7Oj1Hf5qqOVIv4VzIifr86n5Jr2Uwi/QDq9D+z/uOR/6qqb/ALI9n/cc/mqo5UyYsfypZT1+vCkerqL2MtOL9AOn0Q7P+47/ADVV0r0QbPHsOfzVUbqZPOnBhyReR9cJplqTfsTGIAK9EGA/y3P5qq8HohwP3Hf5iq0BLHjaNfr6muizIo5z7NjHoz3+yHA/cc/mKrtfoh2eD6jn81VaCGAaacZvHv8AjrW8k+zYx6AD+yLAW7jn81VL+yPAfcc/mq60fowsjnTOMfaaEuuIbH7Sgk+7WnU5diUugEPokwH3HP5qq4HoowH3HP5qqvdpekDBt+qpTh0hCTHvVA+dDuJ9KKiT2WHA6rJPwGtOnNi0ujzaPoxwDTal9k8rKCYDhm3jQgNh4Obsux4r/wDKrfG74Yx4KSpeVKhBCQlIM+86VQu4dSrrWo+Jt1tVFl7YyjH2ev4HAJn9E4LcVH/zqGcLgf2/efkDSeZFsqZj64U2jBGZKY8/qadL7NjH0eOYXBQY7WYsR+RNcN4XDAf4bqzzJy/I6U8UgG/zv9fnTgcIBCRryi1YOERtTGE0DDnWXDTaW8LxYWP+4efjyro4RZgkRfiRTqMCYuB5qH+/1FEDhEh4hGGyEJaWlXA5yR7pqqUyIq4fw+uhsdB08Kql6GnSIzVEWlSpURDQvRDvG5hF4ktpSStLYOYE+qV6QRzr6H3fxq3sM245GZYk5dLkx8Ir5k9HrkKe/dTPvVW9bob34YYdplTgbWlIT3zAMclaVK6luN6Ht9GnIVlUQktLtNpT08xfpQv6LMP2j61qJltMgfvyL+QNuvSjPehxJakEEFty48E8aGPRVdx88ciPmque/wD0Z0P+0v8AZoC00yW79KkEXppwRST7JRY0U1wQRXYTXSqROxyMoVyodafUnnXJtRsYiqRew6VyGwBpqaffUK5pLKIayDjYV4U2safSZ4V0lHSgayGR16++pCWevj+Xzr1TPEf812kW+hRToWT6OOzEcPymmcfim8O0p1Z7idSBOp6dakEcTXIZHtXHEG4PiKZtAA3F+lTCp/w0rWf2jkHjxNUe0fSitXqKabHQKVw5mQfdVrtTZTeDP6ZptbKlnK72aVFOZU5HJHAGyhy0qtxOM2UDq3INwGlXE8O5GnGqRroUHsXvg47OfGLAPspzJHuSBVG7jWiq6yrqQb+etF6tsbMSLBJIB1ZtM2vFxl6a01/T+zT7KR/2hr1gXGnxqif0YGRtBi3eIjS34V6vaLEf4keR8qL/AOsezhcFOh/+3Ta1pGW/lUTFbybOM+obGP7uBfhaBaPjTKX0KC6sZh4gunwg1HOLwwGpJ8DP5UUr2/szUC0j9QJiL+1rPlVd/S2ziuSgxf8AUp69fCmy+mAohjGQZCldLGu29ptj9YRbgn6+hV/h94cCCP0ZTz/QoPhGvxpObfwB9bMY5Mp/Kx091bL6CDy8YyfWcUY6Go7mORola4Gljw86JP6yYHQM2nUtpn5cqYVt3AZv8FUdEI/Lyo5fQVZTJx7WW5UT1T/vTjG02tFRH7p+hVudubPzWYXljTKiRHEW+dRnNs4BUA4Zyx1BQPhHl8ayd+gMhvbWYyKCQQSCBbmIobXoaLMTtTAZFhOFcBykJUVCyiDCj5xbpQmvQ1SJOZFpUqVMIaN6I9mtvJxwWDnCG+zIMQqXOBIBBMCKsCyJvbmRHCRoag+hnabbKsUXAqCGSMokyla1cSALgVYvqnMTI1txjwrnm3kx/QVbG3ZcLZLbi1JVMBDiIvrKZEHxqdu80jAmQXMxyleaMuVXeAmbqhU259Lh+7+8rmFclBlPtIJsR+BHOrDbW+La21pyKClICRGkpQlPutPmKi0/RVO9ma+y8laQtBCgdCDIrsprA9k7x4jDEFlxWt0+ybHUG3wo32L6XAYTimsp++jTzSdPfQaYlM0IjjSy1G2ftljECWnEr6A392tTMlSo1jYFNOJqQE1w4it6GT3K11F6cCJtXTutdN8agmdDew0lJFOj/ivBFe5r0VIV7noEV4dPHpTalz7uFepNHIFHC3Y410HLfXSktrnNdJZrNsOxXbwOp+y4iYP6JZg9Ekj5VgG1iiG0tzJAK9bEZgeGmnOvoDedJTgsSb/4S/iCKwDaaYcQJgFBI46qN/hXToPYG1kfD4KbEXPDzHuq6a3HxDkdmw4QqCO6BY8bxa9Q8MAFJI1sb8Iv86KsLjn1hSW3VhKLJSCo8JiJ5nXrVHJlZrFWhrFejchprIhS3lzKO6AA3Zy88FQnzof2nuc4xHatqbzTlBKSe7E2BJgSL9RRLincSkFQWpRFoAXMLIKjOgE38qr3nyvKSpSilIFySAbkxbir5UMmiemnJgwnYsyIjhJ8Y099WGB3QW6DlSoxEwkkXm06A2+NWKmgkaRNo+Yq22K64SpLa1IKkEgpsZQJAjrp/wA1vIys44q0VmzPR0txSgoZNMue08DpOlvfUVe4y1SUtLyxINoI4GTEAiD50TTi86EKcxBCiQVBKgAmNSep+FN7RZcyQt5xSSopylSgnKEk6aEGIPuo5M51JsCf6EkZkiBGqtfGOVcjY8XUISIB89DMfU0QvKi/QcNL62tf4UwoSI6R8LjX41s2dVbEXB7orcWB2ZgkBSsqoANgqculgae2xuV2TgQkFSssryoJAJNh4xfwI50Q4dL4SM2JIT3h33BISLJBGbiKfwpKonFt5lTIDs3sB7cknw5Ucjlc3ZnW1tl9kClSYUEzBBBAvBII4xah9ehoz2y9mQ9JUVQqSokm3Mk30iOECgxehq2m7QuvyiLSpUqqc5ovofbYUrFB9xbYhvLkEzdyZsY4Ueu4HZxMF943+6eH/btQB6JWrYxyAcgavyzKcE+8D3+IJdiEJlYtHlMTE38K5NR/kX04Wiedj7NyjK+94FKv/ARxql2vh8IFNpadUtKj3iUqlMET3ct7E+6vW2VKEt5Uz95VzwNuF6r3gSpFtVLBPkKQpiW6m9n37y7ad1zrwgU2hGzs1u1V0CIm3MrBqN9hSsGLRIvJnlNvlUDFReLRIEDlxv50vPspSND3Y3Vw747VtC0JBgK7RYXwsIWcuv1rRyzhsiYBUQPvKKj7ySaFvRYucEbzDh/0oosWulklRzSuzxK64eVevSumlE3+FSa2GS3Ij0E11mERTyROle9lUsGXyXDGkgC3E60pmeNddlfTprTwRAoUK5EZKeOldKWPzpwonWuslqNAbGg7bSng5rTYaJrtCYHG1EV0Um+j8YDEnT9HH8RCfxrBNrGXW/8A0k/EqNbn6QnYwD3IlCbiP1iPhasIxZl8ce6gC/QfnXVocMaPKJzKdJF+V9PoUe7E3bcDeb9EQsEpUoi2cNjQqBkZT76EMM3IETYxfpJ5azfzqe6hKZMCTqqBN5lXv4VpPc6p6eSoJsdsBx1JTmbAJvlyD1YkSXRYx8aGMRggy4puQooIBKSkzPemRI4xraK8IB1A9wN7CPC9RVMJSbW4Wtb86Fiw0nF3ZLxCNDF7a/XDnT+HYKkuBC0IXkIBUsI9YZdSbn8OdQlKgDX/AG0EdONdBIVHdSTa5E392hoLYpKOUaEvdd0+tiMPrweRp5n4VwzscsIKlPMEykZUOpUTeM+XQxOg6092E2ACfEaDXlbT4ikcIYJIAm/w0014xT5kVpPsb7MyZt/uT869S2BPKPkNLeNeIZUZAM8IveCNLcJNONtKy+rwN78NTyuKWyziO4jYmFU4pf2opUokylKxEnSwvUU7BwqJWHySk5hDbkymIAEAG46VNQk8QeBOsQbfCJrxyRaLix14ix8fzps2c/ir2D2NZ/uqlcSlRPO8kmCNKC16GtC24k/Z3Zt3D8BJFZ6vQ106LtMj8nlEWlSpVc5TSvQ+3ma2gP8A8bR0J9Uuqi2mnGjQYYXJAnNlsb3S1AA6GaDvQ0yVt7RSkFRLTYAAJMku6R7vOj/FbHeKSA0sjOViEKn1G7RHMEVw6v7s69J0v++xbAwJWkkKCYWoEExrH50J7bR2bn7rzgnwMTy0mjPZWw8UhMKbUApZMDwTY3tf5VTbc3fdUtoLRBcdXAMCSQT5aeF6mk0ym1cju6mHDjWYupRmdJvN8oRMQCOItNDO0cLlecSCCArW/IcPOjLd7dZbbQS5llKyqAtBsQnjmtp8ar8buxiFuKMtpJVMlxvQW1CpskCay2bAq7C/0ZNxgyOTh/0oopW1OtC+5iPsrCkOqSVFZUAg59QBEgdPjTO82+wbRDaFgzqYFsqtLzrB8qaTjX2QxblaCwNDlXPZ0IPekFycqcNJ4d4kefdqoxuOx+InM52SeKUd2x8595NTdDKEmaDiH0NiVrSkftED51VYzfTBN3OIQTyTKvgKz47r5/WUSeZINe/1WggQnx1/GhceLH8T9hd/aRgiSMzg65D+dWWF3twa/VxDfgZT/qArO2NhIUYzoJvbMeHQxXuI2Uhows5u7mMAwInlr4XrVGw+N0aa9t/DJF32o6KBPuEmqx70gYQGMy1dQm3xis+wuFC3UFuCFwIymx/TSPHuA2q0c2XDqGykDOFEn90J4+fxFB4iqAYt79YJWr2T95Kh8Yj41Y4farLt2nG1zyWk/CZrKRh87xb7DLyV4TczzII6zUTDNAuFKWVyASbG3UT1ouCYMTRPSUI2eqeLiP8AVP4ViGKT/eY5IR/oRRPtna7hwoQVr7MrBCT3hbN7j5celDD7R+1LBm2UEeCU61fSjjEeKpov9mQFIkdOR8Pjaixrc951vOBAKZTKhy150G4UiQddOf0bX8KIsTvLiWAhDawlGQqI7x9tYMXtpUmm2X1ZSilRPRuY5nypKFkJzGCRGZRg3PGFfw9aqdoYFLTikH1kWMGUgwCQCDw4/wDNV69/8UlxWVQEgE6j1EW0ItJIrtpUgmbzcm5k3KieOpnxrOLXImnKT5Hm4ta2nkAf/wCqs9m7KU6FQnNAGa4B6a9QfhVQ0JA6j56/CnXNpuNIzIVltqDHrGb+EUEtxpt1sWrmxFISZAKyQEpgGSuwkzcXP8NM7T2UplCFOJ9YgAWuSCSecADynwFUWJ2++Mh7UqJUNQCdFaEjx99PHaS3Fy4pSilMCepBIgCL2/hp3ElCU3Lk5QQJFh+10E9NZ1PSpmAVmJCom02iL34WAAk+dV+Tu38/qON486k7OSErsPx0EHhczM0p0Sugmc3ZUIJMd68AHhA1FxMe+mG92nFFxaVJ7JEjMox6nrkgAzcKHgmhcuuCVB1YJlQGY2yk6cBpQrsTFuuPpKlqVmUVKkkyQCqSDIM+HOqqNo48pXyGG3H0jCvhI/VqGnMJgT5T8Ky5ehrQNqPAYV8ayjziRf1Rpx8qz9ehq3x1swfI5RFpUqVdBzGg+iPErQvEZVLFm5CFKBMFy1j9TWgrdWVTmXz/AMVZHxVyoF9DuEDn2zuzCWvvGLucErST8fz0BIKSlShIUk5T4AfdAzA5pBi4nlXDr/szv+Ok0kyO6wSv2jbTNMxM6zaaptrLEtgJjvAG0XN4NEWDWMqge6QoyBlv3AZlSTMkEcOFUO17YmZkdqBoJskXsB744VGPJfUcapL2L7GlROXTjb4W6fjXP2YJKh3bcOfGrLCuwFRMFRiMo0AJuUE8eYqqeQUqWDrI11FtDYdeFFbmdXVE7DYFSwVNzcwB3oum4IEWka1J+zOdmlDy2UpSCB2iiT3hBgTAMEiQJqZu2yHmHAXFNgEeqkkGx1Ag/XS3mF3YD2cIWVZFZZKCmdR7RBmw99CXbINq2QMRt4JsMSNdEIJsOpHSoTu8iPadfV4ZUirt3cpCElalJSAbkxAIMGTwNV+FwOHdUUNLC8upSkkD4aTalWFDWyt/pwH1W3TyzOfkBXB2qsfqkjlMk/Or9exkpN+H7J+EAzXh2YbkJtzIM+QMe+myibGTBo7UfJ9VA65Y1866RtPEHgDaIKZsdZ6VdbfwAaZlNlFSUgjqb310+dXmO3cWlBKU5rGIAvHDXjWepFGcGnTAc7afH6tFjwSoRrcQban3mm17WdmVMJtxObU+c1e4R4FSc57OArtApUAKEi9pIEfGnd5MjOGLilgFxEtpAJUZFlEHRPjGtHJXVEyj/pVevYC+veUNLj5061tlOaVMuJVxKXVA/KSKtmkIVhGX5GVWVKiBZKoAVm+7BE8oIpv+jhmClEBhfdS6ZCcwk3VHqmYB0lCulLkmGwe24ptbaSjOBmiFKkQAbAedVuKR/fn/AN8j5fhV1vDgChpCwQUqWcpHEJHAR5zxtQ+p3+9Pk/5ih8SPy+NXhxsZfsi4Si5tBvz43j8R1pbwLPaIgx+ji8/5jv1emsEAVd4i8H84t0tVk7gmnoWrENoIGXKpK5gqUZ7qY9rnQWz3KazToEkFRUs8hHP2YPtdeVEbbcA6R4eFtNOfSuMVuwygEpxrCuMQsEzbUpM3rtl2U66gcLaD4fjFabT4Bp+x1DnLlyj6J49IrzEg9g4r9gjTooA+81ww8NLyZM+Fr30PH8qlNdkoZHFLCYMlCcxtok3EW40i2Y01+IKlBSkXFlDiogT4XBtw51cYA2nUnXXgDznQyfKpmI2XhSLOO2Jt2ZHQGy9YNMENhSeyC1CACVAA20gSSBz8aduyUN2PKTMGLfnqRa08POpDaTqnjx8DIOl+R5mK5LBsINhf526g6dKeQYiRx0Te3tQOPMdRUyz4Kd53IypRUIyqIBzGxJt62U+7nQ5ukR26Qb2Vbn3F/nrFGmI2c0pst5lxlKR3Libz68TeqjD7ttNFKkuOKVMQUBIykQq+Y/I1aMlizlUXfBJ22j+5vED2Rw6j9ny8azhehrQtvuf3V0D7oJFuKkgcOAmetZ6vQ1XQ4YPkcoi0qVKug5jRfQ7vB9lcxJyJXmS363CCvTxBrYd7XGkJQgBIckFISmISoKTqD0+FYDuMe874J/8AlHxrZ97FuDsyvKVLW2GwDIAKVyFFQFyFDzOvLl1uS2k90TN12ZDmYT3xz1LcdPjzod3xRGNBAABKCfNJqfh9qKw6l5SiCrNlVOokezbQ/Cqfa+KU8826YuoJsSRCE6cZ+rVxwTts65xcZBHuwB+lkAlKxEgH10CRf93hzod3qUUYpyYulGlr5QTFhXOGxzySvswoZlT6ilaDL8qaOzcQ6SooWtR5oVMeQtTRTTtmfNoIdyHczbiQoJXPdSolIVaNegBt18ajb3bBxS0oLbN8y1KKVGZUqRJ6Jge+qxvCusqyuILRUkFOa1wpVxPKatsNvE62IS9bqtJ+ZrO07QlbgadgYtR76VcbKMxrwJqbs3ZGKw6szasqlRIyzpP5mjNvfJw6lpZ6RNj0rtzfJrMntUCCYhOtzyMUr1JvagpVuUC8RjFKu4CRHspH+1Mv4vFJbDpdJSSBZKfaMAxGnGjBe08O6Fdm0shHrkCyddcpJmqvG4tDuGLzDRbb7U6wAJtNvaKjMcCRQjv6C9R9g7tFL6oC1BQSsKuBqnwFxV+zvioethkK5kLUPcINduoOZoZZ7VBWgAgnKBbiADHU6U3iMIR+ryGCe8UiBa5JVEX40Goy5RnP7IGKxTS3CCiO2bcWTOYpPaZUeyIIg+IUJrnbycO+hwrSoKhISSv1R2gzXII0M30E8gKi4lsKdaLakpSWrKJmQVqUTIFySZmKlYnApU2R2iiM6LoRCTKgIKuoJp6ppk7vYgYHdkIRKHFqQTIbUVpQoD7xSpJTmFwY0salYEbPU6UvMqaAACW1rUpKrCYXmMwZtyi0zT+28UhleVSSVlQ7q1kWUdcqdBUTY72FdC0rUhKea0lRuTYHUcI8Jmi3asA3vts3DNhk4djsiorBJkSAExqTpPTWgpDYzrUttarqvKrnvReZMqAE9T5ku8uIAUw0h5T7KSrLmGVScxSCM2qhYQTpfWg1hSlFXeNresdPfXRpbRM03sWoTh4WYNiAm6gTKSRrx4a6kcK4JaMQjyKlJ9spHAwdFHpTuA3UxD6czYWtE3INuuqpkWq8SjZ+FStjEt4hWJSCFlKgUhXD2xIFj76ZzXoRpr2Br7ySO62vTgsmDP7vUfRplCNRCgcpNye7HuvmgedHw27s10nNhnpNkJRCUzmVEwq/sjnahvFbjYoIU4psQjMSc6SRlknukzw5c6KmuGFNk7Z6z8Y5zx5aaTz0ol2RsFa7xIgkTAB0JERJkxoNDc1Q7qtdotpPMgeeYJHzB/4oi3y3kdW+cHhSppDcBwyM8wZQkg2AFoBuSfCuety2rN7JEnaOxA4nsmEArWqATaEpKnSc14OXIif2qHsbgVNOFK0lKx6ybfA6GkzstzDfpMPiXA4CfatAicwNtbQRc1e7YxP2vANvFKUvNOdmtKQbzMkzwJg9O9rRZPTm06KRjFRzkjw8/D5TU659k8dTpYW6c6qktSrgT5cDY9NPh1qwwu22cOCvEpWpCoHc1SrW4kWINTqzpm8dx5gEq6i5mbTHMcr14GFKAUBKTBSRxER8RpzNNY3f/BBKgylxJWmDKND3r+sZ1H8NSXdt4PEM9lg2nUqGUFayU5UiJIGf1jEeZPCqeOlZBazb4KfeljLhHp1yJGn7Q4xpWYL0NafvUn+5O8TCeMfrAPO0fOswXoa6Pj/qyfyP2RFpUqVdBzGjehvdj7YvFd/IUJR7OacxcEajlW24rYwW4nOMyUhAuE94BK0qnvaXSZibWmsl9AW1WmV4wuuJQClqMx1guT861TE74YQfr0R0n8B9RXDryeVIrBFhgGG3ApKw0pYUZy6wFEJMai1ebT2SFKw5RCeycka3BFxbQ21oT23vZhVIBafyPCyVAOWBIzCAniBrQNtHb77kp+0OuJB+8qDHGDp51GMG9ykr7NZ3n26zg0pU8pYKrJSCpRMRPECBb30xs7GNvs9uzK0kxEHNNu7CjAMkeRrGziXXLFSlRPrEmPebafCrfZb62F9okBRbSpeXMQBlSb20M363p3pIKk0go3oZS65h1J7MpUgnvylInOLwZBBA86q1YRpKspOFTzKQpfyURVHsbGl9EKMlPDpFifz51IxTagJElIgGLROh8OHmKzjW1jpll2mHbdKi4kIyAZiyAJkWCCq5i81U7a2y2uyXFW9VQRlHA3AGszFPtbFDmeUystnKVHLBTpJiBb/nWm0bvBIbU82pOZQ/RpErjiBIiTAgSYJPhRSXJiTu9vmwww62rP3lDLJVFh3lEARflwoi3c2m1iMMrDIUjMpzOBnCT7NglQlWmkGh1W661hZYAyI7xXCY9QKIJI0CZFo1vULtPsWKacbGYphYSsGBYyTx1M0HFPgDVrY0nGYFwKaeypCmWikpN7xqnlAmKA9sY1a0FSnFLQ7YGZiCkFOUjU5fIcwaMsB6VGFJh9soJ1iFJP41VqwDD2JS5hBnGXPkyWCisJzRpYK+HWoK4co1/Qy1sB5LLbrSg2ns4VISswkk5rggWANhzqOlHbKS2XVuZgVJ75ynKSkwBaZmPOrXeLbRSWmklTb7RuMllJj2bz6t4OsxVXu5tBCHgkNBbi1EtBVggKUTdIsJzcB8BWTljbNaRXbV2EvtUnJKU3mZ4SoqPCIq02duwlsrkKNxlERACRPiQZrRsYtDbJW4lIATK+XeEET4n3VXbqONYjCynvZStvOR60K9YdCCKHkbiDJWZpvbgwHsOEDLKf8A5kSfdQfsNjvKJE8j1+vlWjekdEY1pKRZDQNv3nFEx8aqd1cCg7IxDgA7VKwUkkSIy3jiIURXTCVQDlTsJvR1i2lpLQQVAJUQsxlJKrpTzIEHz0INDG19kqc2jjFjQOqEykc9Aat/RdhEF5a8o/RIWvOFEJzKMSEEx6siYsKhKxCft+KUpTYHbuGVeBHC5vWSptk73ZCTsQpdw97AotmRrInj50f72j/6biIsMiyNQZVKb+OY++g151tzEYVDakmOzQbKFysaSLmONF+/GIA2U+Lgx1tLiR+PClfKBLncz7c19CC2VpWuFSlKFAd4EEEyRIB5c6pFb2KRjMQ4hptwrdWe/nVqo/dVe1S923oAM3AnX68PMUK7PWc5VEwQdSJnhINpmrQW7LTjdBS16SFXCcHhJPJtQ+S+pq92PvGp1nEIVhmUqWQkAZ8qTkssaiSYM5rkDyotg7HSdsdm1CUJkmwIADfesrUXOvup7CbdlTicoB1SoCJiEwfKO9PChNL/ABJQim6HtqYzs2yAspMhJJEkCL8dTAHiIqm25jCrBJk5iXBKo/eISesH511tPElLyiFCECSkgEkKiY5ka+fSmNrYYpwqUafpEEJtJBQolZve5iYEQBQgqa/k6JvZlSplUp0nLPxow3Caht4kT3kj/wBp/wDIUFug5o6QSLz1N6L92sT2GEdVkKjmi0GDlACo1IkjTlVtVfiSi1Zab6K/uLljoi8zq4n8BB6xWVL0NHG0Npre2a4pagVZwNIOXMmJgQTxn86B16GtoKk/5J67toi0qVKuggF3o/RJfEmYRAHiqi44UCL66+VUXonwPaHFXiEt8J1K9elq0NW79plM+B/5FcmrNKVFo6basDXMFMkwSCBHOQb+UD30wUlOggnw+fGiv+raybXuZ1/2+hTzm7JSglROYRqPhM9PhU/Iux1psDWFpQuCSjn3M0Tppx5UQjG4YYV1tt0BSkLnPYqJB4xx0ip+z920vFwEBPdTBiSDJA1rjbu4nZ4NbwIISlUQCeBIOg42J6UMoydAZnGExymVhSCQRoY10tB4GjvdreNGIPZqaIUoyct0qHtG908+V+GlAATz68vLXyor3L2cl4rQptKx2Sz35EEFJCgoEEEaTyqmpFNGUmgnxeEW1lU4k9khYSMveUUqBy5lCEpIiDeR4wapnMclWJSuCFceBskDTlbmfW401sQktrQ4taGUKzRJtJIOWZSDbjflU3ZeAR9sZahJS42teeSCr14nLoAUcKlslQydPJkDFYkhCylVlqPdEyQed7jhppFdu7GWpKXFqT30FUAaQoApMCc0x4zRHtXd9DbjE5Mo7QkFSwSUICokSoHkRyqkxuIe+1IupCUhIubyJgk5YsY1EjLztSxfRSUkxbP2MhQuClQsoamTxnl0qxwDrmExmFQmyXFhBMeyo3T52POrLdrC9ohb0EJK9SZPqga8YP8Aq6UxvEjLjsEkn9YknzUkH3UmdugSSoKN4N2UvLzoJQ4oiVWtEDMBGth4xQZvDiVYMMutCFuMwtepzN90pHAGLTrYaXrRX9qNA3WDB4Gao33pwK1pSleVbt1HKAntFSSr2bHUVKMt9xAN3R3qfecXh30hxCgVKUr1kgDNJVxBtY87Ua+jhIRs5uBqpZ96j+EULYfAF0uKw6AEFIGYSpQzApIvcAiViRYEXgirvCbMcaZS0kuFtAiAQBzMgetJNHVrhBUbB3fxc7QUBqGAI8W1Gw86Bd3Sc2WYSpCpHMIGYJ8CQOPDwozXgVLdcdsFKBSDcFIgo9UQCcvE8aqsVu8W0DslmQQm/AKUArj1rphKKjiMoMa2R9qYUXEOFOYQMpvlV3st5AGhir37bhSVFeGfK1rJUe1bMqOp0gCmsRhsiFR7KDHeUIgRzjUVTMbSQUEnEQrmQq+ml4+FC73Q/jT5L4bbwaBKcK6CPVPaImUzGgOnOhLHbXxL6cjj7ikn1kqV3TBnSeB4VbPuIIy9ujNKfb5jor8qiYLDuZUqN9TpPlx4W8qZP2w+KKZF2ejKF88p5RofxiqfYuGzjKfaOYn7qW7k8hYn4eBIMWVlJhNwD09noKg7sns2lFQELCzPHIlMKPUEkADn4Uyf4sE3Re7ny/tLEFpWVKpulIBhdrC8GDzNQdlthWJfn2FkJHsgcwItce6l6L8X2eIcFroBufurST5xPuNTtk7PKS9C79oSTaZgdDNaW1ohB1IrcXswpU4sqsoGM0kyATx6DLHWrTZ+GcQtbqVlBc9Yd02tlTcG44mnsVgJRBJiUCLffT+zULGYvEoey5UELKskKiwFybWtU92Xck9i3+0OiSFCYNyhHyy+NUu29qFZDbilODsySkQknXLCUgECwMdQTXYxr6ldkUhKimSQsEgAwT46VZ7cwmFaQlLbXaFUkAKykwn1lLglVjMTxFNG/bJtxT2QA47aK/s6m75TBAJ9XvzAHAEAWtxoeXoavdqYNaUvAt5AhSZSDITm0EmSbVRL0NdmmtiGq7ZFpUqVUJGg+iPahYXiSMxJS3CUhJJMr+8lXOLc+NbU4XWMP2r6EKUASezJFrQNInW+lqzH/p4wYU9i15QVoQ3knQZi5PyHxrXdrYxxDLhcZSpGW4SrMII1IgGJ1Akx1rg14JydloSa2Q3u+pOKYQ8E5M028CR+FTn9htqiQbEGJ5fXwqHuViAvCpUEIQCpUBHq68LX5eVXtQenFLYLnLsE9pYYMuHKLEI06uK90CKHt6Cfs70SmUqJg62gk0V71CyVcDlTP/7g+Ok+6h7b2EBwzxKrBpcCDwBjqBSxWMlYcrRkOHbERa5jwPXnV9ug+ELczTlS0rSDZSkJKiCRMAyL6gcJob7UJV58LVf7rRK1EwEt5spHrlC0EtjxAPuHOu6S2F9B6rdlbbSHGWi5IWstrF4UoqQmdArKUgjmDGtVDL2XaODK0gEMiU8Ek9ra3U6CiHHbwsYh5DqV50wMqSHCAQUEEpC0I9ZVyT7A1mnN2t0mng3iivtLEaQJC1SRe0EqArlk0kw2/ZXb5Ykhs5gbKVYCCCELIV5ECTykcTQ7sjZj+NbSpKu4JSUAQbEG51VeKPN+8KlvDygAGFyectrHnrUX0XKKcArKJIdV591PvpU6haGyK7C7rYkDVaE2sVHhyTNTmdz8ysyznVI14eQ+tKIzilQMzS/L6Hyr0Y7LYtuJnQQDN+F6g5TZSytx+ATh8M45GYpAgAxqQIgePwoV2ZtpxzZGKUuCS5lIgkd4gqMD1QZN6MN5MaDhXBlWOWZP3b63EUA7vpDmy3GTYrdmYJ9VKI00/wBqeCVW+xJNstvRXi0LcxSQIJyqmD4FPKAYI4waN8Y+USQkEDr+U/I1le7WCfwL6nEqkKSUnW+hHjFFaN73PaSPcaXV025WjRfY3jdkLWP0QKVKMzlhKQSSR3hmVbSOd4qs2ts4MJIcdVOZAuAkGSCQBebfhRTh95WlATmSYva350F+kVhJUhxCjJd0BlNkC/8A7aMJNyp7D3S2Fv7sxWHwmYCylBMzqIUrhrpWVl6SfDw5VvHpTYK9l5gPVLaldJEfNUVgBVeu/QX4k1OzUfRnuohTCsS5BJJSiRIAGqr8ZPwqXj9kBt1MT2Z9kAEgBN1EEEA58sSePCKIt0GANm4YCIUifEkmfOwHlTmLwJJCgspidCfmZj/euR6jydmTfoH8A0lMkskKUgJJCQblMKvmteabTs5CcvdJygjvNBUgx3SNIETwvNXjS3FKMLXa82ufdp140+WnPvLNvrhT5iu/bB1/DNBQLSEs9UsKBMgz3gomIOlDK9puMlSTCSvMoKKSZNu6EmSP9vOtKW06OKvPJ+VVm0d3e3hbhV3REggdffTKafIE0gRO0FKazZhEhQUQAAM+YZrCNOlcKwWKUUOdohdpQYAEKiTYXtUnenAlrDuNokJGRMRcgkHzP5VabMyoZYwylDtAlMJtm7+ZVug48qLe1ofIpnMPiArN3CsJyyARaZ4iNaYfD6ik5UIWD3TJVEghQAmACI56USuMRrwptUDr5TSqZrAXeHDPpZcUtYKVqRm7oEkWTfhHKhFehrTt+BGCV++gcudZivQ126LuJGfJFpUqVWENl/6cD+kx37jPzdrXN6VxhHo+7+Ir539F+1VsKxCkKIlKJ0vBXz8aNtpb5Yh1stlaO9AOUawQfn+VcWrlntwVitrDz0eOjsHEA+q4VAccrgCknzM+YNEb7aj6pisd3f249hnisKC0lJSU3AuqQQZ4Gf4jRYx6RtczZsYsoHxtFc04t7DVvaL3a+BecAhREa2BB0+P51Q7U3fcUgpSZJEGbDvAg6eOl6ssJv6ysE9/wgD8a7G82Hm6FaT191R/ONUUX2jI8fua+hRESOk+QqIxgcSyolGcHnpyt9cq2dOOwriQScpPBUe7kRT4w+HWDlKfy8av55e0BpGHID7as0GdZieM+E1c7F3vxWHQltFkCYF4ub24XJrUXd22joEm/L661X4jdVvNZpJnSI+X1xovUT5RqXYJbW9IS3WyhxAkBVxzKSPderD0cb24fD4YtvLKFZ59VURAFTXNyGzctGDy4/GuF7gNEeqQfPjQbjVbo2KYXs704VcZX0X6x+FTm8ag3C0nrmB/Gs5O4LY4qFcjcpKdFEzfWo1HsOAY75r/ALm4RcDWPBVC3o8wZcwSoIH6Qi45JRUXEbukoyBRjxVVexu4+0IbecROoC7fVh7qNLGkw4tBliNnFMSB0I+rVGVgQZ0/5obabxgmX1ETook/jUxvGYmdYFrTm5Sbjnelxa9hZPVsxJ4X8x8KHN8UwGEi0urt7h+NXp2w4D30JNtAI87fVqhY/ZSsS5h9QEKJ/iIt8OdNC07YrI21No4nEBYWpZTlKS1MI7neKQiJWoJAN7zPSg3bOxQytKSlBSsBaFREpOhmZHW9iCOFFxdDuQB51C0rcc7icxz2giOaZnyoc25tZTbiUlBWnJfP3k6knS+XOSopnWRpauqPSBHYtdyt5EMhTCySyVApJm0aKT+ybEg8CKut495kdjlZu8shKE8r95UcVDwyi8TE0LbS2ZhkYZS0KfLloK2ciYOvekpjkBrU3Y+63ZoC0PFJWATCRNxpmmYvwpJKP7MzS9F7tja7yEHsoBsCYBNx1FCOK2o8FtOLeWvMqD3iLGbiPf5UQJ2cQSFYh0WMm0WvxGtDmzdhodxGXvlCUhSu+Yk+qbWuK0UkjKvZdYve19sT2xUlJOawzRzzEXOlU+2duOL7JTrhJmFpKhABkerpyPlU5/cdskgKULzBk/jUPaG7wZ7NpKQrtDAUoAEKM8fuwJpo4jLEF8ViVLcyhwrE248OXIfCKKNh7LLbyQ5GYgQZ78wVZp48R4VztzZaGG2WUkKUCSpYFz3ffEqtP3atHGQtaHEiVoBgzAvFjwiM1+BIqknapCOWwQOP5vM/OuFM6cyeFDG3cf6jQKkrcIATfMCpSUz4QTV+9jLiEm2mlSwJ3RR+kMn7J07RA+CqzJeho735xKjh0pUCP0g+CVUCL0NdegqiJLki0qVKrik/ZW1ixmj2gB7p/OrJW97hGnwFKlSOCbGyaGxvSvjPlApz+tiuOb3ilSreOJs2OJ3zWAPWt1p1O/axpm+FKlQ8UQ5seR6Q3Bz+FPs+k91OgPuFKlW8MOjZtksemB+3Ton869V6YsRMknlonj50qVDww6BbHR6bcUAQOP7KacT6csUBFj4oRXtKitOPQmQ0fTZiTy/gRXCvTNien8CKVKh4IP0Nmxs+mDEXsL6yhJptfpafPAfwJpUq39Pp9DeSQwr0ovngP4U0v7UH7aW/ZTXlKt/T6fRvJI6PpSf5J/gTSX6VcR08kgfKlSoeCHRvIyv/AK9PRAsM2awAudfham8Vvu84oKIQCCIhAtBsBew4RyJHGlSplpQXoGcj1zfd0slnRBVmyiwBAIsPZFzYeNSx6SXoAypEckjhSpVvDB+jZtDT3pAeUlSSB3raCaZwW+7zSlKSE94AHuj2RA84pUq3ih0bNkwekl+ZhPuFMYj0gPLWhRCZQSU93mI50qVbxQXo2TOHN/Hj7KP4Qfxrn+vL1+6i/wCz/vXtKj449AyYwre5wvNvEJKmxCZAI46jQm9Wv9p+IAiEjwSKVKj44sFlRtje13EgJc9UGYAAvz+NVKnhHGlSopJcGGaVKlRM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g;base64,/9j/4AAQSkZJRgABAQAAAQABAAD/2wCEAAkGBhQSERQUExQWFRUWGBwZGBgYGBoaHBwgFxoYHBsYHBkdHSYeFxsjHBocHy8gIycpLCwsGB4xNTAqNSYrLCkBCQoKDgwOGg8PGiwkHyUpKSwsLCwsLCwsLCwsLCwsLCwsKSwsLCwsLCwsLCwsLCwsLCwsKSwpLCwsLCwsLCksLP/AABEIALcBEwMBIgACEQEDEQH/xAAcAAABBQEBAQAAAAAAAAAAAAAGAAMEBQcCAQj/xABKEAABAwIDBQQHBAYJAwMFAAABAgMRACEEEjEFBkFRYRMicYEHMkKRobHwFFLB0SNDYnKSkxUWFyQzU7Lh8QiD0nOiwiVEY4Ly/8QAGAEAAwEBAAAAAAAAAAAAAAAAAQIDAAT/xAApEQACAgEEAgICAQUBAAAAAAAAAQIREgMhMVETQQRhIjJxFDNCgfAj/9oADAMBAAIRAxEAPwAc9Dm5GG2ivEjEpUoNJbKcqyn1ysGY19UVpv8AYVsz/Ld/nKoS/wCm7/Fx37jPzdrciKSVhM3V6Ddmf5bv85VNK9CWzMwHZu6E/wCMrgQPxrSlJFRikZx1Sr5pqLcr5GVGbuehbZo0Q7/NVXiPQvs7i27/ADlVorqPqKbEXqLnLsqkujP/AOxfZt/0bv8AOVS/sX2d/luj/vKo/S1PKda8WiBRU5dmaXRnx9DWzuCHf5qqae9Duzh7Dn81VaDlNcOM3+NZzl2FRRnKvRHgASMjn81VPf2P7Oj1Hf5qqOVIv4VzIifr86n5Jr2Uwi/QDq9D+z/uOR/6qqb/ALI9n/cc/mqo5UyYsfypZT1+vCkerqL2MtOL9AOn0Q7P+47/ADVV0r0QbPHsOfzVUbqZPOnBhyReR9cJplqTfsTGIAK9EGA/y3P5qq8HohwP3Hf5iq0BLHjaNfr6muizIo5z7NjHoz3+yHA/cc/mKrtfoh2eD6jn81VaCGAaacZvHv8AjrW8k+zYx6AD+yLAW7jn81VL+yPAfcc/mq60fowsjnTOMfaaEuuIbH7Sgk+7WnU5diUugEPokwH3HP5qq4HoowH3HP5qqvdpekDBt+qpTh0hCTHvVA+dDuJ9KKiT2WHA6rJPwGtOnNi0ujzaPoxwDTal9k8rKCYDhm3jQgNh4Obsux4r/wDKrfG74Yx4KSpeVKhBCQlIM+86VQu4dSrrWo+Jt1tVFl7YyjH2ev4HAJn9E4LcVH/zqGcLgf2/efkDSeZFsqZj64U2jBGZKY8/qadL7NjH0eOYXBQY7WYsR+RNcN4XDAf4bqzzJy/I6U8UgG/zv9fnTgcIBCRryi1YOERtTGE0DDnWXDTaW8LxYWP+4efjyro4RZgkRfiRTqMCYuB5qH+/1FEDhEh4hGGyEJaWlXA5yR7pqqUyIq4fw+uhsdB08Kql6GnSIzVEWlSpURDQvRDvG5hF4ktpSStLYOYE+qV6QRzr6H3fxq3sM245GZYk5dLkx8Ir5k9HrkKe/dTPvVW9bob34YYdplTgbWlIT3zAMclaVK6luN6Ht9GnIVlUQktLtNpT08xfpQv6LMP2j61qJltMgfvyL+QNuvSjPehxJakEEFty48E8aGPRVdx88ciPmque/wD0Z0P+0v8AZoC00yW79KkEXppwRST7JRY0U1wQRXYTXSqROxyMoVyodafUnnXJtRsYiqRew6VyGwBpqaffUK5pLKIayDjYV4U2safSZ4V0lHSgayGR16++pCWevj+Xzr1TPEf812kW+hRToWT6OOzEcPymmcfim8O0p1Z7idSBOp6dakEcTXIZHtXHEG4PiKZtAA3F+lTCp/w0rWf2jkHjxNUe0fSitXqKabHQKVw5mQfdVrtTZTeDP6ZptbKlnK72aVFOZU5HJHAGyhy0qtxOM2UDq3INwGlXE8O5GnGqRroUHsXvg47OfGLAPspzJHuSBVG7jWiq6yrqQb+etF6tsbMSLBJIB1ZtM2vFxl6a01/T+zT7KR/2hr1gXGnxqif0YGRtBi3eIjS34V6vaLEf4keR8qL/AOsezhcFOh/+3Ta1pGW/lUTFbybOM+obGP7uBfhaBaPjTKX0KC6sZh4gunwg1HOLwwGpJ8DP5UUr2/szUC0j9QJiL+1rPlVd/S2ziuSgxf8AUp69fCmy+mAohjGQZCldLGu29ptj9YRbgn6+hV/h94cCCP0ZTz/QoPhGvxpObfwB9bMY5Mp/Kx091bL6CDy8YyfWcUY6Go7mORola4Gljw86JP6yYHQM2nUtpn5cqYVt3AZv8FUdEI/Lyo5fQVZTJx7WW5UT1T/vTjG02tFRH7p+hVudubPzWYXljTKiRHEW+dRnNs4BUA4Zyx1BQPhHl8ayd+gMhvbWYyKCQQSCBbmIobXoaLMTtTAZFhOFcBykJUVCyiDCj5xbpQmvQ1SJOZFpUqVMIaN6I9mtvJxwWDnCG+zIMQqXOBIBBMCKsCyJvbmRHCRoag+hnabbKsUXAqCGSMokyla1cSALgVYvqnMTI1txjwrnm3kx/QVbG3ZcLZLbi1JVMBDiIvrKZEHxqdu80jAmQXMxyleaMuVXeAmbqhU259Lh+7+8rmFclBlPtIJsR+BHOrDbW+La21pyKClICRGkpQlPutPmKi0/RVO9ma+y8laQtBCgdCDIrsprA9k7x4jDEFlxWt0+ybHUG3wo32L6XAYTimsp++jTzSdPfQaYlM0IjjSy1G2ftljECWnEr6A392tTMlSo1jYFNOJqQE1w4it6GT3K11F6cCJtXTutdN8agmdDew0lJFOj/ivBFe5r0VIV7noEV4dPHpTalz7uFepNHIFHC3Y410HLfXSktrnNdJZrNsOxXbwOp+y4iYP6JZg9Ekj5VgG1iiG0tzJAK9bEZgeGmnOvoDedJTgsSb/4S/iCKwDaaYcQJgFBI46qN/hXToPYG1kfD4KbEXPDzHuq6a3HxDkdmw4QqCO6BY8bxa9Q8MAFJI1sb8Iv86KsLjn1hSW3VhKLJSCo8JiJ5nXrVHJlZrFWhrFejchprIhS3lzKO6AA3Zy88FQnzof2nuc4xHatqbzTlBKSe7E2BJgSL9RRLincSkFQWpRFoAXMLIKjOgE38qr3nyvKSpSilIFySAbkxbir5UMmiemnJgwnYsyIjhJ8Y099WGB3QW6DlSoxEwkkXm06A2+NWKmgkaRNo+Yq22K64SpLa1IKkEgpsZQJAjrp/wA1vIys44q0VmzPR0txSgoZNMue08DpOlvfUVe4y1SUtLyxINoI4GTEAiD50TTi86EKcxBCiQVBKgAmNSep+FN7RZcyQt5xSSopylSgnKEk6aEGIPuo5M51JsCf6EkZkiBGqtfGOVcjY8XUISIB89DMfU0QvKi/QcNL62tf4UwoSI6R8LjX41s2dVbEXB7orcWB2ZgkBSsqoANgqculgae2xuV2TgQkFSssryoJAJNh4xfwI50Q4dL4SM2JIT3h33BISLJBGbiKfwpKonFt5lTIDs3sB7cknw5Ucjlc3ZnW1tl9kClSYUEzBBBAvBII4xah9ehoz2y9mQ9JUVQqSokm3Mk30iOECgxehq2m7QuvyiLSpUqqc5ovofbYUrFB9xbYhvLkEzdyZsY4Ueu4HZxMF943+6eH/btQB6JWrYxyAcgavyzKcE+8D3+IJdiEJlYtHlMTE38K5NR/kX04Wiedj7NyjK+94FKv/ARxql2vh8IFNpadUtKj3iUqlMET3ct7E+6vW2VKEt5Uz95VzwNuF6r3gSpFtVLBPkKQpiW6m9n37y7ad1zrwgU2hGzs1u1V0CIm3MrBqN9hSsGLRIvJnlNvlUDFReLRIEDlxv50vPspSND3Y3Vw747VtC0JBgK7RYXwsIWcuv1rRyzhsiYBUQPvKKj7ySaFvRYucEbzDh/0oosWulklRzSuzxK64eVevSumlE3+FSa2GS3Ij0E11mERTyROle9lUsGXyXDGkgC3E60pmeNddlfTprTwRAoUK5EZKeOldKWPzpwonWuslqNAbGg7bSng5rTYaJrtCYHG1EV0Um+j8YDEnT9HH8RCfxrBNrGXW/8A0k/EqNbn6QnYwD3IlCbiP1iPhasIxZl8ce6gC/QfnXVocMaPKJzKdJF+V9PoUe7E3bcDeb9EQsEpUoi2cNjQqBkZT76EMM3IETYxfpJ5azfzqe6hKZMCTqqBN5lXv4VpPc6p6eSoJsdsBx1JTmbAJvlyD1YkSXRYx8aGMRggy4puQooIBKSkzPemRI4xraK8IB1A9wN7CPC9RVMJSbW4Wtb86Fiw0nF3ZLxCNDF7a/XDnT+HYKkuBC0IXkIBUsI9YZdSbn8OdQlKgDX/AG0EdONdBIVHdSTa5E392hoLYpKOUaEvdd0+tiMPrweRp5n4VwzscsIKlPMEykZUOpUTeM+XQxOg6092E2ACfEaDXlbT4ikcIYJIAm/w0014xT5kVpPsb7MyZt/uT869S2BPKPkNLeNeIZUZAM8IveCNLcJNONtKy+rwN78NTyuKWyziO4jYmFU4pf2opUokylKxEnSwvUU7BwqJWHySk5hDbkymIAEAG46VNQk8QeBOsQbfCJrxyRaLix14ix8fzps2c/ir2D2NZ/uqlcSlRPO8kmCNKC16GtC24k/Z3Zt3D8BJFZ6vQ106LtMj8nlEWlSpVc5TSvQ+3ma2gP8A8bR0J9Uuqi2mnGjQYYXJAnNlsb3S1AA6GaDvQ0yVt7RSkFRLTYAAJMku6R7vOj/FbHeKSA0sjOViEKn1G7RHMEVw6v7s69J0v++xbAwJWkkKCYWoEExrH50J7bR2bn7rzgnwMTy0mjPZWw8UhMKbUApZMDwTY3tf5VTbc3fdUtoLRBcdXAMCSQT5aeF6mk0ym1cju6mHDjWYupRmdJvN8oRMQCOItNDO0cLlecSCCArW/IcPOjLd7dZbbQS5llKyqAtBsQnjmtp8ar8buxiFuKMtpJVMlxvQW1CpskCay2bAq7C/0ZNxgyOTh/0oopW1OtC+5iPsrCkOqSVFZUAg59QBEgdPjTO82+wbRDaFgzqYFsqtLzrB8qaTjX2QxblaCwNDlXPZ0IPekFycqcNJ4d4kefdqoxuOx+InM52SeKUd2x8595NTdDKEmaDiH0NiVrSkftED51VYzfTBN3OIQTyTKvgKz47r5/WUSeZINe/1WggQnx1/GhceLH8T9hd/aRgiSMzg65D+dWWF3twa/VxDfgZT/qArO2NhIUYzoJvbMeHQxXuI2Uhows5u7mMAwInlr4XrVGw+N0aa9t/DJF32o6KBPuEmqx70gYQGMy1dQm3xis+wuFC3UFuCFwIymx/TSPHuA2q0c2XDqGykDOFEn90J4+fxFB4iqAYt79YJWr2T95Kh8Yj41Y4farLt2nG1zyWk/CZrKRh87xb7DLyV4TczzII6zUTDNAuFKWVyASbG3UT1ouCYMTRPSUI2eqeLiP8AVP4ViGKT/eY5IR/oRRPtna7hwoQVr7MrBCT3hbN7j5celDD7R+1LBm2UEeCU61fSjjEeKpov9mQFIkdOR8Pjaixrc951vOBAKZTKhy150G4UiQddOf0bX8KIsTvLiWAhDawlGQqI7x9tYMXtpUmm2X1ZSilRPRuY5nypKFkJzGCRGZRg3PGFfw9aqdoYFLTikH1kWMGUgwCQCDw4/wDNV69/8UlxWVQEgE6j1EW0ItJIrtpUgmbzcm5k3KieOpnxrOLXImnKT5Hm4ta2nkAf/wCqs9m7KU6FQnNAGa4B6a9QfhVQ0JA6j56/CnXNpuNIzIVltqDHrGb+EUEtxpt1sWrmxFISZAKyQEpgGSuwkzcXP8NM7T2UplCFOJ9YgAWuSCSecADynwFUWJ2++Mh7UqJUNQCdFaEjx99PHaS3Fy4pSilMCepBIgCL2/hp3ElCU3Lk5QQJFh+10E9NZ1PSpmAVmJCom02iL34WAAk+dV+Tu38/qON486k7OSErsPx0EHhczM0p0Sugmc3ZUIJMd68AHhA1FxMe+mG92nFFxaVJ7JEjMox6nrkgAzcKHgmhcuuCVB1YJlQGY2yk6cBpQrsTFuuPpKlqVmUVKkkyQCqSDIM+HOqqNo48pXyGG3H0jCvhI/VqGnMJgT5T8Ky5ehrQNqPAYV8ayjziRf1Rpx8qz9ehq3x1swfI5RFpUqVdBzGg+iPErQvEZVLFm5CFKBMFy1j9TWgrdWVTmXz/AMVZHxVyoF9DuEDn2zuzCWvvGLucErST8fz0BIKSlShIUk5T4AfdAzA5pBi4nlXDr/szv+Ok0kyO6wSv2jbTNMxM6zaaptrLEtgJjvAG0XN4NEWDWMqge6QoyBlv3AZlSTMkEcOFUO17YmZkdqBoJskXsB744VGPJfUcapL2L7GlROXTjb4W6fjXP2YJKh3bcOfGrLCuwFRMFRiMo0AJuUE8eYqqeQUqWDrI11FtDYdeFFbmdXVE7DYFSwVNzcwB3oum4IEWka1J+zOdmlDy2UpSCB2iiT3hBgTAMEiQJqZu2yHmHAXFNgEeqkkGx1Ag/XS3mF3YD2cIWVZFZZKCmdR7RBmw99CXbINq2QMRt4JsMSNdEIJsOpHSoTu8iPadfV4ZUirt3cpCElalJSAbkxAIMGTwNV+FwOHdUUNLC8upSkkD4aTalWFDWyt/pwH1W3TyzOfkBXB2qsfqkjlMk/Or9exkpN+H7J+EAzXh2YbkJtzIM+QMe+myibGTBo7UfJ9VA65Y1866RtPEHgDaIKZsdZ6VdbfwAaZlNlFSUgjqb310+dXmO3cWlBKU5rGIAvHDXjWepFGcGnTAc7afH6tFjwSoRrcQban3mm17WdmVMJtxObU+c1e4R4FSc57OArtApUAKEi9pIEfGnd5MjOGLilgFxEtpAJUZFlEHRPjGtHJXVEyj/pVevYC+veUNLj5061tlOaVMuJVxKXVA/KSKtmkIVhGX5GVWVKiBZKoAVm+7BE8oIpv+jhmClEBhfdS6ZCcwk3VHqmYB0lCulLkmGwe24ptbaSjOBmiFKkQAbAedVuKR/fn/AN8j5fhV1vDgChpCwQUqWcpHEJHAR5zxtQ+p3+9Pk/5ih8SPy+NXhxsZfsi4Si5tBvz43j8R1pbwLPaIgx+ji8/5jv1emsEAVd4i8H84t0tVk7gmnoWrENoIGXKpK5gqUZ7qY9rnQWz3KazToEkFRUs8hHP2YPtdeVEbbcA6R4eFtNOfSuMVuwygEpxrCuMQsEzbUpM3rtl2U66gcLaD4fjFabT4Bp+x1DnLlyj6J49IrzEg9g4r9gjTooA+81ww8NLyZM+Fr30PH8qlNdkoZHFLCYMlCcxtok3EW40i2Y01+IKlBSkXFlDiogT4XBtw51cYA2nUnXXgDznQyfKpmI2XhSLOO2Jt2ZHQGy9YNMENhSeyC1CACVAA20gSSBz8aduyUN2PKTMGLfnqRa08POpDaTqnjx8DIOl+R5mK5LBsINhf526g6dKeQYiRx0Te3tQOPMdRUyz4Kd53IypRUIyqIBzGxJt62U+7nQ5ukR26Qb2Vbn3F/nrFGmI2c0pst5lxlKR3Libz68TeqjD7ttNFKkuOKVMQUBIykQq+Y/I1aMlizlUXfBJ22j+5vED2Rw6j9ny8azhehrQtvuf3V0D7oJFuKkgcOAmetZ6vQ1XQ4YPkcoi0qVKug5jRfQ7vB9lcxJyJXmS363CCvTxBrYd7XGkJQgBIckFISmISoKTqD0+FYDuMe874J/8AlHxrZ97FuDsyvKVLW2GwDIAKVyFFQFyFDzOvLl1uS2k90TN12ZDmYT3xz1LcdPjzod3xRGNBAABKCfNJqfh9qKw6l5SiCrNlVOokezbQ/Cqfa+KU8826YuoJsSRCE6cZ+rVxwTts65xcZBHuwB+lkAlKxEgH10CRf93hzod3qUUYpyYulGlr5QTFhXOGxzySvswoZlT6ilaDL8qaOzcQ6SooWtR5oVMeQtTRTTtmfNoIdyHczbiQoJXPdSolIVaNegBt18ajb3bBxS0oLbN8y1KKVGZUqRJ6Jge+qxvCusqyuILRUkFOa1wpVxPKatsNvE62IS9bqtJ+ZrO07QlbgadgYtR76VcbKMxrwJqbs3ZGKw6szasqlRIyzpP5mjNvfJw6lpZ6RNj0rtzfJrMntUCCYhOtzyMUr1JvagpVuUC8RjFKu4CRHspH+1Mv4vFJbDpdJSSBZKfaMAxGnGjBe08O6Fdm0shHrkCyddcpJmqvG4tDuGLzDRbb7U6wAJtNvaKjMcCRQjv6C9R9g7tFL6oC1BQSsKuBqnwFxV+zvioethkK5kLUPcINduoOZoZZ7VBWgAgnKBbiADHU6U3iMIR+ryGCe8UiBa5JVEX40Goy5RnP7IGKxTS3CCiO2bcWTOYpPaZUeyIIg+IUJrnbycO+hwrSoKhISSv1R2gzXII0M30E8gKi4lsKdaLakpSWrKJmQVqUTIFySZmKlYnApU2R2iiM6LoRCTKgIKuoJp6ppk7vYgYHdkIRKHFqQTIbUVpQoD7xSpJTmFwY0salYEbPU6UvMqaAACW1rUpKrCYXmMwZtyi0zT+28UhleVSSVlQ7q1kWUdcqdBUTY72FdC0rUhKea0lRuTYHUcI8Jmi3asA3vts3DNhk4djsiorBJkSAExqTpPTWgpDYzrUttarqvKrnvReZMqAE9T5ku8uIAUw0h5T7KSrLmGVScxSCM2qhYQTpfWg1hSlFXeNresdPfXRpbRM03sWoTh4WYNiAm6gTKSRrx4a6kcK4JaMQjyKlJ9spHAwdFHpTuA3UxD6czYWtE3INuuqpkWq8SjZ+FStjEt4hWJSCFlKgUhXD2xIFj76ZzXoRpr2Br7ySO62vTgsmDP7vUfRplCNRCgcpNye7HuvmgedHw27s10nNhnpNkJRCUzmVEwq/sjnahvFbjYoIU4psQjMSc6SRlknukzw5c6KmuGFNk7Z6z8Y5zx5aaTz0ol2RsFa7xIgkTAB0JERJkxoNDc1Q7qtdotpPMgeeYJHzB/4oi3y3kdW+cHhSppDcBwyM8wZQkg2AFoBuSfCuety2rN7JEnaOxA4nsmEArWqATaEpKnSc14OXIif2qHsbgVNOFK0lKx6ybfA6GkzstzDfpMPiXA4CfatAicwNtbQRc1e7YxP2vANvFKUvNOdmtKQbzMkzwJg9O9rRZPTm06KRjFRzkjw8/D5TU659k8dTpYW6c6qktSrgT5cDY9NPh1qwwu22cOCvEpWpCoHc1SrW4kWINTqzpm8dx5gEq6i5mbTHMcr14GFKAUBKTBSRxER8RpzNNY3f/BBKgylxJWmDKND3r+sZ1H8NSXdt4PEM9lg2nUqGUFayU5UiJIGf1jEeZPCqeOlZBazb4KfeljLhHp1yJGn7Q4xpWYL0NafvUn+5O8TCeMfrAPO0fOswXoa6Pj/qyfyP2RFpUqVdBzGjehvdj7YvFd/IUJR7OacxcEajlW24rYwW4nOMyUhAuE94BK0qnvaXSZibWmsl9AW1WmV4wuuJQClqMx1guT861TE74YQfr0R0n8B9RXDryeVIrBFhgGG3ApKw0pYUZy6wFEJMai1ebT2SFKw5RCeycka3BFxbQ21oT23vZhVIBafyPCyVAOWBIzCAniBrQNtHb77kp+0OuJB+8qDHGDp51GMG9ykr7NZ3n26zg0pU8pYKrJSCpRMRPECBb30xs7GNvs9uzK0kxEHNNu7CjAMkeRrGziXXLFSlRPrEmPebafCrfZb62F9okBRbSpeXMQBlSb20M363p3pIKk0go3oZS65h1J7MpUgnvylInOLwZBBA86q1YRpKspOFTzKQpfyURVHsbGl9EKMlPDpFifz51IxTagJElIgGLROh8OHmKzjW1jpll2mHbdKi4kIyAZiyAJkWCCq5i81U7a2y2uyXFW9VQRlHA3AGszFPtbFDmeUystnKVHLBTpJiBb/nWm0bvBIbU82pOZQ/RpErjiBIiTAgSYJPhRSXJiTu9vmwww62rP3lDLJVFh3lEARflwoi3c2m1iMMrDIUjMpzOBnCT7NglQlWmkGh1W661hZYAyI7xXCY9QKIJI0CZFo1vULtPsWKacbGYphYSsGBYyTx1M0HFPgDVrY0nGYFwKaeypCmWikpN7xqnlAmKA9sY1a0FSnFLQ7YGZiCkFOUjU5fIcwaMsB6VGFJh9soJ1iFJP41VqwDD2JS5hBnGXPkyWCisJzRpYK+HWoK4co1/Qy1sB5LLbrSg2ns4VISswkk5rggWANhzqOlHbKS2XVuZgVJ75ynKSkwBaZmPOrXeLbRSWmklTb7RuMllJj2bz6t4OsxVXu5tBCHgkNBbi1EtBVggKUTdIsJzcB8BWTljbNaRXbV2EvtUnJKU3mZ4SoqPCIq02duwlsrkKNxlERACRPiQZrRsYtDbJW4lIATK+XeEET4n3VXbqONYjCynvZStvOR60K9YdCCKHkbiDJWZpvbgwHsOEDLKf8A5kSfdQfsNjvKJE8j1+vlWjekdEY1pKRZDQNv3nFEx8aqd1cCg7IxDgA7VKwUkkSIy3jiIURXTCVQDlTsJvR1i2lpLQQVAJUQsxlJKrpTzIEHz0INDG19kqc2jjFjQOqEykc9Aat/RdhEF5a8o/RIWvOFEJzKMSEEx6siYsKhKxCft+KUpTYHbuGVeBHC5vWSptk73ZCTsQpdw97AotmRrInj50f72j/6biIsMiyNQZVKb+OY++g151tzEYVDakmOzQbKFysaSLmONF+/GIA2U+Lgx1tLiR+PClfKBLncz7c19CC2VpWuFSlKFAd4EEEyRIB5c6pFb2KRjMQ4hptwrdWe/nVqo/dVe1S923oAM3AnX68PMUK7PWc5VEwQdSJnhINpmrQW7LTjdBS16SFXCcHhJPJtQ+S+pq92PvGp1nEIVhmUqWQkAZ8qTkssaiSYM5rkDyotg7HSdsdm1CUJkmwIADfesrUXOvup7CbdlTicoB1SoCJiEwfKO9PChNL/ABJQim6HtqYzs2yAspMhJJEkCL8dTAHiIqm25jCrBJk5iXBKo/eISesH511tPElLyiFCECSkgEkKiY5ka+fSmNrYYpwqUafpEEJtJBQolZve5iYEQBQgqa/k6JvZlSplUp0nLPxow3Caht4kT3kj/wBp/wDIUFug5o6QSLz1N6L92sT2GEdVkKjmi0GDlACo1IkjTlVtVfiSi1Zab6K/uLljoi8zq4n8BB6xWVL0NHG0Npre2a4pagVZwNIOXMmJgQTxn86B16GtoKk/5J67toi0qVKuggF3o/RJfEmYRAHiqi44UCL66+VUXonwPaHFXiEt8J1K9elq0NW79plM+B/5FcmrNKVFo6basDXMFMkwSCBHOQb+UD30wUlOggnw+fGiv+raybXuZ1/2+hTzm7JSglROYRqPhM9PhU/Iux1psDWFpQuCSjn3M0Tppx5UQjG4YYV1tt0BSkLnPYqJB4xx0ip+z920vFwEBPdTBiSDJA1rjbu4nZ4NbwIISlUQCeBIOg42J6UMoydAZnGExymVhSCQRoY10tB4GjvdreNGIPZqaIUoyct0qHtG908+V+GlAATz68vLXyor3L2cl4rQptKx2Sz35EEFJCgoEEEaTyqmpFNGUmgnxeEW1lU4k9khYSMveUUqBy5lCEpIiDeR4wapnMclWJSuCFceBskDTlbmfW401sQktrQ4taGUKzRJtJIOWZSDbjflU3ZeAR9sZahJS42teeSCr14nLoAUcKlslQydPJkDFYkhCylVlqPdEyQed7jhppFdu7GWpKXFqT30FUAaQoApMCc0x4zRHtXd9DbjE5Mo7QkFSwSUICokSoHkRyqkxuIe+1IupCUhIubyJgk5YsY1EjLztSxfRSUkxbP2MhQuClQsoamTxnl0qxwDrmExmFQmyXFhBMeyo3T52POrLdrC9ohb0EJK9SZPqga8YP8Aq6UxvEjLjsEkn9YknzUkH3UmdugSSoKN4N2UvLzoJQ4oiVWtEDMBGth4xQZvDiVYMMutCFuMwtepzN90pHAGLTrYaXrRX9qNA3WDB4Gao33pwK1pSleVbt1HKAntFSSr2bHUVKMt9xAN3R3qfecXh30hxCgVKUr1kgDNJVxBtY87Ua+jhIRs5uBqpZ96j+EULYfAF0uKw6AEFIGYSpQzApIvcAiViRYEXgirvCbMcaZS0kuFtAiAQBzMgetJNHVrhBUbB3fxc7QUBqGAI8W1Gw86Bd3Sc2WYSpCpHMIGYJ8CQOPDwozXgVLdcdsFKBSDcFIgo9UQCcvE8aqsVu8W0DslmQQm/AKUArj1rphKKjiMoMa2R9qYUXEOFOYQMpvlV3st5AGhir37bhSVFeGfK1rJUe1bMqOp0gCmsRhsiFR7KDHeUIgRzjUVTMbSQUEnEQrmQq+ml4+FC73Q/jT5L4bbwaBKcK6CPVPaImUzGgOnOhLHbXxL6cjj7ikn1kqV3TBnSeB4VbPuIIy9ujNKfb5jor8qiYLDuZUqN9TpPlx4W8qZP2w+KKZF2ejKF88p5RofxiqfYuGzjKfaOYn7qW7k8hYn4eBIMWVlJhNwD09noKg7sns2lFQELCzPHIlMKPUEkADn4Uyf4sE3Re7ny/tLEFpWVKpulIBhdrC8GDzNQdlthWJfn2FkJHsgcwItce6l6L8X2eIcFroBufurST5xPuNTtk7PKS9C79oSTaZgdDNaW1ohB1IrcXswpU4sqsoGM0kyATx6DLHWrTZ+GcQtbqVlBc9Yd02tlTcG44mnsVgJRBJiUCLffT+zULGYvEoey5UELKskKiwFybWtU92Xck9i3+0OiSFCYNyhHyy+NUu29qFZDbilODsySkQknXLCUgECwMdQTXYxr6ldkUhKimSQsEgAwT46VZ7cwmFaQlLbXaFUkAKykwn1lLglVjMTxFNG/bJtxT2QA47aK/s6m75TBAJ9XvzAHAEAWtxoeXoavdqYNaUvAt5AhSZSDITm0EmSbVRL0NdmmtiGq7ZFpUqVUJGg+iPahYXiSMxJS3CUhJJMr+8lXOLc+NbU4XWMP2r6EKUASezJFrQNInW+lqzH/p4wYU9i15QVoQ3knQZi5PyHxrXdrYxxDLhcZSpGW4SrMII1IgGJ1Akx1rg14JydloSa2Q3u+pOKYQ8E5M028CR+FTn9htqiQbEGJ5fXwqHuViAvCpUEIQCpUBHq68LX5eVXtQenFLYLnLsE9pYYMuHKLEI06uK90CKHt6Cfs70SmUqJg62gk0V71CyVcDlTP/7g+Ok+6h7b2EBwzxKrBpcCDwBjqBSxWMlYcrRkOHbERa5jwPXnV9ug+ELczTlS0rSDZSkJKiCRMAyL6gcJob7UJV58LVf7rRK1EwEt5spHrlC0EtjxAPuHOu6S2F9B6rdlbbSHGWi5IWstrF4UoqQmdArKUgjmDGtVDL2XaODK0gEMiU8Ek9ra3U6CiHHbwsYh5DqV50wMqSHCAQUEEpC0I9ZVyT7A1mnN2t0mng3iivtLEaQJC1SRe0EqArlk0kw2/ZXb5Ykhs5gbKVYCCCELIV5ECTykcTQ7sjZj+NbSpKu4JSUAQbEG51VeKPN+8KlvDygAGFyectrHnrUX0XKKcArKJIdV591PvpU6haGyK7C7rYkDVaE2sVHhyTNTmdz8ysyznVI14eQ+tKIzilQMzS/L6Hyr0Y7LYtuJnQQDN+F6g5TZSytx+ATh8M45GYpAgAxqQIgePwoV2ZtpxzZGKUuCS5lIgkd4gqMD1QZN6MN5MaDhXBlWOWZP3b63EUA7vpDmy3GTYrdmYJ9VKI00/wBqeCVW+xJNstvRXi0LcxSQIJyqmD4FPKAYI4waN8Y+USQkEDr+U/I1le7WCfwL6nEqkKSUnW+hHjFFaN73PaSPcaXV025WjRfY3jdkLWP0QKVKMzlhKQSSR3hmVbSOd4qs2ts4MJIcdVOZAuAkGSCQBebfhRTh95WlATmSYva350F+kVhJUhxCjJd0BlNkC/8A7aMJNyp7D3S2Fv7sxWHwmYCylBMzqIUrhrpWVl6SfDw5VvHpTYK9l5gPVLaldJEfNUVgBVeu/QX4k1OzUfRnuohTCsS5BJJSiRIAGqr8ZPwqXj9kBt1MT2Z9kAEgBN1EEEA58sSePCKIt0GANm4YCIUifEkmfOwHlTmLwJJCgspidCfmZj/euR6jydmTfoH8A0lMkskKUgJJCQblMKvmteabTs5CcvdJygjvNBUgx3SNIETwvNXjS3FKMLXa82ufdp140+WnPvLNvrhT5iu/bB1/DNBQLSEs9UsKBMgz3gomIOlDK9puMlSTCSvMoKKSZNu6EmSP9vOtKW06OKvPJ+VVm0d3e3hbhV3REggdffTKafIE0gRO0FKazZhEhQUQAAM+YZrCNOlcKwWKUUOdohdpQYAEKiTYXtUnenAlrDuNokJGRMRcgkHzP5VabMyoZYwylDtAlMJtm7+ZVug48qLe1ofIpnMPiArN3CsJyyARaZ4iNaYfD6ik5UIWD3TJVEghQAmACI56USuMRrwptUDr5TSqZrAXeHDPpZcUtYKVqRm7oEkWTfhHKhFehrTt+BGCV++gcudZivQ126LuJGfJFpUqVWENl/6cD+kx37jPzdrXN6VxhHo+7+Ir539F+1VsKxCkKIlKJ0vBXz8aNtpb5Yh1stlaO9AOUawQfn+VcWrlntwVitrDz0eOjsHEA+q4VAccrgCknzM+YNEb7aj6pisd3f249hnisKC0lJSU3AuqQQZ4Gf4jRYx6RtczZsYsoHxtFc04t7DVvaL3a+BecAhREa2BB0+P51Q7U3fcUgpSZJEGbDvAg6eOl6ssJv6ysE9/wgD8a7G82Hm6FaT191R/ONUUX2jI8fua+hRESOk+QqIxgcSyolGcHnpyt9cq2dOOwriQScpPBUe7kRT4w+HWDlKfy8av55e0BpGHID7as0GdZieM+E1c7F3vxWHQltFkCYF4ub24XJrUXd22joEm/L661X4jdVvNZpJnSI+X1xovUT5RqXYJbW9IS3WyhxAkBVxzKSPderD0cb24fD4YtvLKFZ59VURAFTXNyGzctGDy4/GuF7gNEeqQfPjQbjVbo2KYXs704VcZX0X6x+FTm8ag3C0nrmB/Gs5O4LY4qFcjcpKdFEzfWo1HsOAY75r/ALm4RcDWPBVC3o8wZcwSoIH6Qi45JRUXEbukoyBRjxVVexu4+0IbecROoC7fVh7qNLGkw4tBliNnFMSB0I+rVGVgQZ0/5obabxgmX1ETook/jUxvGYmdYFrTm5Sbjnelxa9hZPVsxJ4X8x8KHN8UwGEi0urt7h+NXp2w4D30JNtAI87fVqhY/ZSsS5h9QEKJ/iIt8OdNC07YrI21No4nEBYWpZTlKS1MI7neKQiJWoJAN7zPSg3bOxQytKSlBSsBaFREpOhmZHW9iCOFFxdDuQB51C0rcc7icxz2giOaZnyoc25tZTbiUlBWnJfP3k6knS+XOSopnWRpauqPSBHYtdyt5EMhTCySyVApJm0aKT+ybEg8CKut495kdjlZu8shKE8r95UcVDwyi8TE0LbS2ZhkYZS0KfLloK2ciYOvekpjkBrU3Y+63ZoC0PFJWATCRNxpmmYvwpJKP7MzS9F7tja7yEHsoBsCYBNx1FCOK2o8FtOLeWvMqD3iLGbiPf5UQJ2cQSFYh0WMm0WvxGtDmzdhodxGXvlCUhSu+Yk+qbWuK0UkjKvZdYve19sT2xUlJOawzRzzEXOlU+2duOL7JTrhJmFpKhABkerpyPlU5/cdskgKULzBk/jUPaG7wZ7NpKQrtDAUoAEKM8fuwJpo4jLEF8ViVLcyhwrE248OXIfCKKNh7LLbyQ5GYgQZ78wVZp48R4VztzZaGG2WUkKUCSpYFz3ffEqtP3atHGQtaHEiVoBgzAvFjwiM1+BIqknapCOWwQOP5vM/OuFM6cyeFDG3cf6jQKkrcIATfMCpSUz4QTV+9jLiEm2mlSwJ3RR+kMn7J07RA+CqzJeho735xKjh0pUCP0g+CVUCL0NdegqiJLki0qVKrik/ZW1ixmj2gB7p/OrJW97hGnwFKlSOCbGyaGxvSvjPlApz+tiuOb3ilSreOJs2OJ3zWAPWt1p1O/axpm+FKlQ8UQ5seR6Q3Bz+FPs+k91OgPuFKlW8MOjZtksemB+3Ton869V6YsRMknlonj50qVDww6BbHR6bcUAQOP7KacT6csUBFj4oRXtKitOPQmQ0fTZiTy/gRXCvTNien8CKVKh4IP0Nmxs+mDEXsL6yhJptfpafPAfwJpUq39Pp9DeSQwr0ovngP4U0v7UH7aW/ZTXlKt/T6fRvJI6PpSf5J/gTSX6VcR08kgfKlSoeCHRvIyv/AK9PRAsM2awAudfham8Vvu84oKIQCCIhAtBsBew4RyJHGlSplpQXoGcj1zfd0slnRBVmyiwBAIsPZFzYeNSx6SXoAypEckjhSpVvDB+jZtDT3pAeUlSSB3raCaZwW+7zSlKSE94AHuj2RA84pUq3ih0bNkwekl+ZhPuFMYj0gPLWhRCZQSU93mI50qVbxQXo2TOHN/Hj7KP4Qfxrn+vL1+6i/wCz/vXtKj449AyYwre5wvNvEJKmxCZAI46jQm9Wv9p+IAiEjwSKVKj44sFlRtje13EgJc9UGYAAvz+NVKnhHGlSopJcGGaVKlRM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6" descr="data:image/jpg;base64,/9j/4AAQSkZJRgABAQAAAQABAAD/2wCEAAkGBhQSERQUExQWFRUWGBwZGBgYGBoaHBwgFxoYHBsYHBkdHSYeFxsjHBocHy8gIycpLCwsGB4xNTAqNSYrLCkBCQoKDgwOGg8PGiwkHyUpKSwsLCwsLCwsLCwsLCwsLCwsKSwsLCwsLCwsLCwsLCwsLCwsKSwpLCwsLCwsLCksLP/AABEIALcBEwMBIgACEQEDEQH/xAAcAAABBQEBAQAAAAAAAAAAAAAGAAMEBQcCAQj/xABKEAABAwIDBQQHBAYJAwMFAAABAgMRACEEEjEFBkFRYRMicYEHMkKRobHwFFLB0SNDYnKSkxUWFyQzU7Lh8QiD0nOiwiVEY4Ly/8QAGAEAAwEBAAAAAAAAAAAAAAAAAQIDAAT/xAApEQACAgEEAgICAQUBAAAAAAAAAQIREgMhMVETQQRhIjJxFDNCgfAj/9oADAMBAAIRAxEAPwAc9Dm5GG2ivEjEpUoNJbKcqyn1ysGY19UVpv8AYVsz/Ld/nKoS/wCm7/Fx37jPzdrciKSVhM3V6Ddmf5bv85VNK9CWzMwHZu6E/wCMrgQPxrSlJFRikZx1Sr5pqLcr5GVGbuehbZo0Q7/NVXiPQvs7i27/ADlVorqPqKbEXqLnLsqkujP/AOxfZt/0bv8AOVS/sX2d/luj/vKo/S1PKda8WiBRU5dmaXRnx9DWzuCHf5qqae9Duzh7Dn81VaDlNcOM3+NZzl2FRRnKvRHgASMjn81VPf2P7Oj1Hf5qqOVIv4VzIifr86n5Jr2Uwi/QDq9D+z/uOR/6qqb/ALI9n/cc/mqo5UyYsfypZT1+vCkerqL2MtOL9AOn0Q7P+47/ADVV0r0QbPHsOfzVUbqZPOnBhyReR9cJplqTfsTGIAK9EGA/y3P5qq8HohwP3Hf5iq0BLHjaNfr6muizIo5z7NjHoz3+yHA/cc/mKrtfoh2eD6jn81VaCGAaacZvHv8AjrW8k+zYx6AD+yLAW7jn81VL+yPAfcc/mq60fowsjnTOMfaaEuuIbH7Sgk+7WnU5diUugEPokwH3HP5qq4HoowH3HP5qqvdpekDBt+qpTh0hCTHvVA+dDuJ9KKiT2WHA6rJPwGtOnNi0ujzaPoxwDTal9k8rKCYDhm3jQgNh4Obsux4r/wDKrfG74Yx4KSpeVKhBCQlIM+86VQu4dSrrWo+Jt1tVFl7YyjH2ev4HAJn9E4LcVH/zqGcLgf2/efkDSeZFsqZj64U2jBGZKY8/qadL7NjH0eOYXBQY7WYsR+RNcN4XDAf4bqzzJy/I6U8UgG/zv9fnTgcIBCRryi1YOERtTGE0DDnWXDTaW8LxYWP+4efjyro4RZgkRfiRTqMCYuB5qH+/1FEDhEh4hGGyEJaWlXA5yR7pqqUyIq4fw+uhsdB08Kql6GnSIzVEWlSpURDQvRDvG5hF4ktpSStLYOYE+qV6QRzr6H3fxq3sM245GZYk5dLkx8Ir5k9HrkKe/dTPvVW9bob34YYdplTgbWlIT3zAMclaVK6luN6Ht9GnIVlUQktLtNpT08xfpQv6LMP2j61qJltMgfvyL+QNuvSjPehxJakEEFty48E8aGPRVdx88ciPmque/wD0Z0P+0v8AZoC00yW79KkEXppwRST7JRY0U1wQRXYTXSqROxyMoVyodafUnnXJtRsYiqRew6VyGwBpqaffUK5pLKIayDjYV4U2safSZ4V0lHSgayGR16++pCWevj+Xzr1TPEf812kW+hRToWT6OOzEcPymmcfim8O0p1Z7idSBOp6dakEcTXIZHtXHEG4PiKZtAA3F+lTCp/w0rWf2jkHjxNUe0fSitXqKabHQKVw5mQfdVrtTZTeDP6ZptbKlnK72aVFOZU5HJHAGyhy0qtxOM2UDq3INwGlXE8O5GnGqRroUHsXvg47OfGLAPspzJHuSBVG7jWiq6yrqQb+etF6tsbMSLBJIB1ZtM2vFxl6a01/T+zT7KR/2hr1gXGnxqif0YGRtBi3eIjS34V6vaLEf4keR8qL/AOsezhcFOh/+3Ta1pGW/lUTFbybOM+obGP7uBfhaBaPjTKX0KC6sZh4gunwg1HOLwwGpJ8DP5UUr2/szUC0j9QJiL+1rPlVd/S2ziuSgxf8AUp69fCmy+mAohjGQZCldLGu29ptj9YRbgn6+hV/h94cCCP0ZTz/QoPhGvxpObfwB9bMY5Mp/Kx091bL6CDy8YyfWcUY6Go7mORola4Gljw86JP6yYHQM2nUtpn5cqYVt3AZv8FUdEI/Lyo5fQVZTJx7WW5UT1T/vTjG02tFRH7p+hVudubPzWYXljTKiRHEW+dRnNs4BUA4Zyx1BQPhHl8ayd+gMhvbWYyKCQQSCBbmIobXoaLMTtTAZFhOFcBykJUVCyiDCj5xbpQmvQ1SJOZFpUqVMIaN6I9mtvJxwWDnCG+zIMQqXOBIBBMCKsCyJvbmRHCRoag+hnabbKsUXAqCGSMokyla1cSALgVYvqnMTI1txjwrnm3kx/QVbG3ZcLZLbi1JVMBDiIvrKZEHxqdu80jAmQXMxyleaMuVXeAmbqhU259Lh+7+8rmFclBlPtIJsR+BHOrDbW+La21pyKClICRGkpQlPutPmKi0/RVO9ma+y8laQtBCgdCDIrsprA9k7x4jDEFlxWt0+ybHUG3wo32L6XAYTimsp++jTzSdPfQaYlM0IjjSy1G2ftljECWnEr6A392tTMlSo1jYFNOJqQE1w4it6GT3K11F6cCJtXTutdN8agmdDew0lJFOj/ivBFe5r0VIV7noEV4dPHpTalz7uFepNHIFHC3Y410HLfXSktrnNdJZrNsOxXbwOp+y4iYP6JZg9Ekj5VgG1iiG0tzJAK9bEZgeGmnOvoDedJTgsSb/4S/iCKwDaaYcQJgFBI46qN/hXToPYG1kfD4KbEXPDzHuq6a3HxDkdmw4QqCO6BY8bxa9Q8MAFJI1sb8Iv86KsLjn1hSW3VhKLJSCo8JiJ5nXrVHJlZrFWhrFejchprIhS3lzKO6AA3Zy88FQnzof2nuc4xHatqbzTlBKSe7E2BJgSL9RRLincSkFQWpRFoAXMLIKjOgE38qr3nyvKSpSilIFySAbkxbir5UMmiemnJgwnYsyIjhJ8Y099WGB3QW6DlSoxEwkkXm06A2+NWKmgkaRNo+Yq22K64SpLa1IKkEgpsZQJAjrp/wA1vIys44q0VmzPR0txSgoZNMue08DpOlvfUVe4y1SUtLyxINoI4GTEAiD50TTi86EKcxBCiQVBKgAmNSep+FN7RZcyQt5xSSopylSgnKEk6aEGIPuo5M51JsCf6EkZkiBGqtfGOVcjY8XUISIB89DMfU0QvKi/QcNL62tf4UwoSI6R8LjX41s2dVbEXB7orcWB2ZgkBSsqoANgqculgae2xuV2TgQkFSssryoJAJNh4xfwI50Q4dL4SM2JIT3h33BISLJBGbiKfwpKonFt5lTIDs3sB7cknw5Ucjlc3ZnW1tl9kClSYUEzBBBAvBII4xah9ehoz2y9mQ9JUVQqSokm3Mk30iOECgxehq2m7QuvyiLSpUqqc5ovofbYUrFB9xbYhvLkEzdyZsY4Ueu4HZxMF943+6eH/btQB6JWrYxyAcgavyzKcE+8D3+IJdiEJlYtHlMTE38K5NR/kX04Wiedj7NyjK+94FKv/ARxql2vh8IFNpadUtKj3iUqlMET3ct7E+6vW2VKEt5Uz95VzwNuF6r3gSpFtVLBPkKQpiW6m9n37y7ad1zrwgU2hGzs1u1V0CIm3MrBqN9hSsGLRIvJnlNvlUDFReLRIEDlxv50vPspSND3Y3Vw747VtC0JBgK7RYXwsIWcuv1rRyzhsiYBUQPvKKj7ySaFvRYucEbzDh/0oosWulklRzSuzxK64eVevSumlE3+FSa2GS3Ij0E11mERTyROle9lUsGXyXDGkgC3E60pmeNddlfTprTwRAoUK5EZKeOldKWPzpwonWuslqNAbGg7bSng5rTYaJrtCYHG1EV0Um+j8YDEnT9HH8RCfxrBNrGXW/8A0k/EqNbn6QnYwD3IlCbiP1iPhasIxZl8ce6gC/QfnXVocMaPKJzKdJF+V9PoUe7E3bcDeb9EQsEpUoi2cNjQqBkZT76EMM3IETYxfpJ5azfzqe6hKZMCTqqBN5lXv4VpPc6p6eSoJsdsBx1JTmbAJvlyD1YkSXRYx8aGMRggy4puQooIBKSkzPemRI4xraK8IB1A9wN7CPC9RVMJSbW4Wtb86Fiw0nF3ZLxCNDF7a/XDnT+HYKkuBC0IXkIBUsI9YZdSbn8OdQlKgDX/AG0EdONdBIVHdSTa5E392hoLYpKOUaEvdd0+tiMPrweRp5n4VwzscsIKlPMEykZUOpUTeM+XQxOg6092E2ACfEaDXlbT4ikcIYJIAm/w0014xT5kVpPsb7MyZt/uT869S2BPKPkNLeNeIZUZAM8IveCNLcJNONtKy+rwN78NTyuKWyziO4jYmFU4pf2opUokylKxEnSwvUU7BwqJWHySk5hDbkymIAEAG46VNQk8QeBOsQbfCJrxyRaLix14ix8fzps2c/ir2D2NZ/uqlcSlRPO8kmCNKC16GtC24k/Z3Zt3D8BJFZ6vQ106LtMj8nlEWlSpVc5TSvQ+3ma2gP8A8bR0J9Uuqi2mnGjQYYXJAnNlsb3S1AA6GaDvQ0yVt7RSkFRLTYAAJMku6R7vOj/FbHeKSA0sjOViEKn1G7RHMEVw6v7s69J0v++xbAwJWkkKCYWoEExrH50J7bR2bn7rzgnwMTy0mjPZWw8UhMKbUApZMDwTY3tf5VTbc3fdUtoLRBcdXAMCSQT5aeF6mk0ym1cju6mHDjWYupRmdJvN8oRMQCOItNDO0cLlecSCCArW/IcPOjLd7dZbbQS5llKyqAtBsQnjmtp8ar8buxiFuKMtpJVMlxvQW1CpskCay2bAq7C/0ZNxgyOTh/0oopW1OtC+5iPsrCkOqSVFZUAg59QBEgdPjTO82+wbRDaFgzqYFsqtLzrB8qaTjX2QxblaCwNDlXPZ0IPekFycqcNJ4d4kefdqoxuOx+InM52SeKUd2x8595NTdDKEmaDiH0NiVrSkftED51VYzfTBN3OIQTyTKvgKz47r5/WUSeZINe/1WggQnx1/GhceLH8T9hd/aRgiSMzg65D+dWWF3twa/VxDfgZT/qArO2NhIUYzoJvbMeHQxXuI2Uhows5u7mMAwInlr4XrVGw+N0aa9t/DJF32o6KBPuEmqx70gYQGMy1dQm3xis+wuFC3UFuCFwIymx/TSPHuA2q0c2XDqGykDOFEn90J4+fxFB4iqAYt79YJWr2T95Kh8Yj41Y4farLt2nG1zyWk/CZrKRh87xb7DLyV4TczzII6zUTDNAuFKWVyASbG3UT1ouCYMTRPSUI2eqeLiP8AVP4ViGKT/eY5IR/oRRPtna7hwoQVr7MrBCT3hbN7j5celDD7R+1LBm2UEeCU61fSjjEeKpov9mQFIkdOR8Pjaixrc951vOBAKZTKhy150G4UiQddOf0bX8KIsTvLiWAhDawlGQqI7x9tYMXtpUmm2X1ZSilRPRuY5nypKFkJzGCRGZRg3PGFfw9aqdoYFLTikH1kWMGUgwCQCDw4/wDNV69/8UlxWVQEgE6j1EW0ItJIrtpUgmbzcm5k3KieOpnxrOLXImnKT5Hm4ta2nkAf/wCqs9m7KU6FQnNAGa4B6a9QfhVQ0JA6j56/CnXNpuNIzIVltqDHrGb+EUEtxpt1sWrmxFISZAKyQEpgGSuwkzcXP8NM7T2UplCFOJ9YgAWuSCSecADynwFUWJ2++Mh7UqJUNQCdFaEjx99PHaS3Fy4pSilMCepBIgCL2/hp3ElCU3Lk5QQJFh+10E9NZ1PSpmAVmJCom02iL34WAAk+dV+Tu38/qON486k7OSErsPx0EHhczM0p0Sugmc3ZUIJMd68AHhA1FxMe+mG92nFFxaVJ7JEjMox6nrkgAzcKHgmhcuuCVB1YJlQGY2yk6cBpQrsTFuuPpKlqVmUVKkkyQCqSDIM+HOqqNo48pXyGG3H0jCvhI/VqGnMJgT5T8Ky5ehrQNqPAYV8ayjziRf1Rpx8qz9ehq3x1swfI5RFpUqVdBzGg+iPErQvEZVLFm5CFKBMFy1j9TWgrdWVTmXz/AMVZHxVyoF9DuEDn2zuzCWvvGLucErST8fz0BIKSlShIUk5T4AfdAzA5pBi4nlXDr/szv+Ok0kyO6wSv2jbTNMxM6zaaptrLEtgJjvAG0XN4NEWDWMqge6QoyBlv3AZlSTMkEcOFUO17YmZkdqBoJskXsB744VGPJfUcapL2L7GlROXTjb4W6fjXP2YJKh3bcOfGrLCuwFRMFRiMo0AJuUE8eYqqeQUqWDrI11FtDYdeFFbmdXVE7DYFSwVNzcwB3oum4IEWka1J+zOdmlDy2UpSCB2iiT3hBgTAMEiQJqZu2yHmHAXFNgEeqkkGx1Ag/XS3mF3YD2cIWVZFZZKCmdR7RBmw99CXbINq2QMRt4JsMSNdEIJsOpHSoTu8iPadfV4ZUirt3cpCElalJSAbkxAIMGTwNV+FwOHdUUNLC8upSkkD4aTalWFDWyt/pwH1W3TyzOfkBXB2qsfqkjlMk/Or9exkpN+H7J+EAzXh2YbkJtzIM+QMe+myibGTBo7UfJ9VA65Y1866RtPEHgDaIKZsdZ6VdbfwAaZlNlFSUgjqb310+dXmO3cWlBKU5rGIAvHDXjWepFGcGnTAc7afH6tFjwSoRrcQban3mm17WdmVMJtxObU+c1e4R4FSc57OArtApUAKEi9pIEfGnd5MjOGLilgFxEtpAJUZFlEHRPjGtHJXVEyj/pVevYC+veUNLj5061tlOaVMuJVxKXVA/KSKtmkIVhGX5GVWVKiBZKoAVm+7BE8oIpv+jhmClEBhfdS6ZCcwk3VHqmYB0lCulLkmGwe24ptbaSjOBmiFKkQAbAedVuKR/fn/AN8j5fhV1vDgChpCwQUqWcpHEJHAR5zxtQ+p3+9Pk/5ih8SPy+NXhxsZfsi4Si5tBvz43j8R1pbwLPaIgx+ji8/5jv1emsEAVd4i8H84t0tVk7gmnoWrENoIGXKpK5gqUZ7qY9rnQWz3KazToEkFRUs8hHP2YPtdeVEbbcA6R4eFtNOfSuMVuwygEpxrCuMQsEzbUpM3rtl2U66gcLaD4fjFabT4Bp+x1DnLlyj6J49IrzEg9g4r9gjTooA+81ww8NLyZM+Fr30PH8qlNdkoZHFLCYMlCcxtok3EW40i2Y01+IKlBSkXFlDiogT4XBtw51cYA2nUnXXgDznQyfKpmI2XhSLOO2Jt2ZHQGy9YNMENhSeyC1CACVAA20gSSBz8aduyUN2PKTMGLfnqRa08POpDaTqnjx8DIOl+R5mK5LBsINhf526g6dKeQYiRx0Te3tQOPMdRUyz4Kd53IypRUIyqIBzGxJt62U+7nQ5ukR26Qb2Vbn3F/nrFGmI2c0pst5lxlKR3Libz68TeqjD7ttNFKkuOKVMQUBIykQq+Y/I1aMlizlUXfBJ22j+5vED2Rw6j9ny8azhehrQtvuf3V0D7oJFuKkgcOAmetZ6vQ1XQ4YPkcoi0qVKug5jRfQ7vB9lcxJyJXmS363CCvTxBrYd7XGkJQgBIckFISmISoKTqD0+FYDuMe874J/8AlHxrZ97FuDsyvKVLW2GwDIAKVyFFQFyFDzOvLl1uS2k90TN12ZDmYT3xz1LcdPjzod3xRGNBAABKCfNJqfh9qKw6l5SiCrNlVOokezbQ/Cqfa+KU8826YuoJsSRCE6cZ+rVxwTts65xcZBHuwB+lkAlKxEgH10CRf93hzod3qUUYpyYulGlr5QTFhXOGxzySvswoZlT6ilaDL8qaOzcQ6SooWtR5oVMeQtTRTTtmfNoIdyHczbiQoJXPdSolIVaNegBt18ajb3bBxS0oLbN8y1KKVGZUqRJ6Jge+qxvCusqyuILRUkFOa1wpVxPKatsNvE62IS9bqtJ+ZrO07QlbgadgYtR76VcbKMxrwJqbs3ZGKw6szasqlRIyzpP5mjNvfJw6lpZ6RNj0rtzfJrMntUCCYhOtzyMUr1JvagpVuUC8RjFKu4CRHspH+1Mv4vFJbDpdJSSBZKfaMAxGnGjBe08O6Fdm0shHrkCyddcpJmqvG4tDuGLzDRbb7U6wAJtNvaKjMcCRQjv6C9R9g7tFL6oC1BQSsKuBqnwFxV+zvioethkK5kLUPcINduoOZoZZ7VBWgAgnKBbiADHU6U3iMIR+ryGCe8UiBa5JVEX40Goy5RnP7IGKxTS3CCiO2bcWTOYpPaZUeyIIg+IUJrnbycO+hwrSoKhISSv1R2gzXII0M30E8gKi4lsKdaLakpSWrKJmQVqUTIFySZmKlYnApU2R2iiM6LoRCTKgIKuoJp6ppk7vYgYHdkIRKHFqQTIbUVpQoD7xSpJTmFwY0salYEbPU6UvMqaAACW1rUpKrCYXmMwZtyi0zT+28UhleVSSVlQ7q1kWUdcqdBUTY72FdC0rUhKea0lRuTYHUcI8Jmi3asA3vts3DNhk4djsiorBJkSAExqTpPTWgpDYzrUttarqvKrnvReZMqAE9T5ku8uIAUw0h5T7KSrLmGVScxSCM2qhYQTpfWg1hSlFXeNresdPfXRpbRM03sWoTh4WYNiAm6gTKSRrx4a6kcK4JaMQjyKlJ9spHAwdFHpTuA3UxD6czYWtE3INuuqpkWq8SjZ+FStjEt4hWJSCFlKgUhXD2xIFj76ZzXoRpr2Br7ySO62vTgsmDP7vUfRplCNRCgcpNye7HuvmgedHw27s10nNhnpNkJRCUzmVEwq/sjnahvFbjYoIU4psQjMSc6SRlknukzw5c6KmuGFNk7Z6z8Y5zx5aaTz0ol2RsFa7xIgkTAB0JERJkxoNDc1Q7qtdotpPMgeeYJHzB/4oi3y3kdW+cHhSppDcBwyM8wZQkg2AFoBuSfCuety2rN7JEnaOxA4nsmEArWqATaEpKnSc14OXIif2qHsbgVNOFK0lKx6ybfA6GkzstzDfpMPiXA4CfatAicwNtbQRc1e7YxP2vANvFKUvNOdmtKQbzMkzwJg9O9rRZPTm06KRjFRzkjw8/D5TU659k8dTpYW6c6qktSrgT5cDY9NPh1qwwu22cOCvEpWpCoHc1SrW4kWINTqzpm8dx5gEq6i5mbTHMcr14GFKAUBKTBSRxER8RpzNNY3f/BBKgylxJWmDKND3r+sZ1H8NSXdt4PEM9lg2nUqGUFayU5UiJIGf1jEeZPCqeOlZBazb4KfeljLhHp1yJGn7Q4xpWYL0NafvUn+5O8TCeMfrAPO0fOswXoa6Pj/qyfyP2RFpUqVdBzGjehvdj7YvFd/IUJR7OacxcEajlW24rYwW4nOMyUhAuE94BK0qnvaXSZibWmsl9AW1WmV4wuuJQClqMx1guT861TE74YQfr0R0n8B9RXDryeVIrBFhgGG3ApKw0pYUZy6wFEJMai1ebT2SFKw5RCeycka3BFxbQ21oT23vZhVIBafyPCyVAOWBIzCAniBrQNtHb77kp+0OuJB+8qDHGDp51GMG9ykr7NZ3n26zg0pU8pYKrJSCpRMRPECBb30xs7GNvs9uzK0kxEHNNu7CjAMkeRrGziXXLFSlRPrEmPebafCrfZb62F9okBRbSpeXMQBlSb20M363p3pIKk0go3oZS65h1J7MpUgnvylInOLwZBBA86q1YRpKspOFTzKQpfyURVHsbGl9EKMlPDpFifz51IxTagJElIgGLROh8OHmKzjW1jpll2mHbdKi4kIyAZiyAJkWCCq5i81U7a2y2uyXFW9VQRlHA3AGszFPtbFDmeUystnKVHLBTpJiBb/nWm0bvBIbU82pOZQ/RpErjiBIiTAgSYJPhRSXJiTu9vmwww62rP3lDLJVFh3lEARflwoi3c2m1iMMrDIUjMpzOBnCT7NglQlWmkGh1W661hZYAyI7xXCY9QKIJI0CZFo1vULtPsWKacbGYphYSsGBYyTx1M0HFPgDVrY0nGYFwKaeypCmWikpN7xqnlAmKA9sY1a0FSnFLQ7YGZiCkFOUjU5fIcwaMsB6VGFJh9soJ1iFJP41VqwDD2JS5hBnGXPkyWCisJzRpYK+HWoK4co1/Qy1sB5LLbrSg2ns4VISswkk5rggWANhzqOlHbKS2XVuZgVJ75ynKSkwBaZmPOrXeLbRSWmklTb7RuMllJj2bz6t4OsxVXu5tBCHgkNBbi1EtBVggKUTdIsJzcB8BWTljbNaRXbV2EvtUnJKU3mZ4SoqPCIq02duwlsrkKNxlERACRPiQZrRsYtDbJW4lIATK+XeEET4n3VXbqONYjCynvZStvOR60K9YdCCKHkbiDJWZpvbgwHsOEDLKf8A5kSfdQfsNjvKJE8j1+vlWjekdEY1pKRZDQNv3nFEx8aqd1cCg7IxDgA7VKwUkkSIy3jiIURXTCVQDlTsJvR1i2lpLQQVAJUQsxlJKrpTzIEHz0INDG19kqc2jjFjQOqEykc9Aat/RdhEF5a8o/RIWvOFEJzKMSEEx6siYsKhKxCft+KUpTYHbuGVeBHC5vWSptk73ZCTsQpdw97AotmRrInj50f72j/6biIsMiyNQZVKb+OY++g151tzEYVDakmOzQbKFysaSLmONF+/GIA2U+Lgx1tLiR+PClfKBLncz7c19CC2VpWuFSlKFAd4EEEyRIB5c6pFb2KRjMQ4hptwrdWe/nVqo/dVe1S923oAM3AnX68PMUK7PWc5VEwQdSJnhINpmrQW7LTjdBS16SFXCcHhJPJtQ+S+pq92PvGp1nEIVhmUqWQkAZ8qTkssaiSYM5rkDyotg7HSdsdm1CUJkmwIADfesrUXOvup7CbdlTicoB1SoCJiEwfKO9PChNL/ABJQim6HtqYzs2yAspMhJJEkCL8dTAHiIqm25jCrBJk5iXBKo/eISesH511tPElLyiFCECSkgEkKiY5ka+fSmNrYYpwqUafpEEJtJBQolZve5iYEQBQgqa/k6JvZlSplUp0nLPxow3Caht4kT3kj/wBp/wDIUFug5o6QSLz1N6L92sT2GEdVkKjmi0GDlACo1IkjTlVtVfiSi1Zab6K/uLljoi8zq4n8BB6xWVL0NHG0Npre2a4pagVZwNIOXMmJgQTxn86B16GtoKk/5J67toi0qVKuggF3o/RJfEmYRAHiqi44UCL66+VUXonwPaHFXiEt8J1K9elq0NW79plM+B/5FcmrNKVFo6basDXMFMkwSCBHOQb+UD30wUlOggnw+fGiv+raybXuZ1/2+hTzm7JSglROYRqPhM9PhU/Iux1psDWFpQuCSjn3M0Tppx5UQjG4YYV1tt0BSkLnPYqJB4xx0ip+z920vFwEBPdTBiSDJA1rjbu4nZ4NbwIISlUQCeBIOg42J6UMoydAZnGExymVhSCQRoY10tB4GjvdreNGIPZqaIUoyct0qHtG908+V+GlAATz68vLXyor3L2cl4rQptKx2Sz35EEFJCgoEEEaTyqmpFNGUmgnxeEW1lU4k9khYSMveUUqBy5lCEpIiDeR4wapnMclWJSuCFceBskDTlbmfW401sQktrQ4taGUKzRJtJIOWZSDbjflU3ZeAR9sZahJS42teeSCr14nLoAUcKlslQydPJkDFYkhCylVlqPdEyQed7jhppFdu7GWpKXFqT30FUAaQoApMCc0x4zRHtXd9DbjE5Mo7QkFSwSUICokSoHkRyqkxuIe+1IupCUhIubyJgk5YsY1EjLztSxfRSUkxbP2MhQuClQsoamTxnl0qxwDrmExmFQmyXFhBMeyo3T52POrLdrC9ohb0EJK9SZPqga8YP8Aq6UxvEjLjsEkn9YknzUkH3UmdugSSoKN4N2UvLzoJQ4oiVWtEDMBGth4xQZvDiVYMMutCFuMwtepzN90pHAGLTrYaXrRX9qNA3WDB4Gao33pwK1pSleVbt1HKAntFSSr2bHUVKMt9xAN3R3qfecXh30hxCgVKUr1kgDNJVxBtY87Ua+jhIRs5uBqpZ96j+EULYfAF0uKw6AEFIGYSpQzApIvcAiViRYEXgirvCbMcaZS0kuFtAiAQBzMgetJNHVrhBUbB3fxc7QUBqGAI8W1Gw86Bd3Sc2WYSpCpHMIGYJ8CQOPDwozXgVLdcdsFKBSDcFIgo9UQCcvE8aqsVu8W0DslmQQm/AKUArj1rphKKjiMoMa2R9qYUXEOFOYQMpvlV3st5AGhir37bhSVFeGfK1rJUe1bMqOp0gCmsRhsiFR7KDHeUIgRzjUVTMbSQUEnEQrmQq+ml4+FC73Q/jT5L4bbwaBKcK6CPVPaImUzGgOnOhLHbXxL6cjj7ikn1kqV3TBnSeB4VbPuIIy9ujNKfb5jor8qiYLDuZUqN9TpPlx4W8qZP2w+KKZF2ejKF88p5RofxiqfYuGzjKfaOYn7qW7k8hYn4eBIMWVlJhNwD09noKg7sns2lFQELCzPHIlMKPUEkADn4Uyf4sE3Re7ny/tLEFpWVKpulIBhdrC8GDzNQdlthWJfn2FkJHsgcwItce6l6L8X2eIcFroBufurST5xPuNTtk7PKS9C79oSTaZgdDNaW1ohB1IrcXswpU4sqsoGM0kyATx6DLHWrTZ+GcQtbqVlBc9Yd02tlTcG44mnsVgJRBJiUCLffT+zULGYvEoey5UELKskKiwFybWtU92Xck9i3+0OiSFCYNyhHyy+NUu29qFZDbilODsySkQknXLCUgECwMdQTXYxr6ldkUhKimSQsEgAwT46VZ7cwmFaQlLbXaFUkAKykwn1lLglVjMTxFNG/bJtxT2QA47aK/s6m75TBAJ9XvzAHAEAWtxoeXoavdqYNaUvAt5AhSZSDITm0EmSbVRL0NdmmtiGq7ZFpUqVUJGg+iPahYXiSMxJS3CUhJJMr+8lXOLc+NbU4XWMP2r6EKUASezJFrQNInW+lqzH/p4wYU9i15QVoQ3knQZi5PyHxrXdrYxxDLhcZSpGW4SrMII1IgGJ1Akx1rg14JydloSa2Q3u+pOKYQ8E5M028CR+FTn9htqiQbEGJ5fXwqHuViAvCpUEIQCpUBHq68LX5eVXtQenFLYLnLsE9pYYMuHKLEI06uK90CKHt6Cfs70SmUqJg62gk0V71CyVcDlTP/7g+Ok+6h7b2EBwzxKrBpcCDwBjqBSxWMlYcrRkOHbERa5jwPXnV9ug+ELczTlS0rSDZSkJKiCRMAyL6gcJob7UJV58LVf7rRK1EwEt5spHrlC0EtjxAPuHOu6S2F9B6rdlbbSHGWi5IWstrF4UoqQmdArKUgjmDGtVDL2XaODK0gEMiU8Ek9ra3U6CiHHbwsYh5DqV50wMqSHCAQUEEpC0I9ZVyT7A1mnN2t0mng3iivtLEaQJC1SRe0EqArlk0kw2/ZXb5Ykhs5gbKVYCCCELIV5ECTykcTQ7sjZj+NbSpKu4JSUAQbEG51VeKPN+8KlvDygAGFyectrHnrUX0XKKcArKJIdV591PvpU6haGyK7C7rYkDVaE2sVHhyTNTmdz8ysyznVI14eQ+tKIzilQMzS/L6Hyr0Y7LYtuJnQQDN+F6g5TZSytx+ATh8M45GYpAgAxqQIgePwoV2ZtpxzZGKUuCS5lIgkd4gqMD1QZN6MN5MaDhXBlWOWZP3b63EUA7vpDmy3GTYrdmYJ9VKI00/wBqeCVW+xJNstvRXi0LcxSQIJyqmD4FPKAYI4waN8Y+USQkEDr+U/I1le7WCfwL6nEqkKSUnW+hHjFFaN73PaSPcaXV025WjRfY3jdkLWP0QKVKMzlhKQSSR3hmVbSOd4qs2ts4MJIcdVOZAuAkGSCQBebfhRTh95WlATmSYva350F+kVhJUhxCjJd0BlNkC/8A7aMJNyp7D3S2Fv7sxWHwmYCylBMzqIUrhrpWVl6SfDw5VvHpTYK9l5gPVLaldJEfNUVgBVeu/QX4k1OzUfRnuohTCsS5BJJSiRIAGqr8ZPwqXj9kBt1MT2Z9kAEgBN1EEEA58sSePCKIt0GANm4YCIUifEkmfOwHlTmLwJJCgspidCfmZj/euR6jydmTfoH8A0lMkskKUgJJCQblMKvmteabTs5CcvdJygjvNBUgx3SNIETwvNXjS3FKMLXa82ufdp140+WnPvLNvrhT5iu/bB1/DNBQLSEs9UsKBMgz3gomIOlDK9puMlSTCSvMoKKSZNu6EmSP9vOtKW06OKvPJ+VVm0d3e3hbhV3REggdffTKafIE0gRO0FKazZhEhQUQAAM+YZrCNOlcKwWKUUOdohdpQYAEKiTYXtUnenAlrDuNokJGRMRcgkHzP5VabMyoZYwylDtAlMJtm7+ZVug48qLe1ofIpnMPiArN3CsJyyARaZ4iNaYfD6ik5UIWD3TJVEghQAmACI56USuMRrwptUDr5TSqZrAXeHDPpZcUtYKVqRm7oEkWTfhHKhFehrTt+BGCV++gcudZivQ126LuJGfJFpUqVWENl/6cD+kx37jPzdrXN6VxhHo+7+Ir539F+1VsKxCkKIlKJ0vBXz8aNtpb5Yh1stlaO9AOUawQfn+VcWrlntwVitrDz0eOjsHEA+q4VAccrgCknzM+YNEb7aj6pisd3f249hnisKC0lJSU3AuqQQZ4Gf4jRYx6RtczZsYsoHxtFc04t7DVvaL3a+BecAhREa2BB0+P51Q7U3fcUgpSZJEGbDvAg6eOl6ssJv6ysE9/wgD8a7G82Hm6FaT191R/ONUUX2jI8fua+hRESOk+QqIxgcSyolGcHnpyt9cq2dOOwriQScpPBUe7kRT4w+HWDlKfy8av55e0BpGHID7as0GdZieM+E1c7F3vxWHQltFkCYF4ub24XJrUXd22joEm/L661X4jdVvNZpJnSI+X1xovUT5RqXYJbW9IS3WyhxAkBVxzKSPderD0cb24fD4YtvLKFZ59VURAFTXNyGzctGDy4/GuF7gNEeqQfPjQbjVbo2KYXs704VcZX0X6x+FTm8ag3C0nrmB/Gs5O4LY4qFcjcpKdFEzfWo1HsOAY75r/ALm4RcDWPBVC3o8wZcwSoIH6Qi45JRUXEbukoyBRjxVVexu4+0IbecROoC7fVh7qNLGkw4tBliNnFMSB0I+rVGVgQZ0/5obabxgmX1ETook/jUxvGYmdYFrTm5Sbjnelxa9hZPVsxJ4X8x8KHN8UwGEi0urt7h+NXp2w4D30JNtAI87fVqhY/ZSsS5h9QEKJ/iIt8OdNC07YrI21No4nEBYWpZTlKS1MI7neKQiJWoJAN7zPSg3bOxQytKSlBSsBaFREpOhmZHW9iCOFFxdDuQB51C0rcc7icxz2giOaZnyoc25tZTbiUlBWnJfP3k6knS+XOSopnWRpauqPSBHYtdyt5EMhTCySyVApJm0aKT+ybEg8CKut495kdjlZu8shKE8r95UcVDwyi8TE0LbS2ZhkYZS0KfLloK2ciYOvekpjkBrU3Y+63ZoC0PFJWATCRNxpmmYvwpJKP7MzS9F7tja7yEHsoBsCYBNx1FCOK2o8FtOLeWvMqD3iLGbiPf5UQJ2cQSFYh0WMm0WvxGtDmzdhodxGXvlCUhSu+Yk+qbWuK0UkjKvZdYve19sT2xUlJOawzRzzEXOlU+2duOL7JTrhJmFpKhABkerpyPlU5/cdskgKULzBk/jUPaG7wZ7NpKQrtDAUoAEKM8fuwJpo4jLEF8ViVLcyhwrE248OXIfCKKNh7LLbyQ5GYgQZ78wVZp48R4VztzZaGG2WUkKUCSpYFz3ffEqtP3atHGQtaHEiVoBgzAvFjwiM1+BIqknapCOWwQOP5vM/OuFM6cyeFDG3cf6jQKkrcIATfMCpSUz4QTV+9jLiEm2mlSwJ3RR+kMn7J07RA+CqzJeho735xKjh0pUCP0g+CVUCL0NdegqiJLki0qVKrik/ZW1ixmj2gB7p/OrJW97hGnwFKlSOCbGyaGxvSvjPlApz+tiuOb3ilSreOJs2OJ3zWAPWt1p1O/axpm+FKlQ8UQ5seR6Q3Bz+FPs+k91OgPuFKlW8MOjZtksemB+3Ton869V6YsRMknlonj50qVDww6BbHR6bcUAQOP7KacT6csUBFj4oRXtKitOPQmQ0fTZiTy/gRXCvTNien8CKVKh4IP0Nmxs+mDEXsL6yhJptfpafPAfwJpUq39Pp9DeSQwr0ovngP4U0v7UH7aW/ZTXlKt/T6fRvJI6PpSf5J/gTSX6VcR08kgfKlSoeCHRvIyv/AK9PRAsM2awAudfham8Vvu84oKIQCCIhAtBsBew4RyJHGlSplpQXoGcj1zfd0slnRBVmyiwBAIsPZFzYeNSx6SXoAypEckjhSpVvDB+jZtDT3pAeUlSSB3raCaZwW+7zSlKSE94AHuj2RA84pUq3ih0bNkwekl+ZhPuFMYj0gPLWhRCZQSU93mI50qVbxQXo2TOHN/Hj7KP4Qfxrn+vL1+6i/wCz/vXtKj449AyYwre5wvNvEJKmxCZAI46jQm9Wv9p+IAiEjwSKVKj44sFlRtje13EgJc9UGYAAvz+NVKnhHGlSopJcGGaVKlRM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8" descr="data:image/jpg;base64,/9j/4AAQSkZJRgABAQAAAQABAAD/2wCEAAkGBhQSERQUExQWFRUWGBwZGBgYGBoaHBwgFxoYHBsYHBkdHSYeFxsjHBocHy8gIycpLCwsGB4xNTAqNSYrLCkBCQoKDgwOGg8PGiwkHyUpKSwsLCwsLCwsLCwsLCwsLCwsKSwsLCwsLCwsLCwsLCwsLCwsKSwpLCwsLCwsLCksLP/AABEIALcBEwMBIgACEQEDEQH/xAAcAAABBQEBAQAAAAAAAAAAAAAGAAMEBQcCAQj/xABKEAABAwIDBQQHBAYJAwMFAAABAgMRACEEEjEFBkFRYRMicYEHMkKRobHwFFLB0SNDYnKSkxUWFyQzU7Lh8QiD0nOiwiVEY4Ly/8QAGAEAAwEBAAAAAAAAAAAAAAAAAQIDAAT/xAApEQACAgEEAgICAQUBAAAAAAAAAQIREgMhMVETQQRhIjJxFDNCgfAj/9oADAMBAAIRAxEAPwAc9Dm5GG2ivEjEpUoNJbKcqyn1ysGY19UVpv8AYVsz/Ld/nKoS/wCm7/Fx37jPzdrciKSVhM3V6Ddmf5bv85VNK9CWzMwHZu6E/wCMrgQPxrSlJFRikZx1Sr5pqLcr5GVGbuehbZo0Q7/NVXiPQvs7i27/ADlVorqPqKbEXqLnLsqkujP/AOxfZt/0bv8AOVS/sX2d/luj/vKo/S1PKda8WiBRU5dmaXRnx9DWzuCHf5qqae9Duzh7Dn81VaDlNcOM3+NZzl2FRRnKvRHgASMjn81VPf2P7Oj1Hf5qqOVIv4VzIifr86n5Jr2Uwi/QDq9D+z/uOR/6qqb/ALI9n/cc/mqo5UyYsfypZT1+vCkerqL2MtOL9AOn0Q7P+47/ADVV0r0QbPHsOfzVUbqZPOnBhyReR9cJplqTfsTGIAK9EGA/y3P5qq8HohwP3Hf5iq0BLHjaNfr6muizIo5z7NjHoz3+yHA/cc/mKrtfoh2eD6jn81VaCGAaacZvHv8AjrW8k+zYx6AD+yLAW7jn81VL+yPAfcc/mq60fowsjnTOMfaaEuuIbH7Sgk+7WnU5diUugEPokwH3HP5qq4HoowH3HP5qqvdpekDBt+qpTh0hCTHvVA+dDuJ9KKiT2WHA6rJPwGtOnNi0ujzaPoxwDTal9k8rKCYDhm3jQgNh4Obsux4r/wDKrfG74Yx4KSpeVKhBCQlIM+86VQu4dSrrWo+Jt1tVFl7YyjH2ev4HAJn9E4LcVH/zqGcLgf2/efkDSeZFsqZj64U2jBGZKY8/qadL7NjH0eOYXBQY7WYsR+RNcN4XDAf4bqzzJy/I6U8UgG/zv9fnTgcIBCRryi1YOERtTGE0DDnWXDTaW8LxYWP+4efjyro4RZgkRfiRTqMCYuB5qH+/1FEDhEh4hGGyEJaWlXA5yR7pqqUyIq4fw+uhsdB08Kql6GnSIzVEWlSpURDQvRDvG5hF4ktpSStLYOYE+qV6QRzr6H3fxq3sM245GZYk5dLkx8Ir5k9HrkKe/dTPvVW9bob34YYdplTgbWlIT3zAMclaVK6luN6Ht9GnIVlUQktLtNpT08xfpQv6LMP2j61qJltMgfvyL+QNuvSjPehxJakEEFty48E8aGPRVdx88ciPmque/wD0Z0P+0v8AZoC00yW79KkEXppwRST7JRY0U1wQRXYTXSqROxyMoVyodafUnnXJtRsYiqRew6VyGwBpqaffUK5pLKIayDjYV4U2safSZ4V0lHSgayGR16++pCWevj+Xzr1TPEf812kW+hRToWT6OOzEcPymmcfim8O0p1Z7idSBOp6dakEcTXIZHtXHEG4PiKZtAA3F+lTCp/w0rWf2jkHjxNUe0fSitXqKabHQKVw5mQfdVrtTZTeDP6ZptbKlnK72aVFOZU5HJHAGyhy0qtxOM2UDq3INwGlXE8O5GnGqRroUHsXvg47OfGLAPspzJHuSBVG7jWiq6yrqQb+etF6tsbMSLBJIB1ZtM2vFxl6a01/T+zT7KR/2hr1gXGnxqif0YGRtBi3eIjS34V6vaLEf4keR8qL/AOsezhcFOh/+3Ta1pGW/lUTFbybOM+obGP7uBfhaBaPjTKX0KC6sZh4gunwg1HOLwwGpJ8DP5UUr2/szUC0j9QJiL+1rPlVd/S2ziuSgxf8AUp69fCmy+mAohjGQZCldLGu29ptj9YRbgn6+hV/h94cCCP0ZTz/QoPhGvxpObfwB9bMY5Mp/Kx091bL6CDy8YyfWcUY6Go7mORola4Gljw86JP6yYHQM2nUtpn5cqYVt3AZv8FUdEI/Lyo5fQVZTJx7WW5UT1T/vTjG02tFRH7p+hVudubPzWYXljTKiRHEW+dRnNs4BUA4Zyx1BQPhHl8ayd+gMhvbWYyKCQQSCBbmIobXoaLMTtTAZFhOFcBykJUVCyiDCj5xbpQmvQ1SJOZFpUqVMIaN6I9mtvJxwWDnCG+zIMQqXOBIBBMCKsCyJvbmRHCRoag+hnabbKsUXAqCGSMokyla1cSALgVYvqnMTI1txjwrnm3kx/QVbG3ZcLZLbi1JVMBDiIvrKZEHxqdu80jAmQXMxyleaMuVXeAmbqhU259Lh+7+8rmFclBlPtIJsR+BHOrDbW+La21pyKClICRGkpQlPutPmKi0/RVO9ma+y8laQtBCgdCDIrsprA9k7x4jDEFlxWt0+ybHUG3wo32L6XAYTimsp++jTzSdPfQaYlM0IjjSy1G2ftljECWnEr6A392tTMlSo1jYFNOJqQE1w4it6GT3K11F6cCJtXTutdN8agmdDew0lJFOj/ivBFe5r0VIV7noEV4dPHpTalz7uFepNHIFHC3Y410HLfXSktrnNdJZrNsOxXbwOp+y4iYP6JZg9Ekj5VgG1iiG0tzJAK9bEZgeGmnOvoDedJTgsSb/4S/iCKwDaaYcQJgFBI46qN/hXToPYG1kfD4KbEXPDzHuq6a3HxDkdmw4QqCO6BY8bxa9Q8MAFJI1sb8Iv86KsLjn1hSW3VhKLJSCo8JiJ5nXrVHJlZrFWhrFejchprIhS3lzKO6AA3Zy88FQnzof2nuc4xHatqbzTlBKSe7E2BJgSL9RRLincSkFQWpRFoAXMLIKjOgE38qr3nyvKSpSilIFySAbkxbir5UMmiemnJgwnYsyIjhJ8Y099WGB3QW6DlSoxEwkkXm06A2+NWKmgkaRNo+Yq22K64SpLa1IKkEgpsZQJAjrp/wA1vIys44q0VmzPR0txSgoZNMue08DpOlvfUVe4y1SUtLyxINoI4GTEAiD50TTi86EKcxBCiQVBKgAmNSep+FN7RZcyQt5xSSopylSgnKEk6aEGIPuo5M51JsCf6EkZkiBGqtfGOVcjY8XUISIB89DMfU0QvKi/QcNL62tf4UwoSI6R8LjX41s2dVbEXB7orcWB2ZgkBSsqoANgqculgae2xuV2TgQkFSssryoJAJNh4xfwI50Q4dL4SM2JIT3h33BISLJBGbiKfwpKonFt5lTIDs3sB7cknw5Ucjlc3ZnW1tl9kClSYUEzBBBAvBII4xah9ehoz2y9mQ9JUVQqSokm3Mk30iOECgxehq2m7QuvyiLSpUqqc5ovofbYUrFB9xbYhvLkEzdyZsY4Ueu4HZxMF943+6eH/btQB6JWrYxyAcgavyzKcE+8D3+IJdiEJlYtHlMTE38K5NR/kX04Wiedj7NyjK+94FKv/ARxql2vh8IFNpadUtKj3iUqlMET3ct7E+6vW2VKEt5Uz95VzwNuF6r3gSpFtVLBPkKQpiW6m9n37y7ad1zrwgU2hGzs1u1V0CIm3MrBqN9hSsGLRIvJnlNvlUDFReLRIEDlxv50vPspSND3Y3Vw747VtC0JBgK7RYXwsIWcuv1rRyzhsiYBUQPvKKj7ySaFvRYucEbzDh/0oosWulklRzSuzxK64eVevSumlE3+FSa2GS3Ij0E11mERTyROle9lUsGXyXDGkgC3E60pmeNddlfTprTwRAoUK5EZKeOldKWPzpwonWuslqNAbGg7bSng5rTYaJrtCYHG1EV0Um+j8YDEnT9HH8RCfxrBNrGXW/8A0k/EqNbn6QnYwD3IlCbiP1iPhasIxZl8ce6gC/QfnXVocMaPKJzKdJF+V9PoUe7E3bcDeb9EQsEpUoi2cNjQqBkZT76EMM3IETYxfpJ5azfzqe6hKZMCTqqBN5lXv4VpPc6p6eSoJsdsBx1JTmbAJvlyD1YkSXRYx8aGMRggy4puQooIBKSkzPemRI4xraK8IB1A9wN7CPC9RVMJSbW4Wtb86Fiw0nF3ZLxCNDF7a/XDnT+HYKkuBC0IXkIBUsI9YZdSbn8OdQlKgDX/AG0EdONdBIVHdSTa5E392hoLYpKOUaEvdd0+tiMPrweRp5n4VwzscsIKlPMEykZUOpUTeM+XQxOg6092E2ACfEaDXlbT4ikcIYJIAm/w0014xT5kVpPsb7MyZt/uT869S2BPKPkNLeNeIZUZAM8IveCNLcJNONtKy+rwN78NTyuKWyziO4jYmFU4pf2opUokylKxEnSwvUU7BwqJWHySk5hDbkymIAEAG46VNQk8QeBOsQbfCJrxyRaLix14ix8fzps2c/ir2D2NZ/uqlcSlRPO8kmCNKC16GtC24k/Z3Zt3D8BJFZ6vQ106LtMj8nlEWlSpVc5TSvQ+3ma2gP8A8bR0J9Uuqi2mnGjQYYXJAnNlsb3S1AA6GaDvQ0yVt7RSkFRLTYAAJMku6R7vOj/FbHeKSA0sjOViEKn1G7RHMEVw6v7s69J0v++xbAwJWkkKCYWoEExrH50J7bR2bn7rzgnwMTy0mjPZWw8UhMKbUApZMDwTY3tf5VTbc3fdUtoLRBcdXAMCSQT5aeF6mk0ym1cju6mHDjWYupRmdJvN8oRMQCOItNDO0cLlecSCCArW/IcPOjLd7dZbbQS5llKyqAtBsQnjmtp8ar8buxiFuKMtpJVMlxvQW1CpskCay2bAq7C/0ZNxgyOTh/0oopW1OtC+5iPsrCkOqSVFZUAg59QBEgdPjTO82+wbRDaFgzqYFsqtLzrB8qaTjX2QxblaCwNDlXPZ0IPekFycqcNJ4d4kefdqoxuOx+InM52SeKUd2x8595NTdDKEmaDiH0NiVrSkftED51VYzfTBN3OIQTyTKvgKz47r5/WUSeZINe/1WggQnx1/GhceLH8T9hd/aRgiSMzg65D+dWWF3twa/VxDfgZT/qArO2NhIUYzoJvbMeHQxXuI2Uhows5u7mMAwInlr4XrVGw+N0aa9t/DJF32o6KBPuEmqx70gYQGMy1dQm3xis+wuFC3UFuCFwIymx/TSPHuA2q0c2XDqGykDOFEn90J4+fxFB4iqAYt79YJWr2T95Kh8Yj41Y4farLt2nG1zyWk/CZrKRh87xb7DLyV4TczzII6zUTDNAuFKWVyASbG3UT1ouCYMTRPSUI2eqeLiP8AVP4ViGKT/eY5IR/oRRPtna7hwoQVr7MrBCT3hbN7j5celDD7R+1LBm2UEeCU61fSjjEeKpov9mQFIkdOR8Pjaixrc951vOBAKZTKhy150G4UiQddOf0bX8KIsTvLiWAhDawlGQqI7x9tYMXtpUmm2X1ZSilRPRuY5nypKFkJzGCRGZRg3PGFfw9aqdoYFLTikH1kWMGUgwCQCDw4/wDNV69/8UlxWVQEgE6j1EW0ItJIrtpUgmbzcm5k3KieOpnxrOLXImnKT5Hm4ta2nkAf/wCqs9m7KU6FQnNAGa4B6a9QfhVQ0JA6j56/CnXNpuNIzIVltqDHrGb+EUEtxpt1sWrmxFISZAKyQEpgGSuwkzcXP8NM7T2UplCFOJ9YgAWuSCSecADynwFUWJ2++Mh7UqJUNQCdFaEjx99PHaS3Fy4pSilMCepBIgCL2/hp3ElCU3Lk5QQJFh+10E9NZ1PSpmAVmJCom02iL34WAAk+dV+Tu38/qON486k7OSErsPx0EHhczM0p0Sugmc3ZUIJMd68AHhA1FxMe+mG92nFFxaVJ7JEjMox6nrkgAzcKHgmhcuuCVB1YJlQGY2yk6cBpQrsTFuuPpKlqVmUVKkkyQCqSDIM+HOqqNo48pXyGG3H0jCvhI/VqGnMJgT5T8Ky5ehrQNqPAYV8ayjziRf1Rpx8qz9ehq3x1swfI5RFpUqVdBzGg+iPErQvEZVLFm5CFKBMFy1j9TWgrdWVTmXz/AMVZHxVyoF9DuEDn2zuzCWvvGLucErST8fz0BIKSlShIUk5T4AfdAzA5pBi4nlXDr/szv+Ok0kyO6wSv2jbTNMxM6zaaptrLEtgJjvAG0XN4NEWDWMqge6QoyBlv3AZlSTMkEcOFUO17YmZkdqBoJskXsB744VGPJfUcapL2L7GlROXTjb4W6fjXP2YJKh3bcOfGrLCuwFRMFRiMo0AJuUE8eYqqeQUqWDrI11FtDYdeFFbmdXVE7DYFSwVNzcwB3oum4IEWka1J+zOdmlDy2UpSCB2iiT3hBgTAMEiQJqZu2yHmHAXFNgEeqkkGx1Ag/XS3mF3YD2cIWVZFZZKCmdR7RBmw99CXbINq2QMRt4JsMSNdEIJsOpHSoTu8iPadfV4ZUirt3cpCElalJSAbkxAIMGTwNV+FwOHdUUNLC8upSkkD4aTalWFDWyt/pwH1W3TyzOfkBXB2qsfqkjlMk/Or9exkpN+H7J+EAzXh2YbkJtzIM+QMe+myibGTBo7UfJ9VA65Y1866RtPEHgDaIKZsdZ6VdbfwAaZlNlFSUgjqb310+dXmO3cWlBKU5rGIAvHDXjWepFGcGnTAc7afH6tFjwSoRrcQban3mm17WdmVMJtxObU+c1e4R4FSc57OArtApUAKEi9pIEfGnd5MjOGLilgFxEtpAJUZFlEHRPjGtHJXVEyj/pVevYC+veUNLj5061tlOaVMuJVxKXVA/KSKtmkIVhGX5GVWVKiBZKoAVm+7BE8oIpv+jhmClEBhfdS6ZCcwk3VHqmYB0lCulLkmGwe24ptbaSjOBmiFKkQAbAedVuKR/fn/AN8j5fhV1vDgChpCwQUqWcpHEJHAR5zxtQ+p3+9Pk/5ih8SPy+NXhxsZfsi4Si5tBvz43j8R1pbwLPaIgx+ji8/5jv1emsEAVd4i8H84t0tVk7gmnoWrENoIGXKpK5gqUZ7qY9rnQWz3KazToEkFRUs8hHP2YPtdeVEbbcA6R4eFtNOfSuMVuwygEpxrCuMQsEzbUpM3rtl2U66gcLaD4fjFabT4Bp+x1DnLlyj6J49IrzEg9g4r9gjTooA+81ww8NLyZM+Fr30PH8qlNdkoZHFLCYMlCcxtok3EW40i2Y01+IKlBSkXFlDiogT4XBtw51cYA2nUnXXgDznQyfKpmI2XhSLOO2Jt2ZHQGy9YNMENhSeyC1CACVAA20gSSBz8aduyUN2PKTMGLfnqRa08POpDaTqnjx8DIOl+R5mK5LBsINhf526g6dKeQYiRx0Te3tQOPMdRUyz4Kd53IypRUIyqIBzGxJt62U+7nQ5ukR26Qb2Vbn3F/nrFGmI2c0pst5lxlKR3Libz68TeqjD7ttNFKkuOKVMQUBIykQq+Y/I1aMlizlUXfBJ22j+5vED2Rw6j9ny8azhehrQtvuf3V0D7oJFuKkgcOAmetZ6vQ1XQ4YPkcoi0qVKug5jRfQ7vB9lcxJyJXmS363CCvTxBrYd7XGkJQgBIckFISmISoKTqD0+FYDuMe874J/8AlHxrZ97FuDsyvKVLW2GwDIAKVyFFQFyFDzOvLl1uS2k90TN12ZDmYT3xz1LcdPjzod3xRGNBAABKCfNJqfh9qKw6l5SiCrNlVOokezbQ/Cqfa+KU8826YuoJsSRCE6cZ+rVxwTts65xcZBHuwB+lkAlKxEgH10CRf93hzod3qUUYpyYulGlr5QTFhXOGxzySvswoZlT6ilaDL8qaOzcQ6SooWtR5oVMeQtTRTTtmfNoIdyHczbiQoJXPdSolIVaNegBt18ajb3bBxS0oLbN8y1KKVGZUqRJ6Jge+qxvCusqyuILRUkFOa1wpVxPKatsNvE62IS9bqtJ+ZrO07QlbgadgYtR76VcbKMxrwJqbs3ZGKw6szasqlRIyzpP5mjNvfJw6lpZ6RNj0rtzfJrMntUCCYhOtzyMUr1JvagpVuUC8RjFKu4CRHspH+1Mv4vFJbDpdJSSBZKfaMAxGnGjBe08O6Fdm0shHrkCyddcpJmqvG4tDuGLzDRbb7U6wAJtNvaKjMcCRQjv6C9R9g7tFL6oC1BQSsKuBqnwFxV+zvioethkK5kLUPcINduoOZoZZ7VBWgAgnKBbiADHU6U3iMIR+ryGCe8UiBa5JVEX40Goy5RnP7IGKxTS3CCiO2bcWTOYpPaZUeyIIg+IUJrnbycO+hwrSoKhISSv1R2gzXII0M30E8gKi4lsKdaLakpSWrKJmQVqUTIFySZmKlYnApU2R2iiM6LoRCTKgIKuoJp6ppk7vYgYHdkIRKHFqQTIbUVpQoD7xSpJTmFwY0salYEbPU6UvMqaAACW1rUpKrCYXmMwZtyi0zT+28UhleVSSVlQ7q1kWUdcqdBUTY72FdC0rUhKea0lRuTYHUcI8Jmi3asA3vts3DNhk4djsiorBJkSAExqTpPTWgpDYzrUttarqvKrnvReZMqAE9T5ku8uIAUw0h5T7KSrLmGVScxSCM2qhYQTpfWg1hSlFXeNresdPfXRpbRM03sWoTh4WYNiAm6gTKSRrx4a6kcK4JaMQjyKlJ9spHAwdFHpTuA3UxD6czYWtE3INuuqpkWq8SjZ+FStjEt4hWJSCFlKgUhXD2xIFj76ZzXoRpr2Br7ySO62vTgsmDP7vUfRplCNRCgcpNye7HuvmgedHw27s10nNhnpNkJRCUzmVEwq/sjnahvFbjYoIU4psQjMSc6SRlknukzw5c6KmuGFNk7Z6z8Y5zx5aaTz0ol2RsFa7xIgkTAB0JERJkxoNDc1Q7qtdotpPMgeeYJHzB/4oi3y3kdW+cHhSppDcBwyM8wZQkg2AFoBuSfCuety2rN7JEnaOxA4nsmEArWqATaEpKnSc14OXIif2qHsbgVNOFK0lKx6ybfA6GkzstzDfpMPiXA4CfatAicwNtbQRc1e7YxP2vANvFKUvNOdmtKQbzMkzwJg9O9rRZPTm06KRjFRzkjw8/D5TU659k8dTpYW6c6qktSrgT5cDY9NPh1qwwu22cOCvEpWpCoHc1SrW4kWINTqzpm8dx5gEq6i5mbTHMcr14GFKAUBKTBSRxER8RpzNNY3f/BBKgylxJWmDKND3r+sZ1H8NSXdt4PEM9lg2nUqGUFayU5UiJIGf1jEeZPCqeOlZBazb4KfeljLhHp1yJGn7Q4xpWYL0NafvUn+5O8TCeMfrAPO0fOswXoa6Pj/qyfyP2RFpUqVdBzGjehvdj7YvFd/IUJR7OacxcEajlW24rYwW4nOMyUhAuE94BK0qnvaXSZibWmsl9AW1WmV4wuuJQClqMx1guT861TE74YQfr0R0n8B9RXDryeVIrBFhgGG3ApKw0pYUZy6wFEJMai1ebT2SFKw5RCeycka3BFxbQ21oT23vZhVIBafyPCyVAOWBIzCAniBrQNtHb77kp+0OuJB+8qDHGDp51GMG9ykr7NZ3n26zg0pU8pYKrJSCpRMRPECBb30xs7GNvs9uzK0kxEHNNu7CjAMkeRrGziXXLFSlRPrEmPebafCrfZb62F9okBRbSpeXMQBlSb20M363p3pIKk0go3oZS65h1J7MpUgnvylInOLwZBBA86q1YRpKspOFTzKQpfyURVHsbGl9EKMlPDpFifz51IxTagJElIgGLROh8OHmKzjW1jpll2mHbdKi4kIyAZiyAJkWCCq5i81U7a2y2uyXFW9VQRlHA3AGszFPtbFDmeUystnKVHLBTpJiBb/nWm0bvBIbU82pOZQ/RpErjiBIiTAgSYJPhRSXJiTu9vmwww62rP3lDLJVFh3lEARflwoi3c2m1iMMrDIUjMpzOBnCT7NglQlWmkGh1W661hZYAyI7xXCY9QKIJI0CZFo1vULtPsWKacbGYphYSsGBYyTx1M0HFPgDVrY0nGYFwKaeypCmWikpN7xqnlAmKA9sY1a0FSnFLQ7YGZiCkFOUjU5fIcwaMsB6VGFJh9soJ1iFJP41VqwDD2JS5hBnGXPkyWCisJzRpYK+HWoK4co1/Qy1sB5LLbrSg2ns4VISswkk5rggWANhzqOlHbKS2XVuZgVJ75ynKSkwBaZmPOrXeLbRSWmklTb7RuMllJj2bz6t4OsxVXu5tBCHgkNBbi1EtBVggKUTdIsJzcB8BWTljbNaRXbV2EvtUnJKU3mZ4SoqPCIq02duwlsrkKNxlERACRPiQZrRsYtDbJW4lIATK+XeEET4n3VXbqONYjCynvZStvOR60K9YdCCKHkbiDJWZpvbgwHsOEDLKf8A5kSfdQfsNjvKJE8j1+vlWjekdEY1pKRZDQNv3nFEx8aqd1cCg7IxDgA7VKwUkkSIy3jiIURXTCVQDlTsJvR1i2lpLQQVAJUQsxlJKrpTzIEHz0INDG19kqc2jjFjQOqEykc9Aat/RdhEF5a8o/RIWvOFEJzKMSEEx6siYsKhKxCft+KUpTYHbuGVeBHC5vWSptk73ZCTsQpdw97AotmRrInj50f72j/6biIsMiyNQZVKb+OY++g151tzEYVDakmOzQbKFysaSLmONF+/GIA2U+Lgx1tLiR+PClfKBLncz7c19CC2VpWuFSlKFAd4EEEyRIB5c6pFb2KRjMQ4hptwrdWe/nVqo/dVe1S923oAM3AnX68PMUK7PWc5VEwQdSJnhINpmrQW7LTjdBS16SFXCcHhJPJtQ+S+pq92PvGp1nEIVhmUqWQkAZ8qTkssaiSYM5rkDyotg7HSdsdm1CUJkmwIADfesrUXOvup7CbdlTicoB1SoCJiEwfKO9PChNL/ABJQim6HtqYzs2yAspMhJJEkCL8dTAHiIqm25jCrBJk5iXBKo/eISesH511tPElLyiFCECSkgEkKiY5ka+fSmNrYYpwqUafpEEJtJBQolZve5iYEQBQgqa/k6JvZlSplUp0nLPxow3Caht4kT3kj/wBp/wDIUFug5o6QSLz1N6L92sT2GEdVkKjmi0GDlACo1IkjTlVtVfiSi1Zab6K/uLljoi8zq4n8BB6xWVL0NHG0Npre2a4pagVZwNIOXMmJgQTxn86B16GtoKk/5J67toi0qVKuggF3o/RJfEmYRAHiqi44UCL66+VUXonwPaHFXiEt8J1K9elq0NW79plM+B/5FcmrNKVFo6basDXMFMkwSCBHOQb+UD30wUlOggnw+fGiv+raybXuZ1/2+hTzm7JSglROYRqPhM9PhU/Iux1psDWFpQuCSjn3M0Tppx5UQjG4YYV1tt0BSkLnPYqJB4xx0ip+z920vFwEBPdTBiSDJA1rjbu4nZ4NbwIISlUQCeBIOg42J6UMoydAZnGExymVhSCQRoY10tB4GjvdreNGIPZqaIUoyct0qHtG908+V+GlAATz68vLXyor3L2cl4rQptKx2Sz35EEFJCgoEEEaTyqmpFNGUmgnxeEW1lU4k9khYSMveUUqBy5lCEpIiDeR4wapnMclWJSuCFceBskDTlbmfW401sQktrQ4taGUKzRJtJIOWZSDbjflU3ZeAR9sZahJS42teeSCr14nLoAUcKlslQydPJkDFYkhCylVlqPdEyQed7jhppFdu7GWpKXFqT30FUAaQoApMCc0x4zRHtXd9DbjE5Mo7QkFSwSUICokSoHkRyqkxuIe+1IupCUhIubyJgk5YsY1EjLztSxfRSUkxbP2MhQuClQsoamTxnl0qxwDrmExmFQmyXFhBMeyo3T52POrLdrC9ohb0EJK9SZPqga8YP8Aq6UxvEjLjsEkn9YknzUkH3UmdugSSoKN4N2UvLzoJQ4oiVWtEDMBGth4xQZvDiVYMMutCFuMwtepzN90pHAGLTrYaXrRX9qNA3WDB4Gao33pwK1pSleVbt1HKAntFSSr2bHUVKMt9xAN3R3qfecXh30hxCgVKUr1kgDNJVxBtY87Ua+jhIRs5uBqpZ96j+EULYfAF0uKw6AEFIGYSpQzApIvcAiViRYEXgirvCbMcaZS0kuFtAiAQBzMgetJNHVrhBUbB3fxc7QUBqGAI8W1Gw86Bd3Sc2WYSpCpHMIGYJ8CQOPDwozXgVLdcdsFKBSDcFIgo9UQCcvE8aqsVu8W0DslmQQm/AKUArj1rphKKjiMoMa2R9qYUXEOFOYQMpvlV3st5AGhir37bhSVFeGfK1rJUe1bMqOp0gCmsRhsiFR7KDHeUIgRzjUVTMbSQUEnEQrmQq+ml4+FC73Q/jT5L4bbwaBKcK6CPVPaImUzGgOnOhLHbXxL6cjj7ikn1kqV3TBnSeB4VbPuIIy9ujNKfb5jor8qiYLDuZUqN9TpPlx4W8qZP2w+KKZF2ejKF88p5RofxiqfYuGzjKfaOYn7qW7k8hYn4eBIMWVlJhNwD09noKg7sns2lFQELCzPHIlMKPUEkADn4Uyf4sE3Re7ny/tLEFpWVKpulIBhdrC8GDzNQdlthWJfn2FkJHsgcwItce6l6L8X2eIcFroBufurST5xPuNTtk7PKS9C79oSTaZgdDNaW1ohB1IrcXswpU4sqsoGM0kyATx6DLHWrTZ+GcQtbqVlBc9Yd02tlTcG44mnsVgJRBJiUCLffT+zULGYvEoey5UELKskKiwFybWtU92Xck9i3+0OiSFCYNyhHyy+NUu29qFZDbilODsySkQknXLCUgECwMdQTXYxr6ldkUhKimSQsEgAwT46VZ7cwmFaQlLbXaFUkAKykwn1lLglVjMTxFNG/bJtxT2QA47aK/s6m75TBAJ9XvzAHAEAWtxoeXoavdqYNaUvAt5AhSZSDITm0EmSbVRL0NdmmtiGq7ZFpUqVUJGg+iPahYXiSMxJS3CUhJJMr+8lXOLc+NbU4XWMP2r6EKUASezJFrQNInW+lqzH/p4wYU9i15QVoQ3knQZi5PyHxrXdrYxxDLhcZSpGW4SrMII1IgGJ1Akx1rg14JydloSa2Q3u+pOKYQ8E5M028CR+FTn9htqiQbEGJ5fXwqHuViAvCpUEIQCpUBHq68LX5eVXtQenFLYLnLsE9pYYMuHKLEI06uK90CKHt6Cfs70SmUqJg62gk0V71CyVcDlTP/7g+Ok+6h7b2EBwzxKrBpcCDwBjqBSxWMlYcrRkOHbERa5jwPXnV9ug+ELczTlS0rSDZSkJKiCRMAyL6gcJob7UJV58LVf7rRK1EwEt5spHrlC0EtjxAPuHOu6S2F9B6rdlbbSHGWi5IWstrF4UoqQmdArKUgjmDGtVDL2XaODK0gEMiU8Ek9ra3U6CiHHbwsYh5DqV50wMqSHCAQUEEpC0I9ZVyT7A1mnN2t0mng3iivtLEaQJC1SRe0EqArlk0kw2/ZXb5Ykhs5gbKVYCCCELIV5ECTykcTQ7sjZj+NbSpKu4JSUAQbEG51VeKPN+8KlvDygAGFyectrHnrUX0XKKcArKJIdV591PvpU6haGyK7C7rYkDVaE2sVHhyTNTmdz8ysyznVI14eQ+tKIzilQMzS/L6Hyr0Y7LYtuJnQQDN+F6g5TZSytx+ATh8M45GYpAgAxqQIgePwoV2ZtpxzZGKUuCS5lIgkd4gqMD1QZN6MN5MaDhXBlWOWZP3b63EUA7vpDmy3GTYrdmYJ9VKI00/wBqeCVW+xJNstvRXi0LcxSQIJyqmD4FPKAYI4waN8Y+USQkEDr+U/I1le7WCfwL6nEqkKSUnW+hHjFFaN73PaSPcaXV025WjRfY3jdkLWP0QKVKMzlhKQSSR3hmVbSOd4qs2ts4MJIcdVOZAuAkGSCQBebfhRTh95WlATmSYva350F+kVhJUhxCjJd0BlNkC/8A7aMJNyp7D3S2Fv7sxWHwmYCylBMzqIUrhrpWVl6SfDw5VvHpTYK9l5gPVLaldJEfNUVgBVeu/QX4k1OzUfRnuohTCsS5BJJSiRIAGqr8ZPwqXj9kBt1MT2Z9kAEgBN1EEEA58sSePCKIt0GANm4YCIUifEkmfOwHlTmLwJJCgspidCfmZj/euR6jydmTfoH8A0lMkskKUgJJCQblMKvmteabTs5CcvdJygjvNBUgx3SNIETwvNXjS3FKMLXa82ufdp140+WnPvLNvrhT5iu/bB1/DNBQLSEs9UsKBMgz3gomIOlDK9puMlSTCSvMoKKSZNu6EmSP9vOtKW06OKvPJ+VVm0d3e3hbhV3REggdffTKafIE0gRO0FKazZhEhQUQAAM+YZrCNOlcKwWKUUOdohdpQYAEKiTYXtUnenAlrDuNokJGRMRcgkHzP5VabMyoZYwylDtAlMJtm7+ZVug48qLe1ofIpnMPiArN3CsJyyARaZ4iNaYfD6ik5UIWD3TJVEghQAmACI56USuMRrwptUDr5TSqZrAXeHDPpZcUtYKVqRm7oEkWTfhHKhFehrTt+BGCV++gcudZivQ126LuJGfJFpUqVWENl/6cD+kx37jPzdrXN6VxhHo+7+Ir539F+1VsKxCkKIlKJ0vBXz8aNtpb5Yh1stlaO9AOUawQfn+VcWrlntwVitrDz0eOjsHEA+q4VAccrgCknzM+YNEb7aj6pisd3f249hnisKC0lJSU3AuqQQZ4Gf4jRYx6RtczZsYsoHxtFc04t7DVvaL3a+BecAhREa2BB0+P51Q7U3fcUgpSZJEGbDvAg6eOl6ssJv6ysE9/wgD8a7G82Hm6FaT191R/ONUUX2jI8fua+hRESOk+QqIxgcSyolGcHnpyt9cq2dOOwriQScpPBUe7kRT4w+HWDlKfy8av55e0BpGHID7as0GdZieM+E1c7F3vxWHQltFkCYF4ub24XJrUXd22joEm/L661X4jdVvNZpJnSI+X1xovUT5RqXYJbW9IS3WyhxAkBVxzKSPderD0cb24fD4YtvLKFZ59VURAFTXNyGzctGDy4/GuF7gNEeqQfPjQbjVbo2KYXs704VcZX0X6x+FTm8ag3C0nrmB/Gs5O4LY4qFcjcpKdFEzfWo1HsOAY75r/ALm4RcDWPBVC3o8wZcwSoIH6Qi45JRUXEbukoyBRjxVVexu4+0IbecROoC7fVh7qNLGkw4tBliNnFMSB0I+rVGVgQZ0/5obabxgmX1ETook/jUxvGYmdYFrTm5Sbjnelxa9hZPVsxJ4X8x8KHN8UwGEi0urt7h+NXp2w4D30JNtAI87fVqhY/ZSsS5h9QEKJ/iIt8OdNC07YrI21No4nEBYWpZTlKS1MI7neKQiJWoJAN7zPSg3bOxQytKSlBSsBaFREpOhmZHW9iCOFFxdDuQB51C0rcc7icxz2giOaZnyoc25tZTbiUlBWnJfP3k6knS+XOSopnWRpauqPSBHYtdyt5EMhTCySyVApJm0aKT+ybEg8CKut495kdjlZu8shKE8r95UcVDwyi8TE0LbS2ZhkYZS0KfLloK2ciYOvekpjkBrU3Y+63ZoC0PFJWATCRNxpmmYvwpJKP7MzS9F7tja7yEHsoBsCYBNx1FCOK2o8FtOLeWvMqD3iLGbiPf5UQJ2cQSFYh0WMm0WvxGtDmzdhodxGXvlCUhSu+Yk+qbWuK0UkjKvZdYve19sT2xUlJOawzRzzEXOlU+2duOL7JTrhJmFpKhABkerpyPlU5/cdskgKULzBk/jUPaG7wZ7NpKQrtDAUoAEKM8fuwJpo4jLEF8ViVLcyhwrE248OXIfCKKNh7LLbyQ5GYgQZ78wVZp48R4VztzZaGG2WUkKUCSpYFz3ffEqtP3atHGQtaHEiVoBgzAvFjwiM1+BIqknapCOWwQOP5vM/OuFM6cyeFDG3cf6jQKkrcIATfMCpSUz4QTV+9jLiEm2mlSwJ3RR+kMn7J07RA+CqzJeho735xKjh0pUCP0g+CVUCL0NdegqiJLki0qVKrik/ZW1ixmj2gB7p/OrJW97hGnwFKlSOCbGyaGxvSvjPlApz+tiuOb3ilSreOJs2OJ3zWAPWt1p1O/axpm+FKlQ8UQ5seR6Q3Bz+FPs+k91OgPuFKlW8MOjZtksemB+3Ton869V6YsRMknlonj50qVDww6BbHR6bcUAQOP7KacT6csUBFj4oRXtKitOPQmQ0fTZiTy/gRXCvTNien8CKVKh4IP0Nmxs+mDEXsL6yhJptfpafPAfwJpUq39Pp9DeSQwr0ovngP4U0v7UH7aW/ZTXlKt/T6fRvJI6PpSf5J/gTSX6VcR08kgfKlSoeCHRvIyv/AK9PRAsM2awAudfham8Vvu84oKIQCCIhAtBsBew4RyJHGlSplpQXoGcj1zfd0slnRBVmyiwBAIsPZFzYeNSx6SXoAypEckjhSpVvDB+jZtDT3pAeUlSSB3raCaZwW+7zSlKSE94AHuj2RA84pUq3ih0bNkwekl+ZhPuFMYj0gPLWhRCZQSU93mI50qVbxQXo2TOHN/Hj7KP4Qfxrn+vL1+6i/wCz/vXtKj449AyYwre5wvNvEJKmxCZAI46jQm9Wv9p+IAiEjwSKVKj44sFlRtje13EgJc9UGYAAvz+NVKnhHGlSopJcGGaVKlRMf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AutoShape 10" descr="data:image/jpg;base64,/9j/4AAQSkZJRgABAQAAAQABAAD/2wCEAAkGBhQSERQUExQWFRUWGBwZGBgYGBoaHBwgFxoYHBsYHBkdHSYeFxsjHBocHy8gIycpLCwsGB4xNTAqNSYrLCkBCQoKDgwOGg8PGiwkHyUpKSwsLCwsLCwsLCwsLCwsLCwsKSwsLCwsLCwsLCwsLCwsLCwsKSwpLCwsLCwsLCksLP/AABEIALcBEwMBIgACEQEDEQH/xAAcAAABBQEBAQAAAAAAAAAAAAAGAAMEBQcCAQj/xABKEAABAwIDBQQHBAYJAwMFAAABAgMRACEEEjEFBkFRYRMicYEHMkKRobHwFFLB0SNDYnKSkxUWFyQzU7Lh8QiD0nOiwiVEY4Ly/8QAGAEAAwEBAAAAAAAAAAAAAAAAAQIDAAT/xAApEQACAgEEAgICAQUBAAAAAAAAAQIREgMhMVETQQRhIjJxFDNCgfAj/9oADAMBAAIRAxEAPwAc9Dm5GG2ivEjEpUoNJbKcqyn1ysGY19UVpv8AYVsz/Ld/nKoS/wCm7/Fx37jPzdrciKSVhM3V6Ddmf5bv85VNK9CWzMwHZu6E/wCMrgQPxrSlJFRikZx1Sr5pqLcr5GVGbuehbZo0Q7/NVXiPQvs7i27/ADlVorqPqKbEXqLnLsqkujP/AOxfZt/0bv8AOVS/sX2d/luj/vKo/S1PKda8WiBRU5dmaXRnx9DWzuCHf5qqae9Duzh7Dn81VaDlNcOM3+NZzl2FRRnKvRHgASMjn81VPf2P7Oj1Hf5qqOVIv4VzIifr86n5Jr2Uwi/QDq9D+z/uOR/6qqb/ALI9n/cc/mqo5UyYsfypZT1+vCkerqL2MtOL9AOn0Q7P+47/ADVV0r0QbPHsOfzVUbqZPOnBhyReR9cJplqTfsTGIAK9EGA/y3P5qq8HohwP3Hf5iq0BLHjaNfr6muizIo5z7NjHoz3+yHA/cc/mKrtfoh2eD6jn81VaCGAaacZvHv8AjrW8k+zYx6AD+yLAW7jn81VL+yPAfcc/mq60fowsjnTOMfaaEuuIbH7Sgk+7WnU5diUugEPokwH3HP5qq4HoowH3HP5qqvdpekDBt+qpTh0hCTHvVA+dDuJ9KKiT2WHA6rJPwGtOnNi0ujzaPoxwDTal9k8rKCYDhm3jQgNh4Obsux4r/wDKrfG74Yx4KSpeVKhBCQlIM+86VQu4dSrrWo+Jt1tVFl7YyjH2ev4HAJn9E4LcVH/zqGcLgf2/efkDSeZFsqZj64U2jBGZKY8/qadL7NjH0eOYXBQY7WYsR+RNcN4XDAf4bqzzJy/I6U8UgG/zv9fnTgcIBCRryi1YOERtTGE0DDnWXDTaW8LxYWP+4efjyro4RZgkRfiRTqMCYuB5qH+/1FEDhEh4hGGyEJaWlXA5yR7pqqUyIq4fw+uhsdB08Kql6GnSIzVEWlSpURDQvRDvG5hF4ktpSStLYOYE+qV6QRzr6H3fxq3sM245GZYk5dLkx8Ir5k9HrkKe/dTPvVW9bob34YYdplTgbWlIT3zAMclaVK6luN6Ht9GnIVlUQktLtNpT08xfpQv6LMP2j61qJltMgfvyL+QNuvSjPehxJakEEFty48E8aGPRVdx88ciPmque/wD0Z0P+0v8AZoC00yW79KkEXppwRST7JRY0U1wQRXYTXSqROxyMoVyodafUnnXJtRsYiqRew6VyGwBpqaffUK5pLKIayDjYV4U2safSZ4V0lHSgayGR16++pCWevj+Xzr1TPEf812kW+hRToWT6OOzEcPymmcfim8O0p1Z7idSBOp6dakEcTXIZHtXHEG4PiKZtAA3F+lTCp/w0rWf2jkHjxNUe0fSitXqKabHQKVw5mQfdVrtTZTeDP6ZptbKlnK72aVFOZU5HJHAGyhy0qtxOM2UDq3INwGlXE8O5GnGqRroUHsXvg47OfGLAPspzJHuSBVG7jWiq6yrqQb+etF6tsbMSLBJIB1ZtM2vFxl6a01/T+zT7KR/2hr1gXGnxqif0YGRtBi3eIjS34V6vaLEf4keR8qL/AOsezhcFOh/+3Ta1pGW/lUTFbybOM+obGP7uBfhaBaPjTKX0KC6sZh4gunwg1HOLwwGpJ8DP5UUr2/szUC0j9QJiL+1rPlVd/S2ziuSgxf8AUp69fCmy+mAohjGQZCldLGu29ptj9YRbgn6+hV/h94cCCP0ZTz/QoPhGvxpObfwB9bMY5Mp/Kx091bL6CDy8YyfWcUY6Go7mORola4Gljw86JP6yYHQM2nUtpn5cqYVt3AZv8FUdEI/Lyo5fQVZTJx7WW5UT1T/vTjG02tFRH7p+hVudubPzWYXljTKiRHEW+dRnNs4BUA4Zyx1BQPhHl8ayd+gMhvbWYyKCQQSCBbmIobXoaLMTtTAZFhOFcBykJUVCyiDCj5xbpQmvQ1SJOZFpUqVMIaN6I9mtvJxwWDnCG+zIMQqXOBIBBMCKsCyJvbmRHCRoag+hnabbKsUXAqCGSMokyla1cSALgVYvqnMTI1txjwrnm3kx/QVbG3ZcLZLbi1JVMBDiIvrKZEHxqdu80jAmQXMxyleaMuVXeAmbqhU259Lh+7+8rmFclBlPtIJsR+BHOrDbW+La21pyKClICRGkpQlPutPmKi0/RVO9ma+y8laQtBCgdCDIrsprA9k7x4jDEFlxWt0+ybHUG3wo32L6XAYTimsp++jTzSdPfQaYlM0IjjSy1G2ftljECWnEr6A392tTMlSo1jYFNOJqQE1w4it6GT3K11F6cCJtXTutdN8agmdDew0lJFOj/ivBFe5r0VIV7noEV4dPHpTalz7uFepNHIFHC3Y410HLfXSktrnNdJZrNsOxXbwOp+y4iYP6JZg9Ekj5VgG1iiG0tzJAK9bEZgeGmnOvoDedJTgsSb/4S/iCKwDaaYcQJgFBI46qN/hXToPYG1kfD4KbEXPDzHuq6a3HxDkdmw4QqCO6BY8bxa9Q8MAFJI1sb8Iv86KsLjn1hSW3VhKLJSCo8JiJ5nXrVHJlZrFWhrFejchprIhS3lzKO6AA3Zy88FQnzof2nuc4xHatqbzTlBKSe7E2BJgSL9RRLincSkFQWpRFoAXMLIKjOgE38qr3nyvKSpSilIFySAbkxbir5UMmiemnJgwnYsyIjhJ8Y099WGB3QW6DlSoxEwkkXm06A2+NWKmgkaRNo+Yq22K64SpLa1IKkEgpsZQJAjrp/wA1vIys44q0VmzPR0txSgoZNMue08DpOlvfUVe4y1SUtLyxINoI4GTEAiD50TTi86EKcxBCiQVBKgAmNSep+FN7RZcyQt5xSSopylSgnKEk6aEGIPuo5M51JsCf6EkZkiBGqtfGOVcjY8XUISIB89DMfU0QvKi/QcNL62tf4UwoSI6R8LjX41s2dVbEXB7orcWB2ZgkBSsqoANgqculgae2xuV2TgQkFSssryoJAJNh4xfwI50Q4dL4SM2JIT3h33BISLJBGbiKfwpKonFt5lTIDs3sB7cknw5Ucjlc3ZnW1tl9kClSYUEzBBBAvBII4xah9ehoz2y9mQ9JUVQqSokm3Mk30iOECgxehq2m7QuvyiLSpUqqc5ovofbYUrFB9xbYhvLkEzdyZsY4Ueu4HZxMF943+6eH/btQB6JWrYxyAcgavyzKcE+8D3+IJdiEJlYtHlMTE38K5NR/kX04Wiedj7NyjK+94FKv/ARxql2vh8IFNpadUtKj3iUqlMET3ct7E+6vW2VKEt5Uz95VzwNuF6r3gSpFtVLBPkKQpiW6m9n37y7ad1zrwgU2hGzs1u1V0CIm3MrBqN9hSsGLRIvJnlNvlUDFReLRIEDlxv50vPspSND3Y3Vw747VtC0JBgK7RYXwsIWcuv1rRyzhsiYBUQPvKKj7ySaFvRYucEbzDh/0oosWulklRzSuzxK64eVevSumlE3+FSa2GS3Ij0E11mERTyROle9lUsGXyXDGkgC3E60pmeNddlfTprTwRAoUK5EZKeOldKWPzpwonWuslqNAbGg7bSng5rTYaJrtCYHG1EV0Um+j8YDEnT9HH8RCfxrBNrGXW/8A0k/EqNbn6QnYwD3IlCbiP1iPhasIxZl8ce6gC/QfnXVocMaPKJzKdJF+V9PoUe7E3bcDeb9EQsEpUoi2cNjQqBkZT76EMM3IETYxfpJ5azfzqe6hKZMCTqqBN5lXv4VpPc6p6eSoJsdsBx1JTmbAJvlyD1YkSXRYx8aGMRggy4puQooIBKSkzPemRI4xraK8IB1A9wN7CPC9RVMJSbW4Wtb86Fiw0nF3ZLxCNDF7a/XDnT+HYKkuBC0IXkIBUsI9YZdSbn8OdQlKgDX/AG0EdONdBIVHdSTa5E392hoLYpKOUaEvdd0+tiMPrweRp5n4VwzscsIKlPMEykZUOpUTeM+XQxOg6092E2ACfEaDXlbT4ikcIYJIAm/w0014xT5kVpPsb7MyZt/uT869S2BPKPkNLeNeIZUZAM8IveCNLcJNONtKy+rwN78NTyuKWyziO4jYmFU4pf2opUokylKxEnSwvUU7BwqJWHySk5hDbkymIAEAG46VNQk8QeBOsQbfCJrxyRaLix14ix8fzps2c/ir2D2NZ/uqlcSlRPO8kmCNKC16GtC24k/Z3Zt3D8BJFZ6vQ106LtMj8nlEWlSpVc5TSvQ+3ma2gP8A8bR0J9Uuqi2mnGjQYYXJAnNlsb3S1AA6GaDvQ0yVt7RSkFRLTYAAJMku6R7vOj/FbHeKSA0sjOViEKn1G7RHMEVw6v7s69J0v++xbAwJWkkKCYWoEExrH50J7bR2bn7rzgnwMTy0mjPZWw8UhMKbUApZMDwTY3tf5VTbc3fdUtoLRBcdXAMCSQT5aeF6mk0ym1cju6mHDjWYupRmdJvN8oRMQCOItNDO0cLlecSCCArW/IcPOjLd7dZbbQS5llKyqAtBsQnjmtp8ar8buxiFuKMtpJVMlxvQW1CpskCay2bAq7C/0ZNxgyOTh/0oopW1OtC+5iPsrCkOqSVFZUAg59QBEgdPjTO82+wbRDaFgzqYFsqtLzrB8qaTjX2QxblaCwNDlXPZ0IPekFycqcNJ4d4kefdqoxuOx+InM52SeKUd2x8595NTdDKEmaDiH0NiVrSkftED51VYzfTBN3OIQTyTKvgKz47r5/WUSeZINe/1WggQnx1/GhceLH8T9hd/aRgiSMzg65D+dWWF3twa/VxDfgZT/qArO2NhIUYzoJvbMeHQxXuI2Uhows5u7mMAwInlr4XrVGw+N0aa9t/DJF32o6KBPuEmqx70gYQGMy1dQm3xis+wuFC3UFuCFwIymx/TSPHuA2q0c2XDqGykDOFEn90J4+fxFB4iqAYt79YJWr2T95Kh8Yj41Y4farLt2nG1zyWk/CZrKRh87xb7DLyV4TczzII6zUTDNAuFKWVyASbG3UT1ouCYMTRPSUI2eqeLiP8AVP4ViGKT/eY5IR/oRRPtna7hwoQVr7MrBCT3hbN7j5celDD7R+1LBm2UEeCU61fSjjEeKpov9mQFIkdOR8Pjaixrc951vOBAKZTKhy150G4UiQddOf0bX8KIsTvLiWAhDawlGQqI7x9tYMXtpUmm2X1ZSilRPRuY5nypKFkJzGCRGZRg3PGFfw9aqdoYFLTikH1kWMGUgwCQCDw4/wDNV69/8UlxWVQEgE6j1EW0ItJIrtpUgmbzcm5k3KieOpnxrOLXImnKT5Hm4ta2nkAf/wCqs9m7KU6FQnNAGa4B6a9QfhVQ0JA6j56/CnXNpuNIzIVltqDHrGb+EUEtxpt1sWrmxFISZAKyQEpgGSuwkzcXP8NM7T2UplCFOJ9YgAWuSCSecADynwFUWJ2++Mh7UqJUNQCdFaEjx99PHaS3Fy4pSilMCepBIgCL2/hp3ElCU3Lk5QQJFh+10E9NZ1PSpmAVmJCom02iL34WAAk+dV+Tu38/qON486k7OSErsPx0EHhczM0p0Sugmc3ZUIJMd68AHhA1FxMe+mG92nFFxaVJ7JEjMox6nrkgAzcKHgmhcuuCVB1YJlQGY2yk6cBpQrsTFuuPpKlqVmUVKkkyQCqSDIM+HOqqNo48pXyGG3H0jCvhI/VqGnMJgT5T8Ky5ehrQNqPAYV8ayjziRf1Rpx8qz9ehq3x1swfI5RFpUqVdBzGg+iPErQvEZVLFm5CFKBMFy1j9TWgrdWVTmXz/AMVZHxVyoF9DuEDn2zuzCWvvGLucErST8fz0BIKSlShIUk5T4AfdAzA5pBi4nlXDr/szv+Ok0kyO6wSv2jbTNMxM6zaaptrLEtgJjvAG0XN4NEWDWMqge6QoyBlv3AZlSTMkEcOFUO17YmZkdqBoJskXsB744VGPJfUcapL2L7GlROXTjb4W6fjXP2YJKh3bcOfGrLCuwFRMFRiMo0AJuUE8eYqqeQUqWDrI11FtDYdeFFbmdXVE7DYFSwVNzcwB3oum4IEWka1J+zOdmlDy2UpSCB2iiT3hBgTAMEiQJqZu2yHmHAXFNgEeqkkGx1Ag/XS3mF3YD2cIWVZFZZKCmdR7RBmw99CXbINq2QMRt4JsMSNdEIJsOpHSoTu8iPadfV4ZUirt3cpCElalJSAbkxAIMGTwNV+FwOHdUUNLC8upSkkD4aTalWFDWyt/pwH1W3TyzOfkBXB2qsfqkjlMk/Or9exkpN+H7J+EAzXh2YbkJtzIM+QMe+myibGTBo7UfJ9VA65Y1866RtPEHgDaIKZsdZ6VdbfwAaZlNlFSUgjqb310+dXmO3cWlBKU5rGIAvHDXjWepFGcGnTAc7afH6tFjwSoRrcQban3mm17WdmVMJtxObU+c1e4R4FSc57OArtApUAKEi9pIEfGnd5MjOGLilgFxEtpAJUZFlEHRPjGtHJXVEyj/pVevYC+veUNLj5061tlOaVMuJVxKXVA/KSKtmkIVhGX5GVWVKiBZKoAVm+7BE8oIpv+jhmClEBhfdS6ZCcwk3VHqmYB0lCulLkmGwe24ptbaSjOBmiFKkQAbAedVuKR/fn/AN8j5fhV1vDgChpCwQUqWcpHEJHAR5zxtQ+p3+9Pk/5ih8SPy+NXhxsZfsi4Si5tBvz43j8R1pbwLPaIgx+ji8/5jv1emsEAVd4i8H84t0tVk7gmnoWrENoIGXKpK5gqUZ7qY9rnQWz3KazToEkFRUs8hHP2YPtdeVEbbcA6R4eFtNOfSuMVuwygEpxrCuMQsEzbUpM3rtl2U66gcLaD4fjFabT4Bp+x1DnLlyj6J49IrzEg9g4r9gjTooA+81ww8NLyZM+Fr30PH8qlNdkoZHFLCYMlCcxtok3EW40i2Y01+IKlBSkXFlDiogT4XBtw51cYA2nUnXXgDznQyfKpmI2XhSLOO2Jt2ZHQGy9YNMENhSeyC1CACVAA20gSSBz8aduyUN2PKTMGLfnqRa08POpDaTqnjx8DIOl+R5mK5LBsINhf526g6dKeQYiRx0Te3tQOPMdRUyz4Kd53IypRUIyqIBzGxJt62U+7nQ5ukR26Qb2Vbn3F/nrFGmI2c0pst5lxlKR3Libz68TeqjD7ttNFKkuOKVMQUBIykQq+Y/I1aMlizlUXfBJ22j+5vED2Rw6j9ny8azhehrQtvuf3V0D7oJFuKkgcOAmetZ6vQ1XQ4YPkcoi0qVKug5jRfQ7vB9lcxJyJXmS363CCvTxBrYd7XGkJQgBIckFISmISoKTqD0+FYDuMe874J/8AlHxrZ97FuDsyvKVLW2GwDIAKVyFFQFyFDzOvLl1uS2k90TN12ZDmYT3xz1LcdPjzod3xRGNBAABKCfNJqfh9qKw6l5SiCrNlVOokezbQ/Cqfa+KU8826YuoJsSRCE6cZ+rVxwTts65xcZBHuwB+lkAlKxEgH10CRf93hzod3qUUYpyYulGlr5QTFhXOGxzySvswoZlT6ilaDL8qaOzcQ6SooWtR5oVMeQtTRTTtmfNoIdyHczbiQoJXPdSolIVaNegBt18ajb3bBxS0oLbN8y1KKVGZUqRJ6Jge+qxvCusqyuILRUkFOa1wpVxPKatsNvE62IS9bqtJ+ZrO07QlbgadgYtR76VcbKMxrwJqbs3ZGKw6szasqlRIyzpP5mjNvfJw6lpZ6RNj0rtzfJrMntUCCYhOtzyMUr1JvagpVuUC8RjFKu4CRHspH+1Mv4vFJbDpdJSSBZKfaMAxGnGjBe08O6Fdm0shHrkCyddcpJmqvG4tDuGLzDRbb7U6wAJtNvaKjMcCRQjv6C9R9g7tFL6oC1BQSsKuBqnwFxV+zvioethkK5kLUPcINduoOZoZZ7VBWgAgnKBbiADHU6U3iMIR+ryGCe8UiBa5JVEX40Goy5RnP7IGKxTS3CCiO2bcWTOYpPaZUeyIIg+IUJrnbycO+hwrSoKhISSv1R2gzXII0M30E8gKi4lsKdaLakpSWrKJmQVqUTIFySZmKlYnApU2R2iiM6LoRCTKgIKuoJp6ppk7vYgYHdkIRKHFqQTIbUVpQoD7xSpJTmFwY0salYEbPU6UvMqaAACW1rUpKrCYXmMwZtyi0zT+28UhleVSSVlQ7q1kWUdcqdBUTY72FdC0rUhKea0lRuTYHUcI8Jmi3asA3vts3DNhk4djsiorBJkSAExqTpPTWgpDYzrUttarqvKrnvReZMqAE9T5ku8uIAUw0h5T7KSrLmGVScxSCM2qhYQTpfWg1hSlFXeNresdPfXRpbRM03sWoTh4WYNiAm6gTKSRrx4a6kcK4JaMQjyKlJ9spHAwdFHpTuA3UxD6czYWtE3INuuqpkWq8SjZ+FStjEt4hWJSCFlKgUhXD2xIFj76ZzXoRpr2Br7ySO62vTgsmDP7vUfRplCNRCgcpNye7HuvmgedHw27s10nNhnpNkJRCUzmVEwq/sjnahvFbjYoIU4psQjMSc6SRlknukzw5c6KmuGFNk7Z6z8Y5zx5aaTz0ol2RsFa7xIgkTAB0JERJkxoNDc1Q7qtdotpPMgeeYJHzB/4oi3y3kdW+cHhSppDcBwyM8wZQkg2AFoBuSfCuety2rN7JEnaOxA4nsmEArWqATaEpKnSc14OXIif2qHsbgVNOFK0lKx6ybfA6GkzstzDfpMPiXA4CfatAicwNtbQRc1e7YxP2vANvFKUvNOdmtKQbzMkzwJg9O9rRZPTm06KRjFRzkjw8/D5TU659k8dTpYW6c6qktSrgT5cDY9NPh1qwwu22cOCvEpWpCoHc1SrW4kWINTqzpm8dx5gEq6i5mbTHMcr14GFKAUBKTBSRxER8RpzNNY3f/BBKgylxJWmDKND3r+sZ1H8NSXdt4PEM9lg2nUqGUFayU5UiJIGf1jEeZPCqeOlZBazb4KfeljLhHp1yJGn7Q4xpWYL0NafvUn+5O8TCeMfrAPO0fOswXoa6Pj/qyfyP2RFpUqVdBzGjehvdj7YvFd/IUJR7OacxcEajlW24rYwW4nOMyUhAuE94BK0qnvaXSZibWmsl9AW1WmV4wuuJQClqMx1guT861TE74YQfr0R0n8B9RXDryeVIrBFhgGG3ApKw0pYUZy6wFEJMai1ebT2SFKw5RCeycka3BFxbQ21oT23vZhVIBafyPCyVAOWBIzCAniBrQNtHb77kp+0OuJB+8qDHGDp51GMG9ykr7NZ3n26zg0pU8pYKrJSCpRMRPECBb30xs7GNvs9uzK0kxEHNNu7CjAMkeRrGziXXLFSlRPrEmPebafCrfZb62F9okBRbSpeXMQBlSb20M363p3pIKk0go3oZS65h1J7MpUgnvylInOLwZBBA86q1YRpKspOFTzKQpfyURVHsbGl9EKMlPDpFifz51IxTagJElIgGLROh8OHmKzjW1jpll2mHbdKi4kIyAZiyAJkWCCq5i81U7a2y2uyXFW9VQRlHA3AGszFPtbFDmeUystnKVHLBTpJiBb/nWm0bvBIbU82pOZQ/RpErjiBIiTAgSYJPhRSXJiTu9vmwww62rP3lDLJVFh3lEARflwoi3c2m1iMMrDIUjMpzOBnCT7NglQlWmkGh1W661hZYAyI7xXCY9QKIJI0CZFo1vULtPsWKacbGYphYSsGBYyTx1M0HFPgDVrY0nGYFwKaeypCmWikpN7xqnlAmKA9sY1a0FSnFLQ7YGZiCkFOUjU5fIcwaMsB6VGFJh9soJ1iFJP41VqwDD2JS5hBnGXPkyWCisJzRpYK+HWoK4co1/Qy1sB5LLbrSg2ns4VISswkk5rggWANhzqOlHbKS2XVuZgVJ75ynKSkwBaZmPOrXeLbRSWmklTb7RuMllJj2bz6t4OsxVXu5tBCHgkNBbi1EtBVggKUTdIsJzcB8BWTljbNaRXbV2EvtUnJKU3mZ4SoqPCIq02duwlsrkKNxlERACRPiQZrRsYtDbJW4lIATK+XeEET4n3VXbqONYjCynvZStvOR60K9YdCCKHkbiDJWZpvbgwHsOEDLKf8A5kSfdQfsNjvKJE8j1+vlWjekdEY1pKRZDQNv3nFEx8aqd1cCg7IxDgA7VKwUkkSIy3jiIURXTCVQDlTsJvR1i2lpLQQVAJUQsxlJKrpTzIEHz0INDG19kqc2jjFjQOqEykc9Aat/RdhEF5a8o/RIWvOFEJzKMSEEx6siYsKhKxCft+KUpTYHbuGVeBHC5vWSptk73ZCTsQpdw97AotmRrInj50f72j/6biIsMiyNQZVKb+OY++g151tzEYVDakmOzQbKFysaSLmONF+/GIA2U+Lgx1tLiR+PClfKBLncz7c19CC2VpWuFSlKFAd4EEEyRIB5c6pFb2KRjMQ4hptwrdWe/nVqo/dVe1S923oAM3AnX68PMUK7PWc5VEwQdSJnhINpmrQW7LTjdBS16SFXCcHhJPJtQ+S+pq92PvGp1nEIVhmUqWQkAZ8qTkssaiSYM5rkDyotg7HSdsdm1CUJkmwIADfesrUXOvup7CbdlTicoB1SoCJiEwfKO9PChNL/ABJQim6HtqYzs2yAspMhJJEkCL8dTAHiIqm25jCrBJk5iXBKo/eISesH511tPElLyiFCECSkgEkKiY5ka+fSmNrYYpwqUafpEEJtJBQolZve5iYEQBQgqa/k6JvZlSplUp0nLPxow3Caht4kT3kj/wBp/wDIUFug5o6QSLz1N6L92sT2GEdVkKjmi0GDlACo1IkjTlVtVfiSi1Zab6K/uLljoi8zq4n8BB6xWVL0NHG0Npre2a4pagVZwNIOXMmJgQTxn86B16GtoKk/5J67toi0qVKuggF3o/RJfEmYRAHiqi44UCL66+VUXonwPaHFXiEt8J1K9elq0NW79plM+B/5FcmrNKVFo6basDXMFMkwSCBHOQb+UD30wUlOggnw+fGiv+raybXuZ1/2+hTzm7JSglROYRqPhM9PhU/Iux1psDWFpQuCSjn3M0Tppx5UQjG4YYV1tt0BSkLnPYqJB4xx0ip+z920vFwEBPdTBiSDJA1rjbu4nZ4NbwIISlUQCeBIOg42J6UMoydAZnGExymVhSCQRoY10tB4GjvdreNGIPZqaIUoyct0qHtG908+V+GlAATz68vLXyor3L2cl4rQptKx2Sz35EEFJCgoEEEaTyqmpFNGUmgnxeEW1lU4k9khYSMveUUqBy5lCEpIiDeR4wapnMclWJSuCFceBskDTlbmfW401sQktrQ4taGUKzRJtJIOWZSDbjflU3ZeAR9sZahJS42teeSCr14nLoAUcKlslQydPJkDFYkhCylVlqPdEyQed7jhppFdu7GWpKXFqT30FUAaQoApMCc0x4zRHtXd9DbjE5Mo7QkFSwSUICokSoHkRyqkxuIe+1IupCUhIubyJgk5YsY1EjLztSxfRSUkxbP2MhQuClQsoamTxnl0qxwDrmExmFQmyXFhBMeyo3T52POrLdrC9ohb0EJK9SZPqga8YP8Aq6UxvEjLjsEkn9YknzUkH3UmdugSSoKN4N2UvLzoJQ4oiVWtEDMBGth4xQZvDiVYMMutCFuMwtepzN90pHAGLTrYaXrRX9qNA3WDB4Gao33pwK1pSleVbt1HKAntFSSr2bHUVKMt9xAN3R3qfecXh30hxCgVKUr1kgDNJVxBtY87Ua+jhIRs5uBqpZ96j+EULYfAF0uKw6AEFIGYSpQzApIvcAiViRYEXgirvCbMcaZS0kuFtAiAQBzMgetJNHVrhBUbB3fxc7QUBqGAI8W1Gw86Bd3Sc2WYSpCpHMIGYJ8CQOPDwozXgVLdcdsFKBSDcFIgo9UQCcvE8aqsVu8W0DslmQQm/AKUArj1rphKKjiMoMa2R9qYUXEOFOYQMpvlV3st5AGhir37bhSVFeGfK1rJUe1bMqOp0gCmsRhsiFR7KDHeUIgRzjUVTMbSQUEnEQrmQq+ml4+FC73Q/jT5L4bbwaBKcK6CPVPaImUzGgOnOhLHbXxL6cjj7ikn1kqV3TBnSeB4VbPuIIy9ujNKfb5jor8qiYLDuZUqN9TpPlx4W8qZP2w+KKZF2ejKF88p5RofxiqfYuGzjKfaOYn7qW7k8hYn4eBIMWVlJhNwD09noKg7sns2lFQELCzPHIlMKPUEkADn4Uyf4sE3Re7ny/tLEFpWVKpulIBhdrC8GDzNQdlthWJfn2FkJHsgcwItce6l6L8X2eIcFroBufurST5xPuNTtk7PKS9C79oSTaZgdDNaW1ohB1IrcXswpU4sqsoGM0kyATx6DLHWrTZ+GcQtbqVlBc9Yd02tlTcG44mnsVgJRBJiUCLffT+zULGYvEoey5UELKskKiwFybWtU92Xck9i3+0OiSFCYNyhHyy+NUu29qFZDbilODsySkQknXLCUgECwMdQTXYxr6ldkUhKimSQsEgAwT46VZ7cwmFaQlLbXaFUkAKykwn1lLglVjMTxFNG/bJtxT2QA47aK/s6m75TBAJ9XvzAHAEAWtxoeXoavdqYNaUvAt5AhSZSDITm0EmSbVRL0NdmmtiGq7ZFpUqVUJGg+iPahYXiSMxJS3CUhJJMr+8lXOLc+NbU4XWMP2r6EKUASezJFrQNInW+lqzH/p4wYU9i15QVoQ3knQZi5PyHxrXdrYxxDLhcZSpGW4SrMII1IgGJ1Akx1rg14JydloSa2Q3u+pOKYQ8E5M028CR+FTn9htqiQbEGJ5fXwqHuViAvCpUEIQCpUBHq68LX5eVXtQenFLYLnLsE9pYYMuHKLEI06uK90CKHt6Cfs70SmUqJg62gk0V71CyVcDlTP/7g+Ok+6h7b2EBwzxKrBpcCDwBjqBSxWMlYcrRkOHbERa5jwPXnV9ug+ELczTlS0rSDZSkJKiCRMAyL6gcJob7UJV58LVf7rRK1EwEt5spHrlC0EtjxAPuHOu6S2F9B6rdlbbSHGWi5IWstrF4UoqQmdArKUgjmDGtVDL2XaODK0gEMiU8Ek9ra3U6CiHHbwsYh5DqV50wMqSHCAQUEEpC0I9ZVyT7A1mnN2t0mng3iivtLEaQJC1SRe0EqArlk0kw2/ZXb5Ykhs5gbKVYCCCELIV5ECTykcTQ7sjZj+NbSpKu4JSUAQbEG51VeKPN+8KlvDygAGFyectrHnrUX0XKKcArKJIdV591PvpU6haGyK7C7rYkDVaE2sVHhyTNTmdz8ysyznVI14eQ+tKIzilQMzS/L6Hyr0Y7LYtuJnQQDN+F6g5TZSytx+ATh8M45GYpAgAxqQIgePwoV2ZtpxzZGKUuCS5lIgkd4gqMD1QZN6MN5MaDhXBlWOWZP3b63EUA7vpDmy3GTYrdmYJ9VKI00/wBqeCVW+xJNstvRXi0LcxSQIJyqmD4FPKAYI4waN8Y+USQkEDr+U/I1le7WCfwL6nEqkKSUnW+hHjFFaN73PaSPcaXV025WjRfY3jdkLWP0QKVKMzlhKQSSR3hmVbSOd4qs2ts4MJIcdVOZAuAkGSCQBebfhRTh95WlATmSYva350F+kVhJUhxCjJd0BlNkC/8A7aMJNyp7D3S2Fv7sxWHwmYCylBMzqIUrhrpWVl6SfDw5VvHpTYK9l5gPVLaldJEfNUVgBVeu/QX4k1OzUfRnuohTCsS5BJJSiRIAGqr8ZPwqXj9kBt1MT2Z9kAEgBN1EEEA58sSePCKIt0GANm4YCIUifEkmfOwHlTmLwJJCgspidCfmZj/euR6jydmTfoH8A0lMkskKUgJJCQblMKvmteabTs5CcvdJygjvNBUgx3SNIETwvNXjS3FKMLXa82ufdp140+WnPvLNvrhT5iu/bB1/DNBQLSEs9UsKBMgz3gomIOlDK9puMlSTCSvMoKKSZNu6EmSP9vOtKW06OKvPJ+VVm0d3e3hbhV3REggdffTKafIE0gRO0FKazZhEhQUQAAM+YZrCNOlcKwWKUUOdohdpQYAEKiTYXtUnenAlrDuNokJGRMRcgkHzP5VabMyoZYwylDtAlMJtm7+ZVug48qLe1ofIpnMPiArN3CsJyyARaZ4iNaYfD6ik5UIWD3TJVEghQAmACI56USuMRrwptUDr5TSqZrAXeHDPpZcUtYKVqRm7oEkWTfhHKhFehrTt+BGCV++gcudZivQ126LuJGfJFpUqVWENl/6cD+kx37jPzdrXN6VxhHo+7+Ir539F+1VsKxCkKIlKJ0vBXz8aNtpb5Yh1stlaO9AOUawQfn+VcWrlntwVitrDz0eOjsHEA+q4VAccrgCknzM+YNEb7aj6pisd3f249hnisKC0lJSU3AuqQQZ4Gf4jRYx6RtczZsYsoHxtFc04t7DVvaL3a+BecAhREa2BB0+P51Q7U3fcUgpSZJEGbDvAg6eOl6ssJv6ysE9/wgD8a7G82Hm6FaT191R/ONUUX2jI8fua+hRESOk+QqIxgcSyolGcHnpyt9cq2dOOwriQScpPBUe7kRT4w+HWDlKfy8av55e0BpGHID7as0GdZieM+E1c7F3vxWHQltFkCYF4ub24XJrUXd22joEm/L661X4jdVvNZpJnSI+X1xovUT5RqXYJbW9IS3WyhxAkBVxzKSPderD0cb24fD4YtvLKFZ59VURAFTXNyGzctGDy4/GuF7gNEeqQfPjQbjVbo2KYXs704VcZX0X6x+FTm8ag3C0nrmB/Gs5O4LY4qFcjcpKdFEzfWo1HsOAY75r/ALm4RcDWPBVC3o8wZcwSoIH6Qi45JRUXEbukoyBRjxVVexu4+0IbecROoC7fVh7qNLGkw4tBliNnFMSB0I+rVGVgQZ0/5obabxgmX1ETook/jUxvGYmdYFrTm5Sbjnelxa9hZPVsxJ4X8x8KHN8UwGEi0urt7h+NXp2w4D30JNtAI87fVqhY/ZSsS5h9QEKJ/iIt8OdNC07YrI21No4nEBYWpZTlKS1MI7neKQiJWoJAN7zPSg3bOxQytKSlBSsBaFREpOhmZHW9iCOFFxdDuQB51C0rcc7icxz2giOaZnyoc25tZTbiUlBWnJfP3k6knS+XOSopnWRpauqPSBHYtdyt5EMhTCySyVApJm0aKT+ybEg8CKut495kdjlZu8shKE8r95UcVDwyi8TE0LbS2ZhkYZS0KfLloK2ciYOvekpjkBrU3Y+63ZoC0PFJWATCRNxpmmYvwpJKP7MzS9F7tja7yEHsoBsCYBNx1FCOK2o8FtOLeWvMqD3iLGbiPf5UQJ2cQSFYh0WMm0WvxGtDmzdhodxGXvlCUhSu+Yk+qbWuK0UkjKvZdYve19sT2xUlJOawzRzzEXOlU+2duOL7JTrhJmFpKhABkerpyPlU5/cdskgKULzBk/jUPaG7wZ7NpKQrtDAUoAEKM8fuwJpo4jLEF8ViVLcyhwrE248OXIfCKKNh7LLbyQ5GYgQZ78wVZp48R4VztzZaGG2WUkKUCSpYFz3ffEqtP3atHGQtaHEiVoBgzAvFjwiM1+BIqknapCOWwQOP5vM/OuFM6cyeFDG3cf6jQKkrcIATfMCpSUz4QTV+9jLiEm2mlSwJ3RR+kMn7J07RA+CqzJeho735xKjh0pUCP0g+CVUCL0NdegqiJLki0qVKrik/ZW1ixmj2gB7p/OrJW97hGnwFKlSOCbGyaGxvSvjPlApz+tiuOb3ilSreOJs2OJ3zWAPWt1p1O/axpm+FKlQ8UQ5seR6Q3Bz+FPs+k91OgPuFKlW8MOjZtksemB+3Ton869V6YsRMknlonj50qVDww6BbHR6bcUAQOP7KacT6csUBFj4oRXtKitOPQmQ0fTZiTy/gRXCvTNien8CKVKh4IP0Nmxs+mDEXsL6yhJptfpafPAfwJpUq39Pp9DeSQwr0ovngP4U0v7UH7aW/ZTXlKt/T6fRvJI6PpSf5J/gTSX6VcR08kgfKlSoeCHRvIyv/AK9PRAsM2awAudfham8Vvu84oKIQCCIhAtBsBew4RyJHGlSplpQXoGcj1zfd0slnRBVmyiwBAIsPZFzYeNSx6SXoAypEckjhSpVvDB+jZtDT3pAeUlSSB3raCaZwW+7zSlKSE94AHuj2RA84pUq3ih0bNkwekl+ZhPuFMYj0gPLWhRCZQSU93mI50qVbxQXo2TOHN/Hj7KP4Qfxrn+vL1+6i/wCz/vXtKj449AyYwre5wvNvEJKmxCZAI46jQm9Wv9p+IAiEjwSKVKj44sFlRtje13EgJc9UGYAAvz+NVKnhHGlSopJcGGaVKlRMf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2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rontpagejunky.com/wp-content/uploads/2011/08/House-F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Torches, lamps and candles lit the houses.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Fire was a constant danger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The whole town would pitch in to put out fires using a bucket brigade.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5181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City Life (cont.)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ufffromthelab.files.wordpress.com/2007/11/embarkation_pilgri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843271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Colonists saw themselves as </a:t>
            </a:r>
            <a:r>
              <a:rPr lang="en-US" sz="4400" b="1" dirty="0">
                <a:solidFill>
                  <a:srgbClr val="FF0000"/>
                </a:solidFill>
              </a:rPr>
              <a:t>E</a:t>
            </a:r>
            <a:r>
              <a:rPr lang="en-US" sz="4400" b="1" dirty="0" smtClean="0">
                <a:solidFill>
                  <a:srgbClr val="FF0000"/>
                </a:solidFill>
              </a:rPr>
              <a:t>nglish citizens. </a:t>
            </a:r>
            <a:endParaRPr lang="en-US" sz="4400" b="1" dirty="0">
              <a:solidFill>
                <a:srgbClr val="FF0000"/>
              </a:solidFill>
            </a:endParaRPr>
          </a:p>
          <a:p>
            <a:r>
              <a:rPr lang="en-US" sz="4400" b="1" dirty="0" smtClean="0">
                <a:solidFill>
                  <a:srgbClr val="FF0000"/>
                </a:solidFill>
              </a:rPr>
              <a:t>They expected the same rights.</a:t>
            </a:r>
          </a:p>
          <a:p>
            <a:r>
              <a:rPr lang="en-US" sz="4400" b="1" dirty="0" smtClean="0">
                <a:solidFill>
                  <a:srgbClr val="FF0000"/>
                </a:solidFill>
              </a:rPr>
              <a:t>The most important was the right to have a voice in government.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62484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Rights of Colonists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://www.homeofheroes.com/hallofheroes/1st_floor/flag/flag_13ro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" y="0"/>
            <a:ext cx="2285999" cy="1523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mapsofworld.com/images/world-countries-flags/england-fla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585" y="-19592"/>
            <a:ext cx="2047415" cy="1543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8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tsblogs.com/newstradamus/magna11208/MagnaCarta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75821"/>
            <a:ext cx="4648200" cy="671840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jewishcurrents.org/wp-content/uploads/2011/06/MagnaCarteG_468x5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5800" cy="687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English people won the right to participate in government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King John agreed to sign the Magna </a:t>
            </a:r>
            <a:r>
              <a:rPr lang="en-US" b="1" dirty="0" err="1" smtClean="0">
                <a:solidFill>
                  <a:srgbClr val="000099"/>
                </a:solidFill>
              </a:rPr>
              <a:t>Carta</a:t>
            </a:r>
            <a:r>
              <a:rPr lang="en-US" b="1" dirty="0" smtClean="0">
                <a:solidFill>
                  <a:srgbClr val="000099"/>
                </a:solidFill>
              </a:rPr>
              <a:t> in 1215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The next major victory was the founding of parliament in 1265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In 1685 King James didn’t want to rule with others.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When he tried to rule without parliament he was forced off the throne 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It was the first time this happened without bloodshed </a:t>
            </a:r>
          </a:p>
          <a:p>
            <a:r>
              <a:rPr lang="en-US" b="1" dirty="0" smtClean="0">
                <a:solidFill>
                  <a:srgbClr val="000099"/>
                </a:solidFill>
              </a:rPr>
              <a:t>It became known as the Glorious Revolution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Magna </a:t>
            </a:r>
            <a:r>
              <a:rPr lang="en-US" dirty="0" err="1" smtClean="0"/>
              <a:t>Carta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312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bill of rights scr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28600"/>
            <a:ext cx="5148943" cy="6178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1689 parliament offered the crown to Prince William of Orange and his wife.</a:t>
            </a:r>
          </a:p>
          <a:p>
            <a:r>
              <a:rPr lang="en-US" dirty="0" smtClean="0"/>
              <a:t>He had to agree to the English </a:t>
            </a:r>
            <a:r>
              <a:rPr lang="en-US" dirty="0"/>
              <a:t>B</a:t>
            </a:r>
            <a:r>
              <a:rPr lang="en-US" dirty="0" smtClean="0"/>
              <a:t>ill of Rights</a:t>
            </a:r>
          </a:p>
          <a:p>
            <a:r>
              <a:rPr lang="en-US" dirty="0" smtClean="0"/>
              <a:t>The act said that the power to make laws and impose taxes belonged to elected representatives.</a:t>
            </a:r>
          </a:p>
          <a:p>
            <a:r>
              <a:rPr lang="en-US" dirty="0" smtClean="0"/>
              <a:t>English colonists saw the Glorious Revolution as victory for colonial assemblies and parliament.</a:t>
            </a:r>
          </a:p>
          <a:p>
            <a:r>
              <a:rPr lang="en-US" dirty="0" smtClean="0"/>
              <a:t>Wanted to choose people who made laws and set taxes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English Bill of Rights	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3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diagBrick">
          <a:fgClr>
            <a:schemeClr val="bg1">
              <a:lumMod val="95000"/>
            </a:schemeClr>
          </a:fgClr>
          <a:bgClr>
            <a:schemeClr val="accent2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304800"/>
            <a:ext cx="54864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 smtClean="0">
                <a:solidFill>
                  <a:srgbClr val="FFC000"/>
                </a:solidFill>
                <a:latin typeface="Microsoft PhagsPa" pitchFamily="34" charset="0"/>
              </a:rPr>
              <a:t>Quiz Time!</a:t>
            </a:r>
            <a:endParaRPr lang="en-US" sz="4800" u="sng" dirty="0">
              <a:solidFill>
                <a:srgbClr val="FFC000"/>
              </a:solidFill>
              <a:latin typeface="Microsoft PhagsPa" pitchFamily="34" charset="0"/>
            </a:endParaRPr>
          </a:p>
        </p:txBody>
      </p:sp>
      <p:pic>
        <p:nvPicPr>
          <p:cNvPr id="1026" name="Picture 2" descr="C:\Program Files (x86)\Microsoft Office\MEDIA\CAGCAT10\j0234131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95400"/>
            <a:ext cx="4419600" cy="469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gold question ma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988" y="12110"/>
            <a:ext cx="1158841" cy="18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dysc-over.com/Question_Mark_Icon_BlueGl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8" y="-43543"/>
            <a:ext cx="1966912" cy="18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umnet.com/pic/diy/screensaver/4%5Cquestion-mark--450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110"/>
            <a:ext cx="2286000" cy="200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0.gstatic.com/images?q=tbn:ANd9GcSTiBryu-Jqu3Er9rlRw3ooMMavWzOMSYc7xZoSeivGJkImnyOLjSZ-ii9pb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949"/>
            <a:ext cx="22479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smartsocialmediasolutions.com/wp-content/uploads/Question-Mark-Dude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44958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2.bp.blogspot.com/-9ThlmlUTFP0/TV6v90fjQSI/AAAAAAAACyI/c9RMpGmDzPU/s1600/question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6623"/>
            <a:ext cx="46482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images.mylot.com/userImages/images/postphotos/234542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29" y="46944"/>
            <a:ext cx="1381506" cy="254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7"/>
            <a:ext cx="8229600" cy="5374495"/>
          </a:xfrm>
        </p:spPr>
        <p:txBody>
          <a:bodyPr/>
          <a:lstStyle/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In 1689 parliament </a:t>
            </a:r>
            <a:r>
              <a:rPr lang="en-US" b="1" dirty="0">
                <a:solidFill>
                  <a:srgbClr val="CC0099"/>
                </a:solidFill>
                <a:latin typeface="Bodoni MT Black" pitchFamily="18" charset="0"/>
              </a:rPr>
              <a:t>o</a:t>
            </a: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ffered the crown to what person and his wife and where were they from?  </a:t>
            </a:r>
          </a:p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Who agreed to sign the Magna </a:t>
            </a:r>
            <a:r>
              <a:rPr lang="en-US" b="1" dirty="0" err="1" smtClean="0">
                <a:solidFill>
                  <a:srgbClr val="CC0099"/>
                </a:solidFill>
                <a:latin typeface="Bodoni MT Black" pitchFamily="18" charset="0"/>
              </a:rPr>
              <a:t>Carta</a:t>
            </a: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 and in what year?</a:t>
            </a:r>
          </a:p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Colonists saw themselves as what?</a:t>
            </a:r>
            <a:endParaRPr lang="en-US" b="1" dirty="0">
              <a:solidFill>
                <a:srgbClr val="CC0099"/>
              </a:solidFill>
              <a:latin typeface="Bodoni MT Black" pitchFamily="18" charset="0"/>
            </a:endParaRPr>
          </a:p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What did the colonists use to light their houses?</a:t>
            </a:r>
          </a:p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What percent of colonists lived in the city?</a:t>
            </a:r>
          </a:p>
          <a:p>
            <a:pPr marL="624078" indent="-514350">
              <a:buFont typeface="+mj-lt"/>
              <a:buAutoNum type="arabicParenR"/>
            </a:pPr>
            <a:r>
              <a:rPr lang="en-US" b="1" dirty="0" smtClean="0">
                <a:solidFill>
                  <a:srgbClr val="CC0099"/>
                </a:solidFill>
                <a:latin typeface="Bodoni MT Black" pitchFamily="18" charset="0"/>
              </a:rPr>
              <a:t>What were cities-A) quiet and peaceful B) noisy and smelly C) big and exciting  D) small and boring  </a:t>
            </a:r>
          </a:p>
          <a:p>
            <a:pPr marL="624078" indent="-514350">
              <a:buFont typeface="+mj-lt"/>
              <a:buAutoNum type="arabicParenR"/>
            </a:pP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24100" y="228600"/>
            <a:ext cx="4572000" cy="1143000"/>
          </a:xfrm>
        </p:spPr>
        <p:txBody>
          <a:bodyPr/>
          <a:lstStyle/>
          <a:p>
            <a:pPr algn="ctr"/>
            <a:r>
              <a:rPr lang="en-US" dirty="0" smtClean="0"/>
              <a:t>Quiz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70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xc.hu/pic/m/s/sv/svilen001/948294_question_ma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7012"/>
            <a:ext cx="2486297" cy="217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xc.hu/pic/m/s/sv/svilen001/1147438_question_mark_ic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260" y="82150"/>
            <a:ext cx="2138680" cy="213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xtremetrix.com/blog/wp-content/uploads/2009/12/QuestionMark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89" y="-32513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zawhtetnaing.edublogs.org/files/2011/05/question-mark1-27i8z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3487"/>
            <a:ext cx="3886200" cy="460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redstatetalkradio.com/redstatewp/wp-content/uploads/2011/07/man-question-mar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0"/>
            <a:ext cx="212468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s.mylot.com/userImages/images/postphotos/222086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11070"/>
            <a:ext cx="4271554" cy="4646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arenR" startAt="7"/>
            </a:pPr>
            <a:r>
              <a:rPr lang="en-US" dirty="0">
                <a:solidFill>
                  <a:srgbClr val="66FF33"/>
                </a:solidFill>
              </a:rPr>
              <a:t>English colonists saw the Glorious Revolution as victory </a:t>
            </a:r>
            <a:r>
              <a:rPr lang="en-US" dirty="0" smtClean="0">
                <a:solidFill>
                  <a:srgbClr val="66FF33"/>
                </a:solidFill>
              </a:rPr>
              <a:t>for what?</a:t>
            </a:r>
          </a:p>
          <a:p>
            <a:pPr marL="624078" indent="-514350">
              <a:buFont typeface="+mj-lt"/>
              <a:buAutoNum type="arabicParenR" startAt="7"/>
            </a:pPr>
            <a:r>
              <a:rPr lang="en-US" dirty="0" smtClean="0">
                <a:solidFill>
                  <a:srgbClr val="66FF33"/>
                </a:solidFill>
              </a:rPr>
              <a:t>In what year did King James not want to rule with others and what happened to him?</a:t>
            </a:r>
          </a:p>
          <a:p>
            <a:pPr marL="624078" indent="-514350">
              <a:buFont typeface="+mj-lt"/>
              <a:buAutoNum type="arabicParenR" startAt="7"/>
            </a:pPr>
            <a:r>
              <a:rPr lang="en-US" dirty="0" smtClean="0">
                <a:solidFill>
                  <a:srgbClr val="66FF33"/>
                </a:solidFill>
              </a:rPr>
              <a:t> How much of the town would help to put out house fires and using what system? </a:t>
            </a:r>
          </a:p>
          <a:p>
            <a:pPr marL="624078" indent="-514350">
              <a:buFont typeface="+mj-lt"/>
              <a:buAutoNum type="arabicParenR" startAt="7"/>
            </a:pPr>
            <a:r>
              <a:rPr lang="en-US" dirty="0" smtClean="0">
                <a:solidFill>
                  <a:srgbClr val="66FF33"/>
                </a:solidFill>
              </a:rPr>
              <a:t>The market place was bustling with what  types of people- A) merchants and immigrants B) fisherman and farmers C) traders and slaves D) rich people and children.  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0" y="190500"/>
            <a:ext cx="4419600" cy="1143000"/>
          </a:xfrm>
        </p:spPr>
        <p:txBody>
          <a:bodyPr/>
          <a:lstStyle/>
          <a:p>
            <a:pPr algn="ctr"/>
            <a:r>
              <a:rPr lang="en-US" dirty="0" smtClean="0"/>
              <a:t>Quiz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75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</TotalTime>
  <Words>585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4.3 Life in the City 4.4 Rights of the Colonists</vt:lpstr>
      <vt:lpstr>City Life</vt:lpstr>
      <vt:lpstr>City Life (cont.)</vt:lpstr>
      <vt:lpstr>Rights of Colonists</vt:lpstr>
      <vt:lpstr>The Magna Carta</vt:lpstr>
      <vt:lpstr>English Bill of Rights </vt:lpstr>
      <vt:lpstr>Quiz Time!</vt:lpstr>
      <vt:lpstr>Quiz #1</vt:lpstr>
      <vt:lpstr>Quiz #2</vt:lpstr>
      <vt:lpstr>Answer #1</vt:lpstr>
      <vt:lpstr>Answers #2</vt:lpstr>
      <vt:lpstr>Thanks for watching!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Life in the City 4.4 Rights of the Colonists</dc:title>
  <dc:creator>Student</dc:creator>
  <cp:lastModifiedBy>Student</cp:lastModifiedBy>
  <cp:revision>31</cp:revision>
  <dcterms:created xsi:type="dcterms:W3CDTF">2011-10-10T18:19:28Z</dcterms:created>
  <dcterms:modified xsi:type="dcterms:W3CDTF">2011-10-14T18:30:01Z</dcterms:modified>
</cp:coreProperties>
</file>