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91" r:id="rId5"/>
    <p:sldId id="259" r:id="rId6"/>
    <p:sldId id="260" r:id="rId7"/>
    <p:sldId id="292" r:id="rId8"/>
    <p:sldId id="261" r:id="rId9"/>
    <p:sldId id="262" r:id="rId10"/>
    <p:sldId id="264" r:id="rId11"/>
    <p:sldId id="29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00FF00"/>
    <a:srgbClr val="0000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6" autoAdjust="0"/>
    <p:restoredTop sz="94660"/>
  </p:normalViewPr>
  <p:slideViewPr>
    <p:cSldViewPr>
      <p:cViewPr varScale="1">
        <p:scale>
          <a:sx n="73" d="100"/>
          <a:sy n="73" d="100"/>
        </p:scale>
        <p:origin x="-108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B2912-3F21-41DF-876F-FC6DD2B1416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8B2912-3F21-41DF-876F-FC6DD2B141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B2912-3F21-41DF-876F-FC6DD2B1416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1360C4-13C8-42CD-9F03-FC32025959B6}" type="datetimeFigureOut">
              <a:rPr lang="en-US" smtClean="0"/>
              <a:pPr/>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8B2912-3F21-41DF-876F-FC6DD2B1416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D1360C4-13C8-42CD-9F03-FC32025959B6}" type="datetimeFigureOut">
              <a:rPr lang="en-US" smtClean="0"/>
              <a:pPr/>
              <a:t>10/13/2011</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C8B2912-3F21-41DF-876F-FC6DD2B1416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gif"/><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658292"/>
            <a:ext cx="7772400" cy="1780108"/>
          </a:xfrm>
        </p:spPr>
        <p:txBody>
          <a:bodyPr>
            <a:normAutofit/>
          </a:bodyPr>
          <a:lstStyle/>
          <a:p>
            <a:r>
              <a:rPr lang="en-US" dirty="0" smtClean="0">
                <a:solidFill>
                  <a:schemeClr val="bg1"/>
                </a:solidFill>
                <a:latin typeface="Algerian" pitchFamily="82" charset="0"/>
              </a:rPr>
              <a:t>Crime and Punishment and</a:t>
            </a:r>
            <a:br>
              <a:rPr lang="en-US" dirty="0" smtClean="0">
                <a:solidFill>
                  <a:schemeClr val="bg1"/>
                </a:solidFill>
                <a:latin typeface="Algerian" pitchFamily="82" charset="0"/>
              </a:rPr>
            </a:br>
            <a:r>
              <a:rPr lang="en-US" dirty="0" smtClean="0">
                <a:solidFill>
                  <a:schemeClr val="bg1"/>
                </a:solidFill>
                <a:latin typeface="Algerian" pitchFamily="82" charset="0"/>
              </a:rPr>
              <a:t> Class Differences</a:t>
            </a:r>
            <a:endParaRPr lang="en-US" dirty="0">
              <a:solidFill>
                <a:schemeClr val="bg1"/>
              </a:solidFill>
              <a:latin typeface="Algerian" pitchFamily="82" charset="0"/>
            </a:endParaRPr>
          </a:p>
        </p:txBody>
      </p:sp>
      <p:sp>
        <p:nvSpPr>
          <p:cNvPr id="9" name="Subtitle 8"/>
          <p:cNvSpPr>
            <a:spLocks noGrp="1"/>
          </p:cNvSpPr>
          <p:nvPr>
            <p:ph type="subTitle" idx="1"/>
          </p:nvPr>
        </p:nvSpPr>
        <p:spPr>
          <a:xfrm>
            <a:off x="9031111" y="6719709"/>
            <a:ext cx="76200" cy="101602"/>
          </a:xfrm>
        </p:spPr>
        <p:txBody>
          <a:bodyPr>
            <a:normAutofit fontScale="25000" lnSpcReduction="20000"/>
          </a:bodyPr>
          <a:lstStyle/>
          <a:p>
            <a:endParaRPr lang="en-US" dirty="0"/>
          </a:p>
        </p:txBody>
      </p:sp>
      <p:sp>
        <p:nvSpPr>
          <p:cNvPr id="4" name="Rectangle 3"/>
          <p:cNvSpPr/>
          <p:nvPr/>
        </p:nvSpPr>
        <p:spPr>
          <a:xfrm rot="831797">
            <a:off x="2677915" y="3439487"/>
            <a:ext cx="3048000" cy="461665"/>
          </a:xfrm>
          <a:prstGeom prst="rect">
            <a:avLst/>
          </a:prstGeom>
        </p:spPr>
        <p:txBody>
          <a:bodyPr wrap="square">
            <a:spAutoFit/>
          </a:bodyPr>
          <a:lstStyle/>
          <a:p>
            <a:r>
              <a:rPr lang="en-US" sz="2400" b="1" dirty="0" err="1" smtClean="0">
                <a:solidFill>
                  <a:srgbClr val="FF0066"/>
                </a:solidFill>
                <a:latin typeface="Arial" pitchFamily="34" charset="0"/>
                <a:cs typeface="Arial" pitchFamily="34" charset="0"/>
              </a:rPr>
              <a:t>Sammi</a:t>
            </a:r>
            <a:r>
              <a:rPr lang="en-US" sz="2400" b="1" dirty="0" smtClean="0">
                <a:solidFill>
                  <a:srgbClr val="FF0066"/>
                </a:solidFill>
                <a:latin typeface="Arial" pitchFamily="34" charset="0"/>
                <a:cs typeface="Arial" pitchFamily="34" charset="0"/>
              </a:rPr>
              <a:t> Matera</a:t>
            </a:r>
          </a:p>
        </p:txBody>
      </p:sp>
      <p:sp>
        <p:nvSpPr>
          <p:cNvPr id="5" name="Rectangle 4"/>
          <p:cNvSpPr/>
          <p:nvPr/>
        </p:nvSpPr>
        <p:spPr>
          <a:xfrm rot="526802">
            <a:off x="2687346" y="4915631"/>
            <a:ext cx="2541080" cy="461665"/>
          </a:xfrm>
          <a:prstGeom prst="rect">
            <a:avLst/>
          </a:prstGeom>
        </p:spPr>
        <p:txBody>
          <a:bodyPr wrap="none">
            <a:spAutoFit/>
          </a:bodyPr>
          <a:lstStyle/>
          <a:p>
            <a:r>
              <a:rPr lang="en-US" sz="2400" b="1" dirty="0" smtClean="0">
                <a:solidFill>
                  <a:srgbClr val="CC0099"/>
                </a:solidFill>
                <a:latin typeface="Arial" pitchFamily="34" charset="0"/>
                <a:cs typeface="Arial" pitchFamily="34" charset="0"/>
              </a:rPr>
              <a:t>Nicole Congdon</a:t>
            </a:r>
          </a:p>
        </p:txBody>
      </p:sp>
      <p:sp>
        <p:nvSpPr>
          <p:cNvPr id="6" name="Rectangle 5"/>
          <p:cNvSpPr/>
          <p:nvPr/>
        </p:nvSpPr>
        <p:spPr>
          <a:xfrm rot="20780494">
            <a:off x="2916521" y="4028755"/>
            <a:ext cx="2186817" cy="461665"/>
          </a:xfrm>
          <a:prstGeom prst="rect">
            <a:avLst/>
          </a:prstGeom>
        </p:spPr>
        <p:txBody>
          <a:bodyPr wrap="none">
            <a:spAutoFit/>
          </a:bodyPr>
          <a:lstStyle/>
          <a:p>
            <a:r>
              <a:rPr lang="en-US" sz="2400" b="1" dirty="0" smtClean="0">
                <a:solidFill>
                  <a:srgbClr val="FFC000"/>
                </a:solidFill>
                <a:latin typeface="Arial" pitchFamily="34" charset="0"/>
                <a:cs typeface="Arial" pitchFamily="34" charset="0"/>
              </a:rPr>
              <a:t>Emily </a:t>
            </a:r>
            <a:r>
              <a:rPr lang="en-US" sz="2400" b="1" dirty="0" err="1" smtClean="0">
                <a:solidFill>
                  <a:srgbClr val="FFC000"/>
                </a:solidFill>
                <a:latin typeface="Arial" pitchFamily="34" charset="0"/>
                <a:cs typeface="Arial" pitchFamily="34" charset="0"/>
              </a:rPr>
              <a:t>Hoerter</a:t>
            </a:r>
            <a:endParaRPr lang="en-US" sz="2400" b="1" dirty="0" smtClean="0">
              <a:solidFill>
                <a:srgbClr val="FFC000"/>
              </a:solidFill>
              <a:latin typeface="Arial" pitchFamily="34" charset="0"/>
              <a:cs typeface="Arial" pitchFamily="34" charset="0"/>
            </a:endParaRPr>
          </a:p>
        </p:txBody>
      </p:sp>
      <p:sp>
        <p:nvSpPr>
          <p:cNvPr id="7" name="Rectangle 6"/>
          <p:cNvSpPr/>
          <p:nvPr/>
        </p:nvSpPr>
        <p:spPr>
          <a:xfrm rot="20632732">
            <a:off x="2518290" y="5751466"/>
            <a:ext cx="3072316" cy="461665"/>
          </a:xfrm>
          <a:prstGeom prst="rect">
            <a:avLst/>
          </a:prstGeom>
        </p:spPr>
        <p:txBody>
          <a:bodyPr wrap="square">
            <a:spAutoFit/>
          </a:bodyPr>
          <a:lstStyle/>
          <a:p>
            <a:r>
              <a:rPr lang="en-US" sz="2400" b="1" dirty="0" smtClean="0">
                <a:solidFill>
                  <a:srgbClr val="0000FF"/>
                </a:solidFill>
                <a:latin typeface="Arial" pitchFamily="34" charset="0"/>
                <a:cs typeface="Arial" pitchFamily="34" charset="0"/>
              </a:rPr>
              <a:t>Cannon Van Handel</a:t>
            </a:r>
            <a:endParaRPr lang="en-US" sz="2400" b="1" dirty="0">
              <a:solidFill>
                <a:srgbClr val="0000FF"/>
              </a:solidFill>
              <a:latin typeface="Arial" pitchFamily="34" charset="0"/>
              <a:cs typeface="Arial" pitchFamily="34" charset="0"/>
            </a:endParaRPr>
          </a:p>
        </p:txBody>
      </p:sp>
      <p:sp>
        <p:nvSpPr>
          <p:cNvPr id="8" name="Rectangle 7"/>
          <p:cNvSpPr/>
          <p:nvPr/>
        </p:nvSpPr>
        <p:spPr>
          <a:xfrm>
            <a:off x="3505199" y="2514600"/>
            <a:ext cx="766557" cy="461665"/>
          </a:xfrm>
          <a:prstGeom prst="rect">
            <a:avLst/>
          </a:prstGeom>
        </p:spPr>
        <p:txBody>
          <a:bodyPr wrap="none">
            <a:spAutoFit/>
          </a:bodyPr>
          <a:lstStyle/>
          <a:p>
            <a:r>
              <a:rPr lang="en-US" sz="2400" b="1" dirty="0" smtClean="0">
                <a:solidFill>
                  <a:srgbClr val="00FF00"/>
                </a:solidFill>
                <a:latin typeface="Arial" pitchFamily="34" charset="0"/>
                <a:cs typeface="Arial" pitchFamily="34" charset="0"/>
              </a:rPr>
              <a:t>By: </a:t>
            </a:r>
            <a:endParaRPr lang="en-US" sz="2400" dirty="0"/>
          </a:p>
        </p:txBody>
      </p:sp>
      <p:pic>
        <p:nvPicPr>
          <p:cNvPr id="7170" name="Picture 2" descr="http://alansmoneyblog.com/wp-content/uploads/2007/11/bank_robb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4500" y="4193068"/>
            <a:ext cx="3619500" cy="250507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picturesof.net/_images/Rich_Old_Woman_Royalty_Free_Clipart_Picture_081115-236076-06304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745432"/>
            <a:ext cx="1676400" cy="1626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69693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1. Theft, forgery, and robbery etc.</a:t>
            </a:r>
          </a:p>
          <a:p>
            <a:r>
              <a:rPr lang="en-US" dirty="0" smtClean="0"/>
              <a:t>2. 20 </a:t>
            </a:r>
            <a:r>
              <a:rPr lang="en-US" dirty="0" smtClean="0"/>
              <a:t>women</a:t>
            </a:r>
            <a:endParaRPr lang="en-US" dirty="0" smtClean="0"/>
          </a:p>
          <a:p>
            <a:r>
              <a:rPr lang="en-US" dirty="0" smtClean="0"/>
              <a:t>3. fined, go to jail or locked in stocks</a:t>
            </a:r>
          </a:p>
          <a:p>
            <a:r>
              <a:rPr lang="en-US" dirty="0" smtClean="0"/>
              <a:t>4. The blue laws had a blue binding</a:t>
            </a:r>
          </a:p>
          <a:p>
            <a:r>
              <a:rPr lang="en-US" dirty="0" smtClean="0"/>
              <a:t>5. 4 different classes</a:t>
            </a:r>
          </a:p>
          <a:p>
            <a:r>
              <a:rPr lang="en-US" dirty="0" smtClean="0"/>
              <a:t>6. The Puritans</a:t>
            </a:r>
          </a:p>
          <a:p>
            <a:r>
              <a:rPr lang="en-US" dirty="0" smtClean="0"/>
              <a:t>7. somber, dark colors.</a:t>
            </a:r>
          </a:p>
          <a:p>
            <a:r>
              <a:rPr lang="en-US" dirty="0" smtClean="0"/>
              <a:t>8. by marrying a higher class man</a:t>
            </a:r>
          </a:p>
          <a:p>
            <a:r>
              <a:rPr lang="en-US" dirty="0" smtClean="0"/>
              <a:t>9. Money!</a:t>
            </a:r>
          </a:p>
          <a:p>
            <a:r>
              <a:rPr lang="en-US" dirty="0" smtClean="0"/>
              <a:t>10. 1691</a:t>
            </a:r>
          </a:p>
          <a:p>
            <a:endParaRPr lang="en-US" dirty="0"/>
          </a:p>
        </p:txBody>
      </p:sp>
      <p:sp>
        <p:nvSpPr>
          <p:cNvPr id="2" name="Title 1"/>
          <p:cNvSpPr>
            <a:spLocks noGrp="1"/>
          </p:cNvSpPr>
          <p:nvPr>
            <p:ph type="title"/>
          </p:nvPr>
        </p:nvSpPr>
        <p:spPr/>
        <p:txBody>
          <a:bodyPr/>
          <a:lstStyle/>
          <a:p>
            <a:r>
              <a:rPr lang="en-US" dirty="0" smtClean="0"/>
              <a:t>Answers</a:t>
            </a:r>
            <a:endParaRPr lang="en-US" dirty="0"/>
          </a:p>
        </p:txBody>
      </p:sp>
    </p:spTree>
    <p:extLst>
      <p:ext uri="{BB962C8B-B14F-4D97-AF65-F5344CB8AC3E}">
        <p14:creationId xmlns:p14="http://schemas.microsoft.com/office/powerpoint/2010/main" val="28222445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dow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Cat pictures\abigai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963763">
            <a:off x="-163063" y="680254"/>
            <a:ext cx="4038600" cy="30289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humbs2.modthesims.info/img/1/5/8/5/3/2/3/MTS2_SimsPhenix_689035_dobby-pos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47285">
            <a:off x="6744539" y="54529"/>
            <a:ext cx="2230349" cy="375637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H:\S.S\CHICK lil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3886200"/>
            <a:ext cx="2611305" cy="278926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www.commentsyard.com/graphics/thank-you/thank-you13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692435" y="3524250"/>
            <a:ext cx="3810000" cy="3333750"/>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H:\Gangta' Squirre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418079">
            <a:off x="3894765" y="346240"/>
            <a:ext cx="2122354" cy="2782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9302902"/>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3407304"/>
            <a:ext cx="7408333" cy="3450696"/>
          </a:xfrm>
        </p:spPr>
        <p:txBody>
          <a:bodyPr>
            <a:normAutofit fontScale="92500" lnSpcReduction="20000"/>
          </a:bodyPr>
          <a:lstStyle/>
          <a:p>
            <a:r>
              <a:rPr lang="en-US" dirty="0" smtClean="0"/>
              <a:t>Each colonial assembly passed its own laws defining crimes and punishment</a:t>
            </a:r>
          </a:p>
          <a:p>
            <a:r>
              <a:rPr lang="en-US" dirty="0" smtClean="0"/>
              <a:t>Crimes = Punishment</a:t>
            </a:r>
          </a:p>
          <a:p>
            <a:r>
              <a:rPr lang="en-US" dirty="0" smtClean="0"/>
              <a:t>Serious crimes=death (murder, treason, etc.)</a:t>
            </a:r>
            <a:endParaRPr lang="en-US" dirty="0"/>
          </a:p>
          <a:p>
            <a:r>
              <a:rPr lang="en-US" dirty="0" smtClean="0"/>
              <a:t>Parents equal to “God” back then</a:t>
            </a:r>
          </a:p>
          <a:p>
            <a:r>
              <a:rPr lang="en-US" dirty="0" smtClean="0"/>
              <a:t>If you believed in the real God then you we sentenced to death</a:t>
            </a:r>
          </a:p>
          <a:p>
            <a:r>
              <a:rPr lang="en-US" dirty="0" smtClean="0"/>
              <a:t>Theft, forgery, robbery = Jailed, whipped, branded with irons</a:t>
            </a:r>
          </a:p>
          <a:p>
            <a:r>
              <a:rPr lang="en-US" dirty="0" smtClean="0"/>
              <a:t>Broken Sabbath, drunkenness = fines, jail terms, mortify, locked in stocks</a:t>
            </a:r>
          </a:p>
        </p:txBody>
      </p:sp>
      <p:sp>
        <p:nvSpPr>
          <p:cNvPr id="2" name="Title 1"/>
          <p:cNvSpPr>
            <a:spLocks noGrp="1"/>
          </p:cNvSpPr>
          <p:nvPr>
            <p:ph type="title"/>
          </p:nvPr>
        </p:nvSpPr>
        <p:spPr>
          <a:xfrm>
            <a:off x="1828800" y="838200"/>
            <a:ext cx="8229600" cy="1252728"/>
          </a:xfrm>
        </p:spPr>
        <p:txBody>
          <a:bodyPr/>
          <a:lstStyle/>
          <a:p>
            <a:r>
              <a:rPr lang="en-US" dirty="0" smtClean="0"/>
              <a:t>Crime and Punishment</a:t>
            </a:r>
            <a:endParaRPr lang="en-US" dirty="0"/>
          </a:p>
        </p:txBody>
      </p:sp>
      <p:pic>
        <p:nvPicPr>
          <p:cNvPr id="3074" name="Picture 2" descr="H:\S.S\stockad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398" y="228600"/>
            <a:ext cx="2362201" cy="2924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878890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1691  brought witchcraft fears</a:t>
            </a:r>
          </a:p>
          <a:p>
            <a:r>
              <a:rPr lang="en-US" dirty="0" smtClean="0"/>
              <a:t>Several strange acting girls were sent to questioning and each girl would blame other girls to avoid execution.</a:t>
            </a:r>
          </a:p>
          <a:p>
            <a:r>
              <a:rPr lang="en-US" dirty="0" smtClean="0"/>
              <a:t>That year, 20 young women accused of witchcraft were executed.</a:t>
            </a:r>
          </a:p>
          <a:p>
            <a:r>
              <a:rPr lang="en-US" dirty="0" smtClean="0"/>
              <a:t>Later it turned out that the accusation was false.</a:t>
            </a:r>
            <a:endParaRPr lang="en-US" dirty="0"/>
          </a:p>
        </p:txBody>
      </p:sp>
      <p:sp>
        <p:nvSpPr>
          <p:cNvPr id="2" name="Title 1"/>
          <p:cNvSpPr>
            <a:spLocks noGrp="1"/>
          </p:cNvSpPr>
          <p:nvPr>
            <p:ph type="title"/>
          </p:nvPr>
        </p:nvSpPr>
        <p:spPr>
          <a:xfrm>
            <a:off x="3322840" y="657747"/>
            <a:ext cx="8229600" cy="1252728"/>
          </a:xfrm>
        </p:spPr>
        <p:txBody>
          <a:bodyPr/>
          <a:lstStyle/>
          <a:p>
            <a:r>
              <a:rPr lang="en-US" dirty="0" smtClean="0"/>
              <a:t>Witchcraft</a:t>
            </a:r>
            <a:endParaRPr lang="en-US" dirty="0"/>
          </a:p>
        </p:txBody>
      </p:sp>
      <p:pic>
        <p:nvPicPr>
          <p:cNvPr id="5122" name="Picture 2" descr="H:\S.S\witch 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657850" cy="25146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mattsmetalworks.com/site%20graphics/holiday/witch%20pot%20h.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37640" y="4953000"/>
            <a:ext cx="1706359"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619432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tx2">
                    <a:lumMod val="75000"/>
                  </a:schemeClr>
                </a:solidFill>
              </a:rPr>
              <a:t>The blue laws were written by the puritans.</a:t>
            </a:r>
          </a:p>
          <a:p>
            <a:r>
              <a:rPr lang="en-US" dirty="0" smtClean="0">
                <a:solidFill>
                  <a:schemeClr val="tx2">
                    <a:lumMod val="75000"/>
                  </a:schemeClr>
                </a:solidFill>
              </a:rPr>
              <a:t>Why were the blue laws blue?  The paper had blue bindings.</a:t>
            </a:r>
          </a:p>
          <a:p>
            <a:endParaRPr lang="en-US" dirty="0">
              <a:solidFill>
                <a:schemeClr val="tx2">
                  <a:lumMod val="75000"/>
                </a:schemeClr>
              </a:solidFill>
            </a:endParaRPr>
          </a:p>
        </p:txBody>
      </p:sp>
      <p:sp>
        <p:nvSpPr>
          <p:cNvPr id="3" name="Title 2"/>
          <p:cNvSpPr>
            <a:spLocks noGrp="1"/>
          </p:cNvSpPr>
          <p:nvPr>
            <p:ph type="title"/>
          </p:nvPr>
        </p:nvSpPr>
        <p:spPr/>
        <p:txBody>
          <a:bodyPr/>
          <a:lstStyle/>
          <a:p>
            <a:r>
              <a:rPr lang="en-US" dirty="0" smtClean="0">
                <a:solidFill>
                  <a:schemeClr val="bg1"/>
                </a:solidFill>
              </a:rPr>
              <a:t>The Blue Laws</a:t>
            </a:r>
            <a:endParaRPr lang="en-US" dirty="0">
              <a:solidFill>
                <a:schemeClr val="bg1"/>
              </a:solidFill>
            </a:endParaRPr>
          </a:p>
        </p:txBody>
      </p:sp>
      <p:pic>
        <p:nvPicPr>
          <p:cNvPr id="1026" name="Picture 2" descr="H:\S.S\blue law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657600"/>
            <a:ext cx="32004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633876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There are 4 different classes</a:t>
            </a:r>
          </a:p>
          <a:p>
            <a:r>
              <a:rPr lang="en-US" dirty="0" smtClean="0"/>
              <a:t>First </a:t>
            </a:r>
            <a:r>
              <a:rPr lang="en-US" dirty="0" smtClean="0">
                <a:solidFill>
                  <a:schemeClr val="tx2">
                    <a:lumMod val="75000"/>
                  </a:schemeClr>
                </a:solidFill>
              </a:rPr>
              <a:t>Class</a:t>
            </a:r>
            <a:r>
              <a:rPr lang="en-US" dirty="0" smtClean="0"/>
              <a:t> people were rich business men that had risen to money fame.</a:t>
            </a:r>
          </a:p>
          <a:p>
            <a:r>
              <a:rPr lang="en-US" dirty="0" smtClean="0"/>
              <a:t>Middle class was farmers, merchants and market place sellers.  They were lucky to make money and put food on the table. They had to have some sort of property to vote.</a:t>
            </a:r>
          </a:p>
          <a:p>
            <a:r>
              <a:rPr lang="en-US" dirty="0" smtClean="0">
                <a:solidFill>
                  <a:schemeClr val="tx2">
                    <a:lumMod val="75000"/>
                  </a:schemeClr>
                </a:solidFill>
              </a:rPr>
              <a:t>Lower class was farmhands and workers, they COULD NOT vote, some of them rose up to the middle class while some stayed as labor.  </a:t>
            </a:r>
          </a:p>
          <a:p>
            <a:r>
              <a:rPr lang="en-US" dirty="0" smtClean="0">
                <a:solidFill>
                  <a:schemeClr val="tx2">
                    <a:lumMod val="75000"/>
                  </a:schemeClr>
                </a:solidFill>
              </a:rPr>
              <a:t>The lowest class were servants and slaves</a:t>
            </a:r>
            <a:r>
              <a:rPr lang="en-US" dirty="0" smtClean="0"/>
              <a:t>.</a:t>
            </a:r>
          </a:p>
        </p:txBody>
      </p:sp>
      <p:sp>
        <p:nvSpPr>
          <p:cNvPr id="2" name="Title 1"/>
          <p:cNvSpPr>
            <a:spLocks noGrp="1"/>
          </p:cNvSpPr>
          <p:nvPr>
            <p:ph type="title"/>
          </p:nvPr>
        </p:nvSpPr>
        <p:spPr>
          <a:xfrm>
            <a:off x="2590800" y="638951"/>
            <a:ext cx="8229600" cy="1252728"/>
          </a:xfrm>
        </p:spPr>
        <p:txBody>
          <a:bodyPr/>
          <a:lstStyle/>
          <a:p>
            <a:r>
              <a:rPr lang="en-US" dirty="0" smtClean="0"/>
              <a:t>Class Differences</a:t>
            </a:r>
            <a:endParaRPr lang="en-US" dirty="0"/>
          </a:p>
        </p:txBody>
      </p:sp>
      <p:pic>
        <p:nvPicPr>
          <p:cNvPr id="6146" name="Picture 2" descr="http://www.sonofthesouth.net/slavery/photographs/slav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7" y="8965"/>
            <a:ext cx="4244788" cy="2512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472118"/>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2438400"/>
            <a:ext cx="7408333" cy="3886200"/>
          </a:xfrm>
        </p:spPr>
        <p:txBody>
          <a:bodyPr/>
          <a:lstStyle/>
          <a:p>
            <a:r>
              <a:rPr lang="en-US" dirty="0" smtClean="0"/>
              <a:t>Moving up in the ladder was very difficult.</a:t>
            </a:r>
          </a:p>
          <a:p>
            <a:r>
              <a:rPr lang="en-US" dirty="0" smtClean="0"/>
              <a:t>Most colonist started at the bottom of the ladder.</a:t>
            </a:r>
          </a:p>
          <a:p>
            <a:r>
              <a:rPr lang="en-US" dirty="0" smtClean="0"/>
              <a:t>You could move up by being a successful planter, lawyer, or merchant.</a:t>
            </a:r>
          </a:p>
          <a:p>
            <a:r>
              <a:rPr lang="en-US" dirty="0" smtClean="0"/>
              <a:t>Women could also move up by marrying a upperclassman.</a:t>
            </a:r>
            <a:endParaRPr lang="en-US" dirty="0"/>
          </a:p>
        </p:txBody>
      </p:sp>
      <p:sp>
        <p:nvSpPr>
          <p:cNvPr id="2" name="Title 1"/>
          <p:cNvSpPr>
            <a:spLocks noGrp="1"/>
          </p:cNvSpPr>
          <p:nvPr>
            <p:ph type="title"/>
          </p:nvPr>
        </p:nvSpPr>
        <p:spPr/>
        <p:txBody>
          <a:bodyPr/>
          <a:lstStyle/>
          <a:p>
            <a:r>
              <a:rPr lang="en-US" dirty="0" smtClean="0"/>
              <a:t>Class Ladder</a:t>
            </a:r>
            <a:endParaRPr lang="en-US" dirty="0"/>
          </a:p>
        </p:txBody>
      </p:sp>
    </p:spTree>
    <p:extLst>
      <p:ext uri="{BB962C8B-B14F-4D97-AF65-F5344CB8AC3E}">
        <p14:creationId xmlns:p14="http://schemas.microsoft.com/office/powerpoint/2010/main" val="348038824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Diagram of the Class Differences</a:t>
            </a:r>
            <a:endParaRPr lang="en-US" dirty="0"/>
          </a:p>
        </p:txBody>
      </p:sp>
      <p:pic>
        <p:nvPicPr>
          <p:cNvPr id="8194" name="Picture 2" descr="H:\S.S\lat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436914"/>
            <a:ext cx="2057400" cy="527576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343400" y="1611868"/>
            <a:ext cx="4254691" cy="400110"/>
          </a:xfrm>
          <a:prstGeom prst="rect">
            <a:avLst/>
          </a:prstGeom>
        </p:spPr>
        <p:txBody>
          <a:bodyPr wrap="none">
            <a:spAutoFit/>
          </a:bodyPr>
          <a:lstStyle/>
          <a:p>
            <a:r>
              <a:rPr lang="en-US" sz="2000" dirty="0"/>
              <a:t>At the top: First class: the rich people</a:t>
            </a:r>
            <a:r>
              <a:rPr lang="en-US" dirty="0"/>
              <a:t>!</a:t>
            </a:r>
            <a:endParaRPr lang="en-US" dirty="0"/>
          </a:p>
        </p:txBody>
      </p:sp>
      <p:sp>
        <p:nvSpPr>
          <p:cNvPr id="5" name="Rectangle 4"/>
          <p:cNvSpPr/>
          <p:nvPr/>
        </p:nvSpPr>
        <p:spPr>
          <a:xfrm>
            <a:off x="4323806" y="2667000"/>
            <a:ext cx="4572000" cy="707886"/>
          </a:xfrm>
          <a:prstGeom prst="rect">
            <a:avLst/>
          </a:prstGeom>
        </p:spPr>
        <p:txBody>
          <a:bodyPr>
            <a:spAutoFit/>
          </a:bodyPr>
          <a:lstStyle/>
          <a:p>
            <a:r>
              <a:rPr lang="en-US" sz="2000" dirty="0"/>
              <a:t>In the middle: Middle class: the farmers and merchants.</a:t>
            </a:r>
            <a:endParaRPr lang="en-US" sz="2000" dirty="0"/>
          </a:p>
        </p:txBody>
      </p:sp>
      <p:sp>
        <p:nvSpPr>
          <p:cNvPr id="6" name="Rectangle 5"/>
          <p:cNvSpPr/>
          <p:nvPr/>
        </p:nvSpPr>
        <p:spPr>
          <a:xfrm>
            <a:off x="4288971" y="4084733"/>
            <a:ext cx="4572000" cy="1015663"/>
          </a:xfrm>
          <a:prstGeom prst="rect">
            <a:avLst/>
          </a:prstGeom>
        </p:spPr>
        <p:txBody>
          <a:bodyPr>
            <a:spAutoFit/>
          </a:bodyPr>
          <a:lstStyle/>
          <a:p>
            <a:r>
              <a:rPr lang="en-US" sz="2000" dirty="0"/>
              <a:t>Next is Lower Class: farmhands and people who depended on the Middle Class.</a:t>
            </a:r>
            <a:endParaRPr lang="en-US" sz="2000" dirty="0"/>
          </a:p>
        </p:txBody>
      </p:sp>
      <p:sp>
        <p:nvSpPr>
          <p:cNvPr id="7" name="Rectangle 6"/>
          <p:cNvSpPr/>
          <p:nvPr/>
        </p:nvSpPr>
        <p:spPr>
          <a:xfrm>
            <a:off x="4495800" y="5562600"/>
            <a:ext cx="4572000" cy="707886"/>
          </a:xfrm>
          <a:prstGeom prst="rect">
            <a:avLst/>
          </a:prstGeom>
        </p:spPr>
        <p:txBody>
          <a:bodyPr>
            <a:spAutoFit/>
          </a:bodyPr>
          <a:lstStyle/>
          <a:p>
            <a:r>
              <a:rPr lang="en-US" sz="2000" dirty="0"/>
              <a:t>Finally at the bottom: Slaves and Servants who weren’t treated </a:t>
            </a:r>
            <a:r>
              <a:rPr lang="en-US" sz="2000" dirty="0" smtClean="0"/>
              <a:t>fair.</a:t>
            </a:r>
            <a:endParaRPr lang="en-US" sz="2000" dirty="0"/>
          </a:p>
        </p:txBody>
      </p:sp>
    </p:spTree>
    <p:extLst>
      <p:ext uri="{BB962C8B-B14F-4D97-AF65-F5344CB8AC3E}">
        <p14:creationId xmlns:p14="http://schemas.microsoft.com/office/powerpoint/2010/main" val="1246126828"/>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Sundays were for sober clothing</a:t>
            </a:r>
          </a:p>
          <a:p>
            <a:r>
              <a:rPr lang="en-US" dirty="0" smtClean="0">
                <a:solidFill>
                  <a:srgbClr val="002060"/>
                </a:solidFill>
              </a:rPr>
              <a:t>Wore wigs, silver, gold, lace and other types of upper class clothing wear</a:t>
            </a:r>
            <a:r>
              <a:rPr lang="en-US" dirty="0" smtClean="0">
                <a:solidFill>
                  <a:srgbClr val="FF0000"/>
                </a:solidFill>
              </a:rPr>
              <a:t>.</a:t>
            </a:r>
          </a:p>
          <a:p>
            <a:r>
              <a:rPr lang="en-US" dirty="0" smtClean="0"/>
              <a:t>Money made you important.</a:t>
            </a:r>
          </a:p>
          <a:p>
            <a:endParaRPr lang="en-US" dirty="0" smtClean="0"/>
          </a:p>
          <a:p>
            <a:endParaRPr lang="en-US" dirty="0" smtClean="0"/>
          </a:p>
          <a:p>
            <a:endParaRPr lang="en-US" dirty="0" smtClean="0"/>
          </a:p>
          <a:p>
            <a:endParaRPr lang="en-US" dirty="0"/>
          </a:p>
        </p:txBody>
      </p:sp>
      <p:sp>
        <p:nvSpPr>
          <p:cNvPr id="2" name="Title 1"/>
          <p:cNvSpPr>
            <a:spLocks noGrp="1"/>
          </p:cNvSpPr>
          <p:nvPr>
            <p:ph type="title"/>
          </p:nvPr>
        </p:nvSpPr>
        <p:spPr>
          <a:xfrm>
            <a:off x="914400" y="76200"/>
            <a:ext cx="8229600" cy="1252728"/>
          </a:xfrm>
        </p:spPr>
        <p:txBody>
          <a:bodyPr/>
          <a:lstStyle/>
          <a:p>
            <a:r>
              <a:rPr lang="en-US" dirty="0" smtClean="0"/>
              <a:t>Clothing: A Big Deal</a:t>
            </a:r>
            <a:endParaRPr lang="en-US" dirty="0"/>
          </a:p>
        </p:txBody>
      </p:sp>
      <p:sp>
        <p:nvSpPr>
          <p:cNvPr id="4" name="Oval Callout 3"/>
          <p:cNvSpPr/>
          <p:nvPr/>
        </p:nvSpPr>
        <p:spPr>
          <a:xfrm>
            <a:off x="228600" y="914400"/>
            <a:ext cx="2743200" cy="1447800"/>
          </a:xfrm>
          <a:prstGeom prst="wedgeEllipseCallout">
            <a:avLst>
              <a:gd name="adj1" fmla="val -30833"/>
              <a:gd name="adj2" fmla="val 715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Clothing Makes The Man!</a:t>
            </a:r>
            <a:endParaRPr lang="en-US" dirty="0"/>
          </a:p>
        </p:txBody>
      </p:sp>
      <p:pic>
        <p:nvPicPr>
          <p:cNvPr id="2050" name="Picture 2" descr="H:\S.S\clothi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6177" y="3733800"/>
            <a:ext cx="2800208" cy="2988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6058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457200" indent="-457200">
              <a:buAutoNum type="arabicPeriod"/>
            </a:pPr>
            <a:r>
              <a:rPr lang="en-US" dirty="0" smtClean="0"/>
              <a:t>List any THREE common crimes that would give you punishment. </a:t>
            </a:r>
          </a:p>
          <a:p>
            <a:pPr marL="457200" indent="-457200">
              <a:buAutoNum type="arabicPeriod"/>
            </a:pPr>
            <a:r>
              <a:rPr lang="en-US" dirty="0" smtClean="0"/>
              <a:t>How many women were killed from being accused as witches?</a:t>
            </a:r>
          </a:p>
          <a:p>
            <a:pPr marL="457200" indent="-457200">
              <a:buAutoNum type="arabicPeriod"/>
            </a:pPr>
            <a:r>
              <a:rPr lang="en-US" dirty="0" smtClean="0"/>
              <a:t>What happened if you broke the Sabbath?</a:t>
            </a:r>
          </a:p>
          <a:p>
            <a:pPr marL="457200" indent="-457200">
              <a:buAutoNum type="arabicPeriod"/>
            </a:pPr>
            <a:r>
              <a:rPr lang="en-US" dirty="0" smtClean="0">
                <a:solidFill>
                  <a:srgbClr val="002060"/>
                </a:solidFill>
              </a:rPr>
              <a:t>Why are the blue laws blue?</a:t>
            </a:r>
          </a:p>
          <a:p>
            <a:pPr marL="457200" indent="-457200">
              <a:buAutoNum type="arabicPeriod"/>
            </a:pPr>
            <a:r>
              <a:rPr lang="en-US" dirty="0" smtClean="0">
                <a:solidFill>
                  <a:srgbClr val="002060"/>
                </a:solidFill>
              </a:rPr>
              <a:t>How many different classes were there?</a:t>
            </a:r>
          </a:p>
          <a:p>
            <a:pPr marL="457200" indent="-457200">
              <a:buAutoNum type="arabicPeriod"/>
            </a:pPr>
            <a:r>
              <a:rPr lang="en-US" dirty="0" smtClean="0">
                <a:solidFill>
                  <a:srgbClr val="002060"/>
                </a:solidFill>
              </a:rPr>
              <a:t>Who created the blue laws?</a:t>
            </a:r>
          </a:p>
          <a:p>
            <a:pPr marL="457200" indent="-457200">
              <a:buAutoNum type="arabicPeriod"/>
            </a:pPr>
            <a:r>
              <a:rPr lang="en-US" dirty="0" smtClean="0">
                <a:solidFill>
                  <a:srgbClr val="002060"/>
                </a:solidFill>
              </a:rPr>
              <a:t>What colors did the middle class wear on Sundays?</a:t>
            </a:r>
          </a:p>
          <a:p>
            <a:pPr marL="457200" indent="-457200">
              <a:buAutoNum type="arabicPeriod"/>
            </a:pPr>
            <a:r>
              <a:rPr lang="en-US" dirty="0" smtClean="0">
                <a:solidFill>
                  <a:srgbClr val="002060"/>
                </a:solidFill>
              </a:rPr>
              <a:t>How would a woman of a lower class move up?</a:t>
            </a:r>
          </a:p>
          <a:p>
            <a:pPr marL="457200" indent="-457200">
              <a:buAutoNum type="arabicPeriod"/>
            </a:pPr>
            <a:r>
              <a:rPr lang="en-US" dirty="0" smtClean="0">
                <a:solidFill>
                  <a:srgbClr val="002060"/>
                </a:solidFill>
              </a:rPr>
              <a:t>What made you important?</a:t>
            </a:r>
          </a:p>
          <a:p>
            <a:pPr marL="457200" indent="-457200">
              <a:buAutoNum type="arabicPeriod"/>
            </a:pPr>
            <a:r>
              <a:rPr lang="en-US" dirty="0" smtClean="0">
                <a:solidFill>
                  <a:srgbClr val="002060"/>
                </a:solidFill>
              </a:rPr>
              <a:t>When did people develop a fear of witchcraft?</a:t>
            </a:r>
          </a:p>
          <a:p>
            <a:pPr marL="457200" indent="-457200">
              <a:buAutoNum type="arabicPeriod"/>
            </a:pPr>
            <a:endParaRPr lang="en-US" dirty="0">
              <a:solidFill>
                <a:srgbClr val="FF0000"/>
              </a:solidFill>
            </a:endParaRPr>
          </a:p>
        </p:txBody>
      </p:sp>
      <p:sp>
        <p:nvSpPr>
          <p:cNvPr id="2" name="Title 1"/>
          <p:cNvSpPr>
            <a:spLocks noGrp="1"/>
          </p:cNvSpPr>
          <p:nvPr>
            <p:ph type="title"/>
          </p:nvPr>
        </p:nvSpPr>
        <p:spPr>
          <a:xfrm>
            <a:off x="609600" y="381000"/>
            <a:ext cx="8229600" cy="1252728"/>
          </a:xfrm>
        </p:spPr>
        <p:txBody>
          <a:bodyPr/>
          <a:lstStyle/>
          <a:p>
            <a:r>
              <a:rPr lang="en-US" dirty="0" smtClean="0"/>
              <a:t>Quiz Time!!!!</a:t>
            </a:r>
            <a:endParaRPr lang="en-US" dirty="0"/>
          </a:p>
        </p:txBody>
      </p:sp>
      <p:pic>
        <p:nvPicPr>
          <p:cNvPr id="4098" name="Picture 2" descr="H:\S.S\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0"/>
            <a:ext cx="2085975" cy="219075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H:\S.S\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228600"/>
            <a:ext cx="2085975" cy="219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616120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down)">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135</TotalTime>
  <Words>545</Words>
  <Application>Microsoft Office PowerPoint</Application>
  <PresentationFormat>On-screen Show (4:3)</PresentationFormat>
  <Paragraphs>67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Waveform</vt:lpstr>
      <vt:lpstr>Crime and Punishment and  Class Differences</vt:lpstr>
      <vt:lpstr>Crime and Punishment</vt:lpstr>
      <vt:lpstr>Witchcraft</vt:lpstr>
      <vt:lpstr>The Blue Laws</vt:lpstr>
      <vt:lpstr>Class Differences</vt:lpstr>
      <vt:lpstr>Class Ladder</vt:lpstr>
      <vt:lpstr>Diagram of the Class Differences</vt:lpstr>
      <vt:lpstr>Clothing: A Big Deal</vt:lpstr>
      <vt:lpstr>Quiz Time!!!!</vt:lpstr>
      <vt:lpstr>Answers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and Punishment and  Class Differences</dc:title>
  <dc:creator>Student</dc:creator>
  <cp:lastModifiedBy>Student</cp:lastModifiedBy>
  <cp:revision>19</cp:revision>
  <dcterms:created xsi:type="dcterms:W3CDTF">2011-10-10T16:52:07Z</dcterms:created>
  <dcterms:modified xsi:type="dcterms:W3CDTF">2011-10-13T16:50:01Z</dcterms:modified>
</cp:coreProperties>
</file>