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16" name="Slide Number Placeholder 15"/>
          <p:cNvSpPr>
            <a:spLocks noGrp="1"/>
          </p:cNvSpPr>
          <p:nvPr>
            <p:ph type="sldNum" sz="quarter" idx="11"/>
          </p:nvPr>
        </p:nvSpPr>
        <p:spPr/>
        <p:txBody>
          <a:bodyPr/>
          <a:lstStyle/>
          <a:p>
            <a:fld id="{2859A973-A7D2-4898-A210-4B0180DD76E4}"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973-A7D2-4898-A210-4B0180DD76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973-A7D2-4898-A210-4B0180DD76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FF64342-0E3B-46DE-91B1-0978A7F414D7}" type="datetimeFigureOut">
              <a:rPr lang="en-US" smtClean="0"/>
              <a:pPr/>
              <a:t>10/25/2010</a:t>
            </a:fld>
            <a:endParaRPr lang="en-US"/>
          </a:p>
        </p:txBody>
      </p:sp>
      <p:sp>
        <p:nvSpPr>
          <p:cNvPr id="15" name="Slide Number Placeholder 14"/>
          <p:cNvSpPr>
            <a:spLocks noGrp="1"/>
          </p:cNvSpPr>
          <p:nvPr>
            <p:ph type="sldNum" sz="quarter" idx="15"/>
          </p:nvPr>
        </p:nvSpPr>
        <p:spPr/>
        <p:txBody>
          <a:bodyPr/>
          <a:lstStyle>
            <a:lvl1pPr algn="ctr">
              <a:defRPr/>
            </a:lvl1pPr>
          </a:lstStyle>
          <a:p>
            <a:fld id="{2859A973-A7D2-4898-A210-4B0180DD76E4}"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59A973-A7D2-4898-A210-4B0180DD76E4}"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59A973-A7D2-4898-A210-4B0180DD76E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859A973-A7D2-4898-A210-4B0180DD76E4}"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59A973-A7D2-4898-A210-4B0180DD76E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59A973-A7D2-4898-A210-4B0180DD76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FF64342-0E3B-46DE-91B1-0978A7F414D7}" type="datetimeFigureOut">
              <a:rPr lang="en-US" smtClean="0"/>
              <a:pPr/>
              <a:t>10/25/2010</a:t>
            </a:fld>
            <a:endParaRPr lang="en-US"/>
          </a:p>
        </p:txBody>
      </p:sp>
      <p:sp>
        <p:nvSpPr>
          <p:cNvPr id="9" name="Slide Number Placeholder 8"/>
          <p:cNvSpPr>
            <a:spLocks noGrp="1"/>
          </p:cNvSpPr>
          <p:nvPr>
            <p:ph type="sldNum" sz="quarter" idx="15"/>
          </p:nvPr>
        </p:nvSpPr>
        <p:spPr/>
        <p:txBody>
          <a:bodyPr/>
          <a:lstStyle/>
          <a:p>
            <a:fld id="{2859A973-A7D2-4898-A210-4B0180DD76E4}"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FF64342-0E3B-46DE-91B1-0978A7F414D7}" type="datetimeFigureOut">
              <a:rPr lang="en-US" smtClean="0"/>
              <a:pPr/>
              <a:t>10/25/2010</a:t>
            </a:fld>
            <a:endParaRPr lang="en-US"/>
          </a:p>
        </p:txBody>
      </p:sp>
      <p:sp>
        <p:nvSpPr>
          <p:cNvPr id="9" name="Slide Number Placeholder 8"/>
          <p:cNvSpPr>
            <a:spLocks noGrp="1"/>
          </p:cNvSpPr>
          <p:nvPr>
            <p:ph type="sldNum" sz="quarter" idx="11"/>
          </p:nvPr>
        </p:nvSpPr>
        <p:spPr/>
        <p:txBody>
          <a:bodyPr/>
          <a:lstStyle/>
          <a:p>
            <a:fld id="{2859A973-A7D2-4898-A210-4B0180DD76E4}"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FF64342-0E3B-46DE-91B1-0978A7F414D7}" type="datetimeFigureOut">
              <a:rPr lang="en-US" smtClean="0"/>
              <a:pPr/>
              <a:t>10/25/2010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859A973-A7D2-4898-A210-4B0180DD76E4}"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image" Target="../media/image6.jpeg"/><Relationship Id="rId12" Type="http://schemas.openxmlformats.org/officeDocument/2006/relationships/hyperlink" Target="http://www.google.com/imgres?imgurl=http://www.gemstonebuzz.com/files/meaning/yellow-sapphire.jpg&amp;imgrefurl=http://www.gemstonebuzz.com/meaning/yellow-sapphire&amp;usg=__1qShOCiPRnJ53q5S2Wh4qccXUVI=&amp;h=391&amp;w=487&amp;sz=56&amp;hl=en&amp;start=7&amp;zoom=1&amp;itbs=1&amp;tbnid=_MRfX6FFwX3CoM:&amp;tbnh=104&amp;tbnw=129&amp;prev=/images%3Fq%3Dyellow%2Bgem%26hl%3Den%26safe%3Dactive%26gbv%3D2%26tbs%3Disch:1" TargetMode="External"/><Relationship Id="rId2" Type="http://schemas.openxmlformats.org/officeDocument/2006/relationships/hyperlink" Target="http://www.google.com/imgres?imgurl=http://upload.wikimedia.org/wikipedia/commons/b/ba/Kublai_Khan.jpg&amp;imgrefurl=http://commons.wikimedia.org/wiki/File:Kublai_Khan.jpg&amp;usg=__a6puxUKNpylrqevGpwvKIR9tjyY=&amp;h=622&amp;w=497&amp;sz=33&amp;hl=en&amp;start=1&amp;zoom=1&amp;itbs=1&amp;tbnid=mI-ypwI_ax9CCM:&amp;tbnh=136&amp;tbnw=109&amp;prev=/images?q=kublai+khan&amp;hl=en&amp;gbv=2&amp;tbs=isch:1" TargetMode="External"/><Relationship Id="rId1" Type="http://schemas.openxmlformats.org/officeDocument/2006/relationships/slideLayout" Target="../slideLayouts/slideLayout6.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hyperlink" Target="http://www.google.com/imgres?imgurl=http://www.danmarjewelers.net/images/april-birthstone.jpg&amp;imgrefurl=http://www.danmarjewelers.net/Diamond_Jewelry.html&amp;usg=__Op16PzLLDpZMSTV4YeLBPUsfvHI=&amp;h=200&amp;w=200&amp;sz=6&amp;hl=en&amp;start=8&amp;zoom=1&amp;itbs=1&amp;tbnid=dmR-qaCp2rFz1M:&amp;tbnh=104&amp;tbnw=104&amp;prev=/images?q=april+birthstone&amp;hl=en&amp;safe=active&amp;gbv=2&amp;tbs=isch:1" TargetMode="External"/><Relationship Id="rId10" Type="http://schemas.openxmlformats.org/officeDocument/2006/relationships/image" Target="../media/image9.jpeg"/><Relationship Id="rId4" Type="http://schemas.openxmlformats.org/officeDocument/2006/relationships/image" Target="../media/image4.jpeg"/><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r>
              <a:rPr lang="en-US" sz="4800" dirty="0" smtClean="0">
                <a:solidFill>
                  <a:schemeClr val="tx1"/>
                </a:solidFill>
              </a:rPr>
              <a:t>By: Tia Ann Krzykowski</a:t>
            </a:r>
          </a:p>
          <a:p>
            <a:r>
              <a:rPr lang="en-US" sz="4800" dirty="0" smtClean="0">
                <a:solidFill>
                  <a:schemeClr val="tx1"/>
                </a:solidFill>
              </a:rPr>
              <a:t>And Carter Daniel Jones </a:t>
            </a:r>
            <a:endParaRPr lang="en-US" sz="4800" dirty="0">
              <a:solidFill>
                <a:schemeClr val="tx1"/>
              </a:solidFill>
            </a:endParaRPr>
          </a:p>
        </p:txBody>
      </p:sp>
      <p:sp>
        <p:nvSpPr>
          <p:cNvPr id="2" name="Title 1"/>
          <p:cNvSpPr>
            <a:spLocks noGrp="1"/>
          </p:cNvSpPr>
          <p:nvPr>
            <p:ph type="ctrTitle"/>
          </p:nvPr>
        </p:nvSpPr>
        <p:spPr>
          <a:xfrm>
            <a:off x="685800" y="1066801"/>
            <a:ext cx="7772400" cy="1447799"/>
          </a:xfrm>
        </p:spPr>
        <p:style>
          <a:lnRef idx="1">
            <a:schemeClr val="accent6"/>
          </a:lnRef>
          <a:fillRef idx="2">
            <a:schemeClr val="accent6"/>
          </a:fillRef>
          <a:effectRef idx="1">
            <a:schemeClr val="accent6"/>
          </a:effectRef>
          <a:fontRef idx="minor">
            <a:schemeClr val="dk1"/>
          </a:fontRef>
        </p:style>
        <p:txBody>
          <a:bodyPr/>
          <a:lstStyle/>
          <a:p>
            <a:r>
              <a:rPr lang="en-US" dirty="0" smtClean="0"/>
              <a:t>Exchange Of Ideas And Goods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267200"/>
            <a:ext cx="8229600" cy="3886200"/>
          </a:xfrm>
        </p:spPr>
        <p:txBody>
          <a:bodyPr>
            <a:normAutofit fontScale="90000"/>
          </a:bodyPr>
          <a:lstStyle/>
          <a:p>
            <a:r>
              <a:rPr lang="en-US" sz="2200" dirty="0" smtClean="0">
                <a:latin typeface="Aharoni" pitchFamily="2" charset="-79"/>
                <a:cs typeface="Aharoni" pitchFamily="2" charset="-79"/>
              </a:rPr>
              <a:t> During the time of Mongol rule.</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In the late 1200s the Polo’s spent much time in China.</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Kublai Khan was the ruler at the time.</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  </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Europeans and China got to know one  another better.</a:t>
            </a:r>
            <a:br>
              <a:rPr lang="en-US" sz="2200" dirty="0" smtClean="0">
                <a:latin typeface="Aharoni" pitchFamily="2" charset="-79"/>
                <a:cs typeface="Aharoni" pitchFamily="2" charset="-79"/>
              </a:rPr>
            </a:br>
            <a:r>
              <a:rPr lang="en-US" sz="2200" dirty="0">
                <a:latin typeface="Aharoni" pitchFamily="2" charset="-79"/>
                <a:cs typeface="Aharoni" pitchFamily="2" charset="-79"/>
              </a:rPr>
              <a:t/>
            </a:r>
            <a:br>
              <a:rPr lang="en-US" sz="2200" dirty="0">
                <a:latin typeface="Aharoni" pitchFamily="2" charset="-79"/>
                <a:cs typeface="Aharoni" pitchFamily="2" charset="-79"/>
              </a:rPr>
            </a:br>
            <a:r>
              <a:rPr lang="en-US" sz="2200" dirty="0" smtClean="0">
                <a:latin typeface="Aharoni" pitchFamily="2" charset="-79"/>
                <a:cs typeface="Aharoni" pitchFamily="2" charset="-79"/>
              </a:rPr>
              <a:t>Marco Polo his father, and his uncle spent much time in China.</a:t>
            </a:r>
            <a:br>
              <a:rPr lang="en-US" sz="2200" dirty="0" smtClean="0">
                <a:latin typeface="Aharoni" pitchFamily="2" charset="-79"/>
                <a:cs typeface="Aharoni" pitchFamily="2" charset="-79"/>
              </a:rPr>
            </a:br>
            <a:r>
              <a:rPr lang="en-US" sz="2200" dirty="0">
                <a:latin typeface="Aharoni" pitchFamily="2" charset="-79"/>
                <a:cs typeface="Aharoni" pitchFamily="2" charset="-79"/>
              </a:rPr>
              <a:t/>
            </a:r>
            <a:br>
              <a:rPr lang="en-US" sz="2200" dirty="0">
                <a:latin typeface="Aharoni" pitchFamily="2" charset="-79"/>
                <a:cs typeface="Aharoni" pitchFamily="2" charset="-79"/>
              </a:rPr>
            </a:br>
            <a:r>
              <a:rPr lang="en-US" sz="2200" dirty="0" smtClean="0">
                <a:latin typeface="Aharoni" pitchFamily="2" charset="-79"/>
                <a:cs typeface="Aharoni" pitchFamily="2" charset="-79"/>
              </a:rPr>
              <a:t>They were amazed by the compass, gunpowder, paper, jewels, gold, and other riches.</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
            </a:r>
            <a:br>
              <a:rPr lang="en-US" sz="2200" dirty="0" smtClean="0">
                <a:latin typeface="Aharoni" pitchFamily="2" charset="-79"/>
                <a:cs typeface="Aharoni" pitchFamily="2" charset="-79"/>
              </a:rPr>
            </a:br>
            <a:r>
              <a:rPr lang="en-US" sz="2200" dirty="0" smtClean="0">
                <a:latin typeface="Aharoni" pitchFamily="2" charset="-79"/>
                <a:cs typeface="Aharoni" pitchFamily="2" charset="-79"/>
              </a:rPr>
              <a:t> The Polo’s returned to Europe with silks, jewels, porcelain, and stories about beautiful cities, and amazing inventions.</a:t>
            </a:r>
            <a:r>
              <a:rPr lang="en-US" sz="2200" dirty="0" smtClean="0"/>
              <a:t/>
            </a:r>
            <a:br>
              <a:rPr lang="en-US" sz="2200" dirty="0" smtClean="0"/>
            </a:br>
            <a:r>
              <a:rPr lang="en-US" sz="2200" dirty="0" smtClean="0"/>
              <a:t/>
            </a:r>
            <a:br>
              <a:rPr lang="en-US" sz="2200" dirty="0" smtClean="0"/>
            </a:br>
            <a:r>
              <a:rPr lang="en-US" sz="2200" dirty="0" smtClean="0">
                <a:latin typeface="Aharoni" pitchFamily="2" charset="-79"/>
                <a:cs typeface="Aharoni" pitchFamily="2" charset="-79"/>
              </a:rPr>
              <a:t>Marco Polo held the first paper currency. </a:t>
            </a:r>
            <a:r>
              <a:rPr lang="en-US" sz="2200" dirty="0" smtClean="0"/>
              <a:t/>
            </a:r>
            <a:br>
              <a:rPr lang="en-US" sz="2200" dirty="0" smtClean="0"/>
            </a:br>
            <a:r>
              <a:rPr lang="en-US" sz="2200" dirty="0" smtClean="0"/>
              <a:t/>
            </a:r>
            <a:br>
              <a:rPr lang="en-US" sz="2200" dirty="0" smtClean="0"/>
            </a:br>
            <a:r>
              <a:rPr lang="en-US" sz="2200" dirty="0" smtClean="0"/>
              <a:t>  </a:t>
            </a:r>
            <a:r>
              <a:rPr lang="en-US" sz="1400" dirty="0" smtClean="0"/>
              <a:t/>
            </a:r>
            <a:br>
              <a:rPr lang="en-US" sz="1400" dirty="0" smtClean="0"/>
            </a:br>
            <a:r>
              <a:rPr lang="en-US" sz="1400" dirty="0" smtClean="0"/>
              <a:t> </a:t>
            </a:r>
            <a:r>
              <a:rPr lang="en-US" sz="2000" dirty="0" smtClean="0"/>
              <a:t> </a:t>
            </a:r>
            <a:r>
              <a:rPr lang="en-US" sz="1400" dirty="0" smtClean="0"/>
              <a:t/>
            </a:r>
            <a:br>
              <a:rPr lang="en-US" sz="1400" dirty="0" smtClean="0"/>
            </a:br>
            <a:r>
              <a:rPr lang="en-US" sz="1400" dirty="0"/>
              <a:t/>
            </a:r>
            <a:br>
              <a:rPr lang="en-US" sz="1400" dirty="0"/>
            </a:br>
            <a:r>
              <a:rPr lang="en-US" sz="1400" dirty="0" smtClean="0"/>
              <a:t/>
            </a:r>
            <a:br>
              <a:rPr lang="en-US" sz="1400" dirty="0" smtClean="0"/>
            </a:br>
            <a:r>
              <a:rPr lang="en-US" sz="1400" dirty="0"/>
              <a:t/>
            </a:r>
            <a:br>
              <a:rPr lang="en-US" sz="1400" dirty="0"/>
            </a:br>
            <a:r>
              <a:rPr lang="en-US" sz="1400" dirty="0"/>
              <a:t/>
            </a:r>
            <a:br>
              <a:rPr lang="en-US" sz="1400" dirty="0"/>
            </a:br>
            <a:r>
              <a:rPr lang="en-US" sz="1400" dirty="0" smtClean="0"/>
              <a:t>   </a:t>
            </a:r>
            <a:endParaRPr lang="en-US" sz="1400" dirty="0"/>
          </a:p>
        </p:txBody>
      </p:sp>
      <p:sp>
        <p:nvSpPr>
          <p:cNvPr id="3" name="TextBox 2"/>
          <p:cNvSpPr txBox="1"/>
          <p:nvPr/>
        </p:nvSpPr>
        <p:spPr>
          <a:xfrm>
            <a:off x="2438400" y="152400"/>
            <a:ext cx="4648200" cy="830997"/>
          </a:xfrm>
          <a:prstGeom prst="rect">
            <a:avLst/>
          </a:prstGeom>
          <a:noFill/>
        </p:spPr>
        <p:txBody>
          <a:bodyPr wrap="square" rtlCol="0">
            <a:spAutoFit/>
          </a:bodyPr>
          <a:lstStyle/>
          <a:p>
            <a:r>
              <a:rPr lang="en-US" sz="4800" dirty="0" smtClean="0"/>
              <a:t>Information</a:t>
            </a:r>
            <a:endParaRPr lang="en-US" sz="4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Pictures</a:t>
            </a:r>
            <a:endParaRPr lang="en-US" dirty="0"/>
          </a:p>
        </p:txBody>
      </p:sp>
      <p:sp>
        <p:nvSpPr>
          <p:cNvPr id="1026" name="AutoShape 2" descr="data:image/jpg;base64,/9j/4AAQSkZJRgABAQAAAQABAAD/2wCEAAkGBhQSERQUExMUFBUUGBoUFxcYGBcYHxccFhoYFxcVGhcaHCYeFxwlGRcfHy8gIycpLCwsFx4xNTAqNSYrLCkBCQoKDgwOGg8PGikkHCQpKSksNTApLCksLCwpLCwsKSwsLSkpKSksKS4sLCksKSkpLCkqKSksLCksLCksKiwpLP/AABEIAIgAbQMBIgACEQEDEQH/xAAcAAABBQEBAQAAAAAAAAAAAAADAAECBAYHBQj/xAA7EAABAwIDBAcGBAYDAQAAAAABAAIRAyEEEjEFBkFRBxNhcYGRoSIyscHR8EJSYnIjM1OS4fGCstIU/8QAGQEAAwEBAQAAAAAAAAAAAAAAAAECAwQF/8QAIhEAAwEBAAIBBAMAAAAAAAAAAAECEQMhMRITIkFRBDJS/9oADAMBAAIRAxEAPwDXlQlEchk9i8s9IRUQYTOKgUgHc+E0pOKYFABJUihxdEN0CFl1TFkjRIIjSkMiBZPU7FIlJrbIAHlVijTsgNBlHa3xTQDeKEWX1RW8kF2qeiIvN0NxRHXTFAA3eak0r0WbEOXPUc2kwXJdAgdpJAb4leRi98tkUDDsUKpGop56nqwZfVaLlTIfSUWQk5y8h/Spsj8uI7xTP/tAq9IuzD7taq3sqUX/APZoMeIRXGkhLoj3jCIzXhovO2ZtzD4j+TWY88gbjvaYcPJegGrH17NRwxSlJjFMMQAMMvdWqItoqzR3wrNJ9k0ABoUH0uSJMWSzpgBLLnRZ3eTf+lgCWsaK2JiWsPu05uH1IuTyaIPEkWm9vft8YPC1Kwgv9ymDxe6zZ5gXd/xXGtm7NrYyqcsve45qlRx0zG7nH5cVtzlf2ZFeftJbe3kxONfnxVZ1S9m6Nb2NYLN8vNBwOxK1f+Th6lQc2tcR4ujKPNdS3c6P8NQGZ7BXqfmeJA/az3R4ye1axroEHhYcvJW+y/A1xw4tT6PcebnDR3vpfDPKhitxcc2T/wDK9w/SWP8ARriV2xzypMqqPrPSvpI+cntdTfDg5j2kG8tc08+BBXW+jbeGtiGVadZ2d1IMIedSH5hDjxgt11vxXtb0bsU8dTLXACo0TTqcWkaAni08R81lOif2a2LYRDg2mCD+l1Rrh4OKd0rkz+LlnRdEUG3JBc5E6xc5oNCnRBjkmn7Cm18BNCYJwUA1OSowhgjlfSztTrK9LDt92i0vfH5niw8Gx/eVsd093G4TC02kfxHN6yob+8ROU/tFvDtWZ3rwVFu0cNTYwS9wq13Ekl2Z4PtEnSGG2gDl0LG1yGnsEieyJA7YnyWlV9qSKiHvyLbMPAtEnSfmqwwbh71YE8hTAHxJUq+IjRVn13kENytJBhxl8HhLQRZZ6afF+y51YOhn09Co9SA3UAzxBPoCEGmHS2SHGIJAInTgZi8pV6zwH5MmaPZzkhs8iWgm6NDGWMNTfN3McOEBzSPAuM+iw+72xKg2rjMQxzW021X0ntvL84FQxFhDnA+a2Axp4tIPMaH5+aqbFoAPxX6q5f8A3UqJ+qpV4eGdy/DZ6bqd9VJlksil1fis8ENobJP4JZNEbKqSEDeIQCYuTYXJ5AcVMj7+Sw2++8LqhODw5kutWePwj+mObjxHK3Eweypl08XszlTHHE4qvifwudkp/taA0HyaD3krfUNssqYSesZmc3qzJE5z7JEa5pmyx79i1KGHdVdTLKVNskuIGugAJkuJ05krE7LrF+Mp1CIzPzWFrcvRLnNdHVPwjv8A5L58ucc5ab3yd+qMgDu+CG4xorVOHAdt1S2hXZSpF73ZWjj9OZPBM5lX7C4apPcLTzIQn1fbiNRI8IkLIVt8nOcBh8PA4Oe4ye5oIF45o+zt72h7RXp5XOcAHgkiTaCCbcpS8+g1ezT1B2IOycSDUxDQbteyfGm2Pgr76I7hCwPR/trrdoY5p/HD2X/puLbc7O9E1LekdKWJHQ3d6IHQgGyJmSMyb3RdEbVsNfJCJkJOOlyqQizQ2PUqg2hpBEkltja3HxHmrG724+FwjYpsk8SdSecm58SVpChO1+K7J5TJyvrTOdb/APR1iMfWp1Kdan1TIa2g8OaynLXh1YZT7b8xBggaRMLM7k9FWKZUquxVMMbRo1aVCHNdnfULv4jYNgA43MG7eVu1s07v9hRz3V54whPDnm7+0s7OrMNq0/Yc09lpiQqtSjSrYlzKhNU0GghpswF3Jg1IEXM6r398dy+uPX4cmnWHK2byXK6+MrYbEOc72akw6eJ466riqHLw7ptUtN3tRhygUadKeOZnDuBEqGOw9N9BzatJkRmcAIu0GCDqOxZ9nSKMsdUC7vsbSvP2pve/EDIG5Gu5SZ468VHxZr8lhqzjyMKAx3WmoBTpO0c4usA4fmE3cLHWy5zunuvj24xxpYap12FGZzSQyS50ZJd7Lg5pPG4lwmAD03o23VeMtatIaL02nmZBdHC2i6YdAurlOJ7+Tj7XrxGZxuyXtuBmHZqPDj4KhK2jmqnjdkMqCYh3Mfd1Fcf8int+zLkhFmFLG4Q0zDh3HgU7H/d1jmezfd9GxQWm087/AET4j3Y5289fROQvROAGSmqKbmoRPBAEmuWU333NZi2F7RFUXt+KNJ7fqtS9DDydPNTSTWMqW09R83v2Y5rouIMEHhoFstwtz+vqB1Qfw2QT38APNe3V3cFTG4m1mkvgzrDT6k/Fajc7CCnhgOJcSfNYTOvydFVi1HvU2gQAIAEAcgEVhQQiUytzmC5r3SKg9si2uoUWvkT6JALE4drxlcAQvBxGzn03ENbnBuOzsK0kJntulUKvZU25GqXcBOgnz/0VJxUad3OPbHkB9Som57AtCBOKDUepOvp5/TmmACABwePkk4wpuQ3BAzzW0Yr1HACC2/aY/wAKxs2mWUwO0n1Ri0TKTVKWFNhRVRaZQGFEaVRJYDioGzv3X8eP33qWZQxGk8va8tR5JAgrH+imwqtSf7Xh8/oVZou1QgZXY0gGxkuMeJmfJFNE/wCPvVJJPBNic0oeQ8k6SeAQdSPIoTmO5FJJAA3UjxB9Um0jyKSSQ9JdSeRRGMMcUkkAEI70zTMgpJJAgGHre5+0g+EK1hanvXSSSkqkf//Z">
            <a:hlinkClick r:id="rId2"/>
          </p:cNvPr>
          <p:cNvSpPr>
            <a:spLocks noChangeAspect="1" noChangeArrowheads="1"/>
          </p:cNvSpPr>
          <p:nvPr/>
        </p:nvSpPr>
        <p:spPr bwMode="auto">
          <a:xfrm>
            <a:off x="155575" y="-617538"/>
            <a:ext cx="1038225"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g;base64,/9j/4AAQSkZJRgABAQAAAQABAAD/2wCEAAkGBhQSERQUExMUFBUUGBoUFxcYGBcYHxccFhoYFxcVGhcaHCYeFxwlGRcfHy8gIycpLCwsFx4xNTAqNSYrLCkBCQoKDgwOGg8PGikkHCQpKSksNTApLCksLCwpLCwsKSwsLSkpKSksKS4sLCksKSkpLCkqKSksLCksLCksKiwpLP/AABEIAIgAbQMBIgACEQEDEQH/xAAcAAABBQEBAQAAAAAAAAAAAAADAAECBAYHBQj/xAA7EAABAwIDBAcGBAYDAQAAAAABAAIRAyEEEjEFBkFRBxNhcYGRoSIyscHR8EJSYnIjM1OS4fGCstIU/8QAGQEAAwEBAQAAAAAAAAAAAAAAAAECAwQF/8QAIhEAAwEBAAIBBAMAAAAAAAAAAAECEQMhMRITIkFRBDJS/9oADAMBAAIRAxEAPwDXlQlEchk9i8s9IRUQYTOKgUgHc+E0pOKYFABJUihxdEN0CFl1TFkjRIIjSkMiBZPU7FIlJrbIAHlVijTsgNBlHa3xTQDeKEWX1RW8kF2qeiIvN0NxRHXTFAA3eak0r0WbEOXPUc2kwXJdAgdpJAb4leRi98tkUDDsUKpGop56nqwZfVaLlTIfSUWQk5y8h/Spsj8uI7xTP/tAq9IuzD7taq3sqUX/APZoMeIRXGkhLoj3jCIzXhovO2ZtzD4j+TWY88gbjvaYcPJegGrH17NRwxSlJjFMMQAMMvdWqItoqzR3wrNJ9k0ABoUH0uSJMWSzpgBLLnRZ3eTf+lgCWsaK2JiWsPu05uH1IuTyaIPEkWm9vft8YPC1Kwgv9ymDxe6zZ5gXd/xXGtm7NrYyqcsve45qlRx0zG7nH5cVtzlf2ZFeftJbe3kxONfnxVZ1S9m6Nb2NYLN8vNBwOxK1f+Th6lQc2tcR4ujKPNdS3c6P8NQGZ7BXqfmeJA/az3R4ye1axroEHhYcvJW+y/A1xw4tT6PcebnDR3vpfDPKhitxcc2T/wDK9w/SWP8ARriV2xzypMqqPrPSvpI+cntdTfDg5j2kG8tc08+BBXW+jbeGtiGVadZ2d1IMIedSH5hDjxgt11vxXtb0bsU8dTLXACo0TTqcWkaAni08R81lOif2a2LYRDg2mCD+l1Rrh4OKd0rkz+LlnRdEUG3JBc5E6xc5oNCnRBjkmn7Cm18BNCYJwUA1OSowhgjlfSztTrK9LDt92i0vfH5niw8Gx/eVsd093G4TC02kfxHN6yob+8ROU/tFvDtWZ3rwVFu0cNTYwS9wq13Ekl2Z4PtEnSGG2gDl0LG1yGnsEieyJA7YnyWlV9qSKiHvyLbMPAtEnSfmqwwbh71YE8hTAHxJUq+IjRVn13kENytJBhxl8HhLQRZZ6afF+y51YOhn09Co9SA3UAzxBPoCEGmHS2SHGIJAInTgZi8pV6zwH5MmaPZzkhs8iWgm6NDGWMNTfN3McOEBzSPAuM+iw+72xKg2rjMQxzW021X0ntvL84FQxFhDnA+a2Axp4tIPMaH5+aqbFoAPxX6q5f8A3UqJ+qpV4eGdy/DZ6bqd9VJlksil1fis8ENobJP4JZNEbKqSEDeIQCYuTYXJ5AcVMj7+Sw2++8LqhODw5kutWePwj+mObjxHK3Eweypl08XszlTHHE4qvifwudkp/taA0HyaD3krfUNssqYSesZmc3qzJE5z7JEa5pmyx79i1KGHdVdTLKVNskuIGugAJkuJ05krE7LrF+Mp1CIzPzWFrcvRLnNdHVPwjv8A5L58ucc5ab3yd+qMgDu+CG4xorVOHAdt1S2hXZSpF73ZWjj9OZPBM5lX7C4apPcLTzIQn1fbiNRI8IkLIVt8nOcBh8PA4Oe4ye5oIF45o+zt72h7RXp5XOcAHgkiTaCCbcpS8+g1ezT1B2IOycSDUxDQbteyfGm2Pgr76I7hCwPR/trrdoY5p/HD2X/puLbc7O9E1LekdKWJHQ3d6IHQgGyJmSMyb3RdEbVsNfJCJkJOOlyqQizQ2PUqg2hpBEkltja3HxHmrG724+FwjYpsk8SdSecm58SVpChO1+K7J5TJyvrTOdb/APR1iMfWp1Kdan1TIa2g8OaynLXh1YZT7b8xBggaRMLM7k9FWKZUquxVMMbRo1aVCHNdnfULv4jYNgA43MG7eVu1s07v9hRz3V54whPDnm7+0s7OrMNq0/Yc09lpiQqtSjSrYlzKhNU0GghpswF3Jg1IEXM6r398dy+uPX4cmnWHK2byXK6+MrYbEOc72akw6eJ466riqHLw7ptUtN3tRhygUadKeOZnDuBEqGOw9N9BzatJkRmcAIu0GCDqOxZ9nSKMsdUC7vsbSvP2pve/EDIG5Gu5SZ468VHxZr8lhqzjyMKAx3WmoBTpO0c4usA4fmE3cLHWy5zunuvj24xxpYap12FGZzSQyS50ZJd7Lg5pPG4lwmAD03o23VeMtatIaL02nmZBdHC2i6YdAurlOJ7+Tj7XrxGZxuyXtuBmHZqPDj4KhK2jmqnjdkMqCYh3Mfd1Fcf8int+zLkhFmFLG4Q0zDh3HgU7H/d1jmezfd9GxQWm087/AET4j3Y5289fROQvROAGSmqKbmoRPBAEmuWU333NZi2F7RFUXt+KNJ7fqtS9DDydPNTSTWMqW09R83v2Y5rouIMEHhoFstwtz+vqB1Qfw2QT38APNe3V3cFTG4m1mkvgzrDT6k/Fajc7CCnhgOJcSfNYTOvydFVi1HvU2gQAIAEAcgEVhQQiUytzmC5r3SKg9si2uoUWvkT6JALE4drxlcAQvBxGzn03ENbnBuOzsK0kJntulUKvZU25GqXcBOgnz/0VJxUad3OPbHkB9Som57AtCBOKDUepOvp5/TmmACABwePkk4wpuQ3BAzzW0Yr1HACC2/aY/wAKxs2mWUwO0n1Ri0TKTVKWFNhRVRaZQGFEaVRJYDioGzv3X8eP33qWZQxGk8va8tR5JAgrH+imwqtSf7Xh8/oVZou1QgZXY0gGxkuMeJmfJFNE/wCPvVJJPBNic0oeQ8k6SeAQdSPIoTmO5FJJAA3UjxB9Um0jyKSSQ9JdSeRRGMMcUkkAEI70zTMgpJJAgGHre5+0g+EK1hanvXSSSkqkf//Z">
            <a:hlinkClick r:id="rId2"/>
          </p:cNvPr>
          <p:cNvSpPr>
            <a:spLocks noChangeAspect="1" noChangeArrowheads="1"/>
          </p:cNvSpPr>
          <p:nvPr/>
        </p:nvSpPr>
        <p:spPr bwMode="auto">
          <a:xfrm>
            <a:off x="155575" y="-617538"/>
            <a:ext cx="1038225" cy="12954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0" name="Picture 6" descr="http://upload.wikimedia.org/wikipedia/commons/b/ba/Kublai_Khan.jpg"/>
          <p:cNvPicPr>
            <a:picLocks noChangeAspect="1" noChangeArrowheads="1"/>
          </p:cNvPicPr>
          <p:nvPr/>
        </p:nvPicPr>
        <p:blipFill>
          <a:blip r:embed="rId3" cstate="print"/>
          <a:srcRect/>
          <a:stretch>
            <a:fillRect/>
          </a:stretch>
        </p:blipFill>
        <p:spPr bwMode="auto">
          <a:xfrm>
            <a:off x="381000" y="3048000"/>
            <a:ext cx="2895600" cy="3438525"/>
          </a:xfrm>
          <a:prstGeom prst="rect">
            <a:avLst/>
          </a:prstGeom>
          <a:noFill/>
        </p:spPr>
      </p:pic>
      <p:pic>
        <p:nvPicPr>
          <p:cNvPr id="1032" name="Picture 8" descr="http://www.buzzle.com/img/articleImages/36814-38med.jpg"/>
          <p:cNvPicPr>
            <a:picLocks noChangeAspect="1" noChangeArrowheads="1"/>
          </p:cNvPicPr>
          <p:nvPr/>
        </p:nvPicPr>
        <p:blipFill>
          <a:blip r:embed="rId4" cstate="print"/>
          <a:srcRect/>
          <a:stretch>
            <a:fillRect/>
          </a:stretch>
        </p:blipFill>
        <p:spPr bwMode="auto">
          <a:xfrm>
            <a:off x="3429000" y="3048000"/>
            <a:ext cx="2895600" cy="3448050"/>
          </a:xfrm>
          <a:prstGeom prst="rect">
            <a:avLst/>
          </a:prstGeom>
          <a:noFill/>
        </p:spPr>
      </p:pic>
      <p:sp>
        <p:nvSpPr>
          <p:cNvPr id="7" name="TextBox 6"/>
          <p:cNvSpPr txBox="1"/>
          <p:nvPr/>
        </p:nvSpPr>
        <p:spPr>
          <a:xfrm>
            <a:off x="990600" y="2514600"/>
            <a:ext cx="1524000" cy="369332"/>
          </a:xfrm>
          <a:prstGeom prst="rect">
            <a:avLst/>
          </a:prstGeom>
          <a:noFill/>
        </p:spPr>
        <p:txBody>
          <a:bodyPr wrap="square" rtlCol="0">
            <a:spAutoFit/>
          </a:bodyPr>
          <a:lstStyle/>
          <a:p>
            <a:r>
              <a:rPr lang="en-US" dirty="0" smtClean="0"/>
              <a:t>Kublai Khan</a:t>
            </a:r>
            <a:endParaRPr lang="en-US" dirty="0"/>
          </a:p>
        </p:txBody>
      </p:sp>
      <p:sp>
        <p:nvSpPr>
          <p:cNvPr id="8" name="TextBox 7"/>
          <p:cNvSpPr txBox="1"/>
          <p:nvPr/>
        </p:nvSpPr>
        <p:spPr>
          <a:xfrm>
            <a:off x="4267200" y="2514600"/>
            <a:ext cx="1307281" cy="369332"/>
          </a:xfrm>
          <a:prstGeom prst="rect">
            <a:avLst/>
          </a:prstGeom>
          <a:noFill/>
        </p:spPr>
        <p:txBody>
          <a:bodyPr wrap="none" rtlCol="0">
            <a:spAutoFit/>
          </a:bodyPr>
          <a:lstStyle/>
          <a:p>
            <a:r>
              <a:rPr lang="en-US" dirty="0" smtClean="0"/>
              <a:t>Marco Polo</a:t>
            </a:r>
            <a:endParaRPr lang="en-US" dirty="0"/>
          </a:p>
        </p:txBody>
      </p:sp>
      <p:sp>
        <p:nvSpPr>
          <p:cNvPr id="3" name="AutoShape 2" descr="data:image/jpg;base64,/9j/4AAQSkZJRgABAQAAAQABAAD/2wCEAAkGBhQQEBIUEBISEhQSFBYPEBESGA8VFRAPFBAVFRgUFRUjHjIfFxsvHBceIDAsJCgqLDAtFR89NTAqNSYrMTUBCQoKDgwOFQ8PFSkYFBgpKTUpKSktKSk2LCkpKSk1LCkpKSksKSkpKSkpKSkpKSkpKSkpKSkpKSkpKSkpKSkpKf/AABEIAGgAaAMBIgACEQEDEQH/xAAbAAACAwEBAQAAAAAAAAAAAAAABQIEBgEDB//EADQQAAICAQMCBAQDBwUAAAAAAAECAxEABBIhIjEFE0FRBhQyYXGBoRUjQlJikfBDcoKSsf/EABgBAQEBAQEAAAAAAAAAAAAAAAABAgME/8QAGhEBAQEBAAMAAAAAAAAAAAAAAAERAhIhMf/aAAwDAQACEQMRAD8A+44YYYBhhhgGGGGAYZxmrvizxnxsQQlwu4/SgJCBnqwNx7Dgkn2U9zQINMMxOl8a1cyt5gWNCFLvGwiaH+JuliTytVdGz2Gd8QV+CjalQC+7zJH3MVbaCgD01lqAP8t5cG1wxX8Phwjh2LAOQhLMzVtWwWPfqv8AKsaZAYYYYBhhhgGGGec+oCKWY0B+P6D1OBMnE+u+IFB2xU7E7b52q3b0+rmhx79xlTxTVTTAhEkRBdggoWWv4iew/wAOZbW/FiaEt/qT7TtROtdODtFytdBjQ44781Yy4jX67xD5eJpJyZWUA+WgFs7EBUUfzFyAo+/J74i8M+IG1r+WZYy6uCViDvCVV+tVfjqXkbm4O0FRzxe+E9S2qjhaSnCxpIzkdUkrJ3b0Bsk8DjbmoVFjUBQFUUAFAAHoAAMfCFXjGjeVQKTbRaUv2IH0gjvVkt+KD3OKNU/WSWG4x70YXuVdzWabkWStH+n7Z7eLfEG+UQRi2YlaolVIo73I7gccD17+2ZueKRppk+iRtPbMWdt/USWvue/AqhQ+5yxW/wDAINmmiAFdCmu9dA9fXGGecCUoHsAP0z0zIMMMMAwwzjMALP44EJ5wiksaA/ysVMzOQxUsw5WIcbR3G5jwrduf7D1yWufzQQjdZXdH7KCeHNg8/kecyPxZHLCqAzSqOSw3SqrFgSeoUJeeerkWfSsoPibxORkMVyRMxsonlqqjk2e7Obo8lb9s+YT6d9Ne5qSUOpeyVmAMbPx9RYWpPF88Xn1PW+CwyaeNtMyrI0YbyXoeYwUbioPd7v7H9cV6DwjdPEupZfNLNLFHIVd423LvmN2V/H3r1oZqMtn8N6ddBoYUmddyIDI1Fav3B5UAcdXtzljW+I2H6S6BaKqaZweCQbAAr73+HrmdGs5l3zMqqUJECkNtkDXbP2kJr3rg++MPmeq2JVFoW3DM9e3tZGTFd+HpUK/u9LDAI6jRlCE23U4QgcC2Fc3yftkH0anWRutU6xwJV9ldzIf+qAf88qeH+ORQRghSBvaUo/U0TMwYwBRyz9gvpz36az1+Eg80kTtQWFK78yStHtZwvtwf7e94o24zucDZ3MqMMMMAxb4zqSqHaeQC/ejxwv5bqv7XjI5nfGoWZyK77NpJO3ZuBZarv0979csCvWSyLIu2Z4WYCSadY4XjlsAKo32VAJNmhVgcYt+M49VqY9OsLaYlCXm1pYdEa0zMmnVjYO0g8nt6XYY+Jyxsu0PCWWyI1BJYmhzZPHcH8PtlL5iQELGtoRbRozRs+w9MQf8AhHJ7exvvmg1ZDF5USqWjUPI7q0VxDuAI73EtuIFHgA2e2K/2tEZJBDEqsTcoAJZvTrccsR6AngdgM8tJ4nIX2Sjb0bUZY2QDqLBTdFhRqyAemz3z36ZN/wBXs8i8EEjsfY8cXfbCCXXqHUNIik2yIvLOASbKnsOOT9jktbLPLHWlIaOYU+qG1108IFP5TfSzFh99tE0ayGo8RWQxLPckMQPMkBHnFVNM1AtH78CqBsc4ihn18sUoXyYC+5Yvl2pdDpio3LER+7dSUViTRG5qIPYLej8NU6xSupDwpDUYIaxOkhM0o9CT5gJLNZI9gM1ugRYNqR8Arfrz26ifUklsxXw940hCQQyJNIiudzqYvOjiC0haj1lNx477LOaLSazzZC3YcADgdr5r3PB555zXPPlRrINTeWkkxRp+2XoXydcqu4ZFThnMdOL/ABOO1IIsexxjlfUx2MDBa3wxQeAy1dbWcVfsLrKbRuDw1/7ljP8A4Ac1Ot0fOLW0uOesreKWnglI6ZES/wCmQAn79ZH6Z0eBaq1ZZkJUh+hmTcw7WCv3Pc+uXVirLMcxGbvUZxVfQ6km3UtzvoMlMbBG/a/VX9uM9JfAFn2+ftDBgJNhaINHfUr7uJFIsUOee+XfnDWVZ5C2cvP2YhpPhHSaQsYdg3hlaRpV3BWPIANKq+nHNd7yr4JERZP8zfn1EZL9nhjZGM9LptuenmzmbrJjphlyPKsAy3EM5XrVxaTOZJRhmRLIst5LDAoajTXi6XS4+dcrSafM2LKRHT4fL42bS5H5XM1dKvls6ulxqNNk102ZnJpbHpctJp8uJBnqsWdE9KyQ5ZiiyYjyYGVHcMMMoMMMMAzlYYYESmc8vDDAPLzoXDDA6FztYYYHcMMMAwwwwP/Z">
            <a:hlinkClick r:id="rId5"/>
          </p:cNvPr>
          <p:cNvSpPr>
            <a:spLocks noChangeAspect="1" noChangeArrowheads="1"/>
          </p:cNvSpPr>
          <p:nvPr/>
        </p:nvSpPr>
        <p:spPr bwMode="auto">
          <a:xfrm>
            <a:off x="155575" y="-471488"/>
            <a:ext cx="990600" cy="990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g;base64,/9j/4AAQSkZJRgABAQAAAQABAAD/2wCEAAkGBhQQEBIUEBISEhQSFBYPEBESGA8VFRAPFBAVFRgUFRUjHjIfFxsvHBceIDAsJCgqLDAtFR89NTAqNSYrMTUBCQoKDgwOFQ8PFSkYFBgpKTUpKSktKSk2LCkpKSk1LCkpKSksKSkpKSkpKSkpKSkpKSkpKSkpKSkpKSkpKSkpKf/AABEIAGgAaAMBIgACEQEDEQH/xAAbAAACAwEBAQAAAAAAAAAAAAAABQIEBgEDB//EADQQAAICAQMCBAQDBwUAAAAAAAECAxEABBIhIjEFE0FRBhQyYXGBoRUjQlJikfBDcoKSsf/EABgBAQEBAQEAAAAAAAAAAAAAAAABAgME/8QAGhEBAQEBAAMAAAAAAAAAAAAAAAERAhIhMf/aAAwDAQACEQMRAD8A+44YYYBhhhgGGGGAYZxmrvizxnxsQQlwu4/SgJCBnqwNx7Dgkn2U9zQINMMxOl8a1cyt5gWNCFLvGwiaH+JuliTytVdGz2Gd8QV+CjalQC+7zJH3MVbaCgD01lqAP8t5cG1wxX8Phwjh2LAOQhLMzVtWwWPfqv8AKsaZAYYYYBhhhgGGGec+oCKWY0B+P6D1OBMnE+u+IFB2xU7E7b52q3b0+rmhx79xlTxTVTTAhEkRBdggoWWv4iew/wAOZbW/FiaEt/qT7TtROtdODtFytdBjQ44781Yy4jX67xD5eJpJyZWUA+WgFs7EBUUfzFyAo+/J74i8M+IG1r+WZYy6uCViDvCVV+tVfjqXkbm4O0FRzxe+E9S2qjhaSnCxpIzkdUkrJ3b0Bsk8DjbmoVFjUBQFUUAFAAHoAAMfCFXjGjeVQKTbRaUv2IH0gjvVkt+KD3OKNU/WSWG4x70YXuVdzWabkWStH+n7Z7eLfEG+UQRi2YlaolVIo73I7gccD17+2ZueKRppk+iRtPbMWdt/USWvue/AqhQ+5yxW/wDAINmmiAFdCmu9dA9fXGGecCUoHsAP0z0zIMMMMAwwzjMALP44EJ5wiksaA/ysVMzOQxUsw5WIcbR3G5jwrduf7D1yWufzQQjdZXdH7KCeHNg8/kecyPxZHLCqAzSqOSw3SqrFgSeoUJeeerkWfSsoPibxORkMVyRMxsonlqqjk2e7Obo8lb9s+YT6d9Ne5qSUOpeyVmAMbPx9RYWpPF88Xn1PW+CwyaeNtMyrI0YbyXoeYwUbioPd7v7H9cV6DwjdPEupZfNLNLFHIVd423LvmN2V/H3r1oZqMtn8N6ddBoYUmddyIDI1Fav3B5UAcdXtzljW+I2H6S6BaKqaZweCQbAAr73+HrmdGs5l3zMqqUJECkNtkDXbP2kJr3rg++MPmeq2JVFoW3DM9e3tZGTFd+HpUK/u9LDAI6jRlCE23U4QgcC2Fc3yftkH0anWRutU6xwJV9ldzIf+qAf88qeH+ORQRghSBvaUo/U0TMwYwBRyz9gvpz36az1+Eg80kTtQWFK78yStHtZwvtwf7e94o24zucDZ3MqMMMMAxb4zqSqHaeQC/ejxwv5bqv7XjI5nfGoWZyK77NpJO3ZuBZarv0979csCvWSyLIu2Z4WYCSadY4XjlsAKo32VAJNmhVgcYt+M49VqY9OsLaYlCXm1pYdEa0zMmnVjYO0g8nt6XYY+Jyxsu0PCWWyI1BJYmhzZPHcH8PtlL5iQELGtoRbRozRs+w9MQf8AhHJ7exvvmg1ZDF5USqWjUPI7q0VxDuAI73EtuIFHgA2e2K/2tEZJBDEqsTcoAJZvTrccsR6AngdgM8tJ4nIX2Sjb0bUZY2QDqLBTdFhRqyAemz3z36ZN/wBXs8i8EEjsfY8cXfbCCXXqHUNIik2yIvLOASbKnsOOT9jktbLPLHWlIaOYU+qG1108IFP5TfSzFh99tE0ayGo8RWQxLPckMQPMkBHnFVNM1AtH78CqBsc4ihn18sUoXyYC+5Yvl2pdDpio3LER+7dSUViTRG5qIPYLej8NU6xSupDwpDUYIaxOkhM0o9CT5gJLNZI9gM1ugRYNqR8Arfrz26ifUklsxXw940hCQQyJNIiudzqYvOjiC0haj1lNx477LOaLSazzZC3YcADgdr5r3PB555zXPPlRrINTeWkkxRp+2XoXydcqu4ZFThnMdOL/ABOO1IIsexxjlfUx2MDBa3wxQeAy1dbWcVfsLrKbRuDw1/7ljP8A4Ac1Ot0fOLW0uOesreKWnglI6ZES/wCmQAn79ZH6Z0eBaq1ZZkJUh+hmTcw7WCv3Pc+uXVirLMcxGbvUZxVfQ6km3UtzvoMlMbBG/a/VX9uM9JfAFn2+ftDBgJNhaINHfUr7uJFIsUOee+XfnDWVZ5C2cvP2YhpPhHSaQsYdg3hlaRpV3BWPIANKq+nHNd7yr4JERZP8zfn1EZL9nhjZGM9LptuenmzmbrJjphlyPKsAy3EM5XrVxaTOZJRhmRLIst5LDAoajTXi6XS4+dcrSafM2LKRHT4fL42bS5H5XM1dKvls6ulxqNNk102ZnJpbHpctJp8uJBnqsWdE9KyQ5ZiiyYjyYGVHcMMMoMMMMAzlYYYESmc8vDDAPLzoXDDA6FztYYYHcMMMAwwwwP/Z">
            <a:hlinkClick r:id="rId5"/>
          </p:cNvPr>
          <p:cNvSpPr>
            <a:spLocks noChangeAspect="1" noChangeArrowheads="1"/>
          </p:cNvSpPr>
          <p:nvPr/>
        </p:nvSpPr>
        <p:spPr bwMode="auto">
          <a:xfrm>
            <a:off x="155575" y="-471488"/>
            <a:ext cx="990600" cy="990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5" name="Picture 6" descr="http://www.danmarjewelers.net/images/april-birthstone.jpg"/>
          <p:cNvPicPr>
            <a:picLocks noChangeAspect="1" noChangeArrowheads="1"/>
          </p:cNvPicPr>
          <p:nvPr/>
        </p:nvPicPr>
        <p:blipFill>
          <a:blip r:embed="rId6" cstate="print"/>
          <a:srcRect/>
          <a:stretch>
            <a:fillRect/>
          </a:stretch>
        </p:blipFill>
        <p:spPr bwMode="auto">
          <a:xfrm>
            <a:off x="6553200" y="4038600"/>
            <a:ext cx="990600" cy="990600"/>
          </a:xfrm>
          <a:prstGeom prst="rect">
            <a:avLst/>
          </a:prstGeom>
          <a:noFill/>
        </p:spPr>
      </p:pic>
      <p:sp>
        <p:nvSpPr>
          <p:cNvPr id="12" name="TextBox 11"/>
          <p:cNvSpPr txBox="1"/>
          <p:nvPr/>
        </p:nvSpPr>
        <p:spPr>
          <a:xfrm>
            <a:off x="7086600" y="2514600"/>
            <a:ext cx="794385" cy="369332"/>
          </a:xfrm>
          <a:prstGeom prst="rect">
            <a:avLst/>
          </a:prstGeom>
          <a:noFill/>
        </p:spPr>
        <p:txBody>
          <a:bodyPr wrap="none" rtlCol="0">
            <a:spAutoFit/>
          </a:bodyPr>
          <a:lstStyle/>
          <a:p>
            <a:r>
              <a:rPr lang="en-US" dirty="0" smtClean="0"/>
              <a:t>Jewels</a:t>
            </a:r>
            <a:endParaRPr lang="en-US" dirty="0"/>
          </a:p>
        </p:txBody>
      </p:sp>
      <p:pic>
        <p:nvPicPr>
          <p:cNvPr id="6" name="Picture 8" descr="http://www.sensationalcolor.com/liveinfullcolor/wp-content/uploads/LiveInFullColor/KimberlinBrown/BirthstonePosts/ruby.jpg"/>
          <p:cNvPicPr>
            <a:picLocks noChangeAspect="1" noChangeArrowheads="1"/>
          </p:cNvPicPr>
          <p:nvPr/>
        </p:nvPicPr>
        <p:blipFill>
          <a:blip r:embed="rId7" cstate="print"/>
          <a:srcRect/>
          <a:stretch>
            <a:fillRect/>
          </a:stretch>
        </p:blipFill>
        <p:spPr bwMode="auto">
          <a:xfrm>
            <a:off x="6553200" y="5029200"/>
            <a:ext cx="990600" cy="1066800"/>
          </a:xfrm>
          <a:prstGeom prst="rect">
            <a:avLst/>
          </a:prstGeom>
          <a:noFill/>
        </p:spPr>
      </p:pic>
      <p:pic>
        <p:nvPicPr>
          <p:cNvPr id="1034" name="Picture 10" descr="http://www.outragejewellers.co.uk/Stones/Emerald.jpg"/>
          <p:cNvPicPr>
            <a:picLocks noChangeAspect="1" noChangeArrowheads="1"/>
          </p:cNvPicPr>
          <p:nvPr/>
        </p:nvPicPr>
        <p:blipFill>
          <a:blip r:embed="rId8" cstate="print"/>
          <a:srcRect/>
          <a:stretch>
            <a:fillRect/>
          </a:stretch>
        </p:blipFill>
        <p:spPr bwMode="auto">
          <a:xfrm>
            <a:off x="7543800" y="5029200"/>
            <a:ext cx="914400" cy="1066800"/>
          </a:xfrm>
          <a:prstGeom prst="rect">
            <a:avLst/>
          </a:prstGeom>
          <a:noFill/>
        </p:spPr>
      </p:pic>
      <p:pic>
        <p:nvPicPr>
          <p:cNvPr id="1036" name="Picture 12" descr="http://images.shopping.indiatimes.com/images/product/100064_ASP-15-Amethist.jpg"/>
          <p:cNvPicPr>
            <a:picLocks noChangeAspect="1" noChangeArrowheads="1"/>
          </p:cNvPicPr>
          <p:nvPr/>
        </p:nvPicPr>
        <p:blipFill>
          <a:blip r:embed="rId9" cstate="print"/>
          <a:srcRect/>
          <a:stretch>
            <a:fillRect/>
          </a:stretch>
        </p:blipFill>
        <p:spPr bwMode="auto">
          <a:xfrm>
            <a:off x="7543800" y="4038600"/>
            <a:ext cx="914400" cy="1028700"/>
          </a:xfrm>
          <a:prstGeom prst="rect">
            <a:avLst/>
          </a:prstGeom>
          <a:noFill/>
        </p:spPr>
      </p:pic>
      <p:pic>
        <p:nvPicPr>
          <p:cNvPr id="1038" name="Picture 14" descr="http://www.topas-edelsteine.de/images/topas_3.jpg"/>
          <p:cNvPicPr>
            <a:picLocks noChangeAspect="1" noChangeArrowheads="1"/>
          </p:cNvPicPr>
          <p:nvPr/>
        </p:nvPicPr>
        <p:blipFill>
          <a:blip r:embed="rId10" cstate="print"/>
          <a:srcRect/>
          <a:stretch>
            <a:fillRect/>
          </a:stretch>
        </p:blipFill>
        <p:spPr bwMode="auto">
          <a:xfrm>
            <a:off x="6553200" y="3124200"/>
            <a:ext cx="990600" cy="952500"/>
          </a:xfrm>
          <a:prstGeom prst="rect">
            <a:avLst/>
          </a:prstGeom>
          <a:noFill/>
        </p:spPr>
      </p:pic>
      <p:pic>
        <p:nvPicPr>
          <p:cNvPr id="1040" name="Picture 16" descr="http://www.primagem.com/Sapphire_Link_op_800x707.jpg"/>
          <p:cNvPicPr>
            <a:picLocks noChangeAspect="1" noChangeArrowheads="1"/>
          </p:cNvPicPr>
          <p:nvPr/>
        </p:nvPicPr>
        <p:blipFill>
          <a:blip r:embed="rId11" cstate="print"/>
          <a:srcRect/>
          <a:stretch>
            <a:fillRect/>
          </a:stretch>
        </p:blipFill>
        <p:spPr bwMode="auto">
          <a:xfrm>
            <a:off x="7494986" y="3124199"/>
            <a:ext cx="963214" cy="923925"/>
          </a:xfrm>
          <a:prstGeom prst="rect">
            <a:avLst/>
          </a:prstGeom>
          <a:noFill/>
        </p:spPr>
      </p:pic>
      <p:sp>
        <p:nvSpPr>
          <p:cNvPr id="2050" name="AutoShape 2" descr="data:image/jpg;base64,/9j/4AAQSkZJRgABAQAAAQABAAD/2wCEAAkGBhQQERETEhMUFRIUGRUUGBcUFBkVFRkWHBUVFBMUHhgXGyogHBkjIRQUHy8gLycsLjgsFx8xNTAqNScrLykBCQoKDgwOGQ8PGiolHyU1NC0sNTUsNSwwLCoxKiksKS0wMjUyLS4qLCwtNSw0Ki4yNS8qNCw1KTIwLik1NSw1Nf/AABEIAGgAgQMBIgACEQEDEQH/xAAbAAEAAQUBAAAAAAAAAAAAAAAAAwEEBQYHAv/EADUQAAIBAwMCBAQGAAYDAAAAAAECEQADIQQSMQVBBhMiUWFxgZEUIzJCobEVYnKiwfAHFlL/xAAaAQEAAwEBAQAAAAAAAAAAAAAAAwQFAgEG/8QALREAAgIBAgUDAQkBAAAAAAAAAAECEQMSIQQFMUGRIjJxgRRCUWGh0eHw8RP/2gAMAwEAAhEDEQA/AO40pSgFKVqfjXxS2nXy7Ji4Y3NG7YDxiR6v6B+IqLNmjhjrn0JMeOWSWmJn+o9Zs6cDzbiqTwOWPyUZP2rFX/GKRKISCQgLkJLGSABkng1znTMzvvMksSd7FWYtEMfUZH8+1ZTT6ZgbTbgShkbj6VIHpJ3mMZg/H418/k5rlk/QqXlmhHg4Jbvc2W94svKTKIF+RB+7NH9VO3WtTcG6wLbJiSYLZmMBo/usVau/irgk+n3iBAHCz2/isH1rrB0Yd0um2ilYPlljBOwSFuLjPP8AFS48+ab9zK7jFdjeP8fKL6nTzAdrKwCx2gbWMn5E1W/4juWj+ZbULBP64bB42wfjmYxWvdL6rYufh0O03QPNYeS9tmMypD3B+kzOMxGY5n1/XBu3tvVwY2syn09wsN6ZgVJLPlgrUjlRi+xs2k8R2rncqePVET/qEgfUismrAgEGQe4rm9stqb25rm2wZECWuAEYG1iQR/m/5qb/ABM6fUBdLcd0Ah0K+kvnlY9PbiKYuZtOslda26+Dp8MmridDpVj0rqovrMFXGGQ8qf8AkYOavq24yUlaKjTTpilKV6eClKUApSlAR6m+ERmPCgn7Ca5Zq7Ny490kod43MT+sHdvbaIyIgfIdhXQvE1wrpnjJO0f7hP8AVat0/pa6i0+wG3cB3MzSVmSRABzj5fWsHmjc5qHZbl7hmoRcjUelsjuVVXY2YVnP7d0tOT35+tZ8BVCheBjJ7ds1F1NRZs2tRd/ST5aqhIPq3S5YQT+jK5FXd1rd02xaAO8d/iYUfCsBvTL8mWm7TPd6y8KQTPwJx9uaw3j7VGzattfC3FZhbARFkGCwkwPY9/eq9P60uouX9LcR9yl1KhpHpO1gGB5ngxUHiLQXtRprOnsqxW00AOwlSo9OCZn1d+1bWJSVVFveul9r6lNxu9zU/Dxv2XxqUVB+YwKg8GACGWSSfbgA5GK25btu5eSSBgYglWaZYSzfL0yOcHtVV8HMhBBmYDE/bjuK2HS+GEvlfOIQIMG2qgsZ7gyowBwPfirOTFOaVIY5QjeoyNvVqijbbtG2SA0Ah4ODz3EE/CImtX6npUtamEkI6OwiN84BAY8/qHPvma2jWGxo2Vpw5aB6mLGfUAe3IxxWB6rsvXSLqEKFO1RG4HjaSJGc8e9ZGb0S36onx/iivRvExTUWWK7VcrZbc8n1QFOBEgj37V0uuB6e/v8AxNkk/kNtYnmBuIIPcynfsa7xpru5Fb/6AP3E1t8slPTKM/lfDK/E6W00SUpStYqClKUApSlAYTxgp/CsR2ZD/uA+vPFcv6T1y5YT0eYl1naVn0vGSB5inbjsI7wa7F1LRi9auWz+4EZ9+x+hg1yZumPtuM6tvs7vyiTuAWRvUEwRE4H81g8y9GRSfRqvqr/cu4PVBotvFK6m6ls3IS2iT5CthW8xgGIP7ocCQeCPjVk3UiwW9oxct3LPlKyM4ZLkY3bYjcYz8qmOu85dgZdwjYLiCNqg4OZjnPsBzFebSHOnuelyC/pQgfBpMCZjisxvbdf4S12syvSNLbtP54AW44JYEkyxy454k9qrqerrpLzNc/LL7WLgKxaRhSQu7GAB/VWfSdAx2+cFubGDKIIbcP3TwR8PuPfJ+P8AVi9oHRFi7utHCAmAwJHpzx/VWuEyaXUpPzsR5VfRGV8O9W/GJKZkkCRGBySZiKuuoa27piZtgoP3Tg/UcfX2rU/C4XSjF49m2RC7vuT8OKyPWOs3roADqlth+hZLsD2ZhkfSp5cX2hI5WJ/eRL1TqwvCy5XaLZYkTMyykRx7Vh9P1gyBAZxEluAB7nn4VZ6q7udrdtWJjdADdv1sAx7YyPfvV90/8pWLFQx4gCeMzjPJ9/5rKzW5apbstR29K6FzbsaKyb1y5nU6kMQlsu9pWyVLOIWQTkfwa6tpEKogPIVQfmABXO+jafebNgOri44ZzZLeWAoNxlMxJ4kkCCQIzjpNb/LLcW38eL/gpZ9nQpSlaxWFKUoBSlKAVr/iDwyLzreSRcXna20kfBuzYHwMZjmtgpUObDDNHRM6hNwdo49rLxsvc3iDO0ypU59IDSoEEcZ98V46Z19GZ7N0IXEBVUncPhJwTxxn4V1jqXSrOoWL1tHH+YZHyPIrR+q/+ONO1zdbxkYYArPbiD95rEnyyeO9O6/Uuf8AeMqvYxlqVYPa2llIPqyJke30qz8Y9ZD6kC6XTy4V1toStyYIJZZJEVl9d4H1TABCjAEEAsBBHByKtf8A1PXJaC+XvZcGbiEEck5cQO0Zx71SngzpJaX/AH6MmxuDdto1zS6BSw8ohOwCDbPeIjmsvZsuBJeYxx2H/R3q/wCm+DtSpkIqyMruTb8sNxWSs+EbwwxRY77icfICoPs3ESl7JeC9LJgr3IxFjQeaDukMRhxKmByIxI9QPvzUieB3vFdrgge6ss94kEwD7itp6P4ZRGBe6WYdgAAfvM1s9qyF4EVtcNwMpRvKqZm5OIUZXjMJ4U8OnSpL7fMOIXKqO4BOSSck/L2rP0pWvjxxxxUY9CjKTk7YpSlSHIpSlAKUpQCqExVatdSxOBxXjdAg1GpLHHAq21FohhGCBP3q6thQc9v7qG7eBYmDmolvudMuLF+FgiT70fUyIiokBPavXl15Js9SPKnOKlDbsH71HtpsNcqUj1pFbulCkzwePgak0us7N9DXlrxIgxUYt44/kV3dO0c0ZOlQ6V5Edx/XapqmRyKUpQClKUApSlAeLrQKsys1fMJqHyq5aOky08uvPl5q9NqqC1XiR42eLdvFCtTKlVKUcbFkAWqhKmCU200iyB7YqPZV0RVNlKCZ4tLBq5qNUqSukBSlK9PBSlKAUpSgFKUoChWvJSlKAqBVYpSgKRSKUoBtqoWlKArSlKAUpSgFKUoD/9k=">
            <a:hlinkClick r:id="rId12"/>
          </p:cNvPr>
          <p:cNvSpPr>
            <a:spLocks noChangeAspect="1" noChangeArrowheads="1"/>
          </p:cNvSpPr>
          <p:nvPr/>
        </p:nvSpPr>
        <p:spPr bwMode="auto">
          <a:xfrm>
            <a:off x="155575" y="-471488"/>
            <a:ext cx="1228725" cy="990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g;base64,/9j/4AAQSkZJRgABAQAAAQABAAD/2wCEAAkGBhQQERETEhMUFRIUGRUUGBcUFBkVFRkWHBUVFBMUHhgXGyogHBkjIRQUHy8gLycsLjgsFx8xNTAqNScrLykBCQoKDgwOGQ8PGiolHyU1NC0sNTUsNSwwLCoxKiksKS0wMjUyLS4qLCwtNSw0Ki4yNS8qNCw1KTIwLik1NSw1Nf/AABEIAGgAgQMBIgACEQEDEQH/xAAbAAEAAQUBAAAAAAAAAAAAAAAAAwEEBQYHAv/EADUQAAIBAwMCBAQGAAYDAAAAAAECEQADIQQSMQVBBhMiUWFxgZEUIzJCobEVYnKiwfAHFlL/xAAaAQEAAwEBAQAAAAAAAAAAAAAAAwQFAgEG/8QALREAAgIBAgUDAQkBAAAAAAAAAAECEQMSIQQFMUGRIjJxgRRCUWGh0eHw8RP/2gAMAwEAAhEDEQA/AO40pSgFKVqfjXxS2nXy7Ji4Y3NG7YDxiR6v6B+IqLNmjhjrn0JMeOWSWmJn+o9Zs6cDzbiqTwOWPyUZP2rFX/GKRKISCQgLkJLGSABkng1znTMzvvMksSd7FWYtEMfUZH8+1ZTT6ZgbTbgShkbj6VIHpJ3mMZg/H418/k5rlk/QqXlmhHg4Jbvc2W94svKTKIF+RB+7NH9VO3WtTcG6wLbJiSYLZmMBo/usVau/irgk+n3iBAHCz2/isH1rrB0Yd0um2ilYPlljBOwSFuLjPP8AFS48+ab9zK7jFdjeP8fKL6nTzAdrKwCx2gbWMn5E1W/4juWj+ZbULBP64bB42wfjmYxWvdL6rYufh0O03QPNYeS9tmMypD3B+kzOMxGY5n1/XBu3tvVwY2syn09wsN6ZgVJLPlgrUjlRi+xs2k8R2rncqePVET/qEgfUismrAgEGQe4rm9stqb25rm2wZECWuAEYG1iQR/m/5qb/ABM6fUBdLcd0Ah0K+kvnlY9PbiKYuZtOslda26+Dp8MmridDpVj0rqovrMFXGGQ8qf8AkYOavq24yUlaKjTTpilKV6eClKUApSlAR6m+ERmPCgn7Ca5Zq7Ny490kod43MT+sHdvbaIyIgfIdhXQvE1wrpnjJO0f7hP8AVat0/pa6i0+wG3cB3MzSVmSRABzj5fWsHmjc5qHZbl7hmoRcjUelsjuVVXY2YVnP7d0tOT35+tZ8BVCheBjJ7ds1F1NRZs2tRd/ST5aqhIPq3S5YQT+jK5FXd1rd02xaAO8d/iYUfCsBvTL8mWm7TPd6y8KQTPwJx9uaw3j7VGzattfC3FZhbARFkGCwkwPY9/eq9P60uouX9LcR9yl1KhpHpO1gGB5ngxUHiLQXtRprOnsqxW00AOwlSo9OCZn1d+1bWJSVVFveul9r6lNxu9zU/Dxv2XxqUVB+YwKg8GACGWSSfbgA5GK25btu5eSSBgYglWaZYSzfL0yOcHtVV8HMhBBmYDE/bjuK2HS+GEvlfOIQIMG2qgsZ7gyowBwPfirOTFOaVIY5QjeoyNvVqijbbtG2SA0Ah4ODz3EE/CImtX6npUtamEkI6OwiN84BAY8/qHPvma2jWGxo2Vpw5aB6mLGfUAe3IxxWB6rsvXSLqEKFO1RG4HjaSJGc8e9ZGb0S36onx/iivRvExTUWWK7VcrZbc8n1QFOBEgj37V0uuB6e/v8AxNkk/kNtYnmBuIIPcynfsa7xpru5Fb/6AP3E1t8slPTKM/lfDK/E6W00SUpStYqClKUApSlAYTxgp/CsR2ZD/uA+vPFcv6T1y5YT0eYl1naVn0vGSB5inbjsI7wa7F1LRi9auWz+4EZ9+x+hg1yZumPtuM6tvs7vyiTuAWRvUEwRE4H81g8y9GRSfRqvqr/cu4PVBotvFK6m6ls3IS2iT5CthW8xgGIP7ocCQeCPjVk3UiwW9oxct3LPlKyM4ZLkY3bYjcYz8qmOu85dgZdwjYLiCNqg4OZjnPsBzFebSHOnuelyC/pQgfBpMCZjisxvbdf4S12syvSNLbtP54AW44JYEkyxy454k9qrqerrpLzNc/LL7WLgKxaRhSQu7GAB/VWfSdAx2+cFubGDKIIbcP3TwR8PuPfJ+P8AVi9oHRFi7utHCAmAwJHpzx/VWuEyaXUpPzsR5VfRGV8O9W/GJKZkkCRGBySZiKuuoa27piZtgoP3Tg/UcfX2rU/C4XSjF49m2RC7vuT8OKyPWOs3roADqlth+hZLsD2ZhkfSp5cX2hI5WJ/eRL1TqwvCy5XaLZYkTMyykRx7Vh9P1gyBAZxEluAB7nn4VZ6q7udrdtWJjdADdv1sAx7YyPfvV90/8pWLFQx4gCeMzjPJ9/5rKzW5apbstR29K6FzbsaKyb1y5nU6kMQlsu9pWyVLOIWQTkfwa6tpEKogPIVQfmABXO+jafebNgOri44ZzZLeWAoNxlMxJ4kkCCQIzjpNb/LLcW38eL/gpZ9nQpSlaxWFKUoBSlKAVr/iDwyLzreSRcXna20kfBuzYHwMZjmtgpUObDDNHRM6hNwdo49rLxsvc3iDO0ypU59IDSoEEcZ98V46Z19GZ7N0IXEBVUncPhJwTxxn4V1jqXSrOoWL1tHH+YZHyPIrR+q/+ONO1zdbxkYYArPbiD95rEnyyeO9O6/Uuf8AeMqvYxlqVYPa2llIPqyJke30qz8Y9ZD6kC6XTy4V1toStyYIJZZJEVl9d4H1TABCjAEEAsBBHByKtf8A1PXJaC+XvZcGbiEEck5cQO0Zx71SngzpJaX/AH6MmxuDdto1zS6BSw8ohOwCDbPeIjmsvZsuBJeYxx2H/R3q/wCm+DtSpkIqyMruTb8sNxWSs+EbwwxRY77icfICoPs3ESl7JeC9LJgr3IxFjQeaDukMRhxKmByIxI9QPvzUieB3vFdrgge6ss94kEwD7itp6P4ZRGBe6WYdgAAfvM1s9qyF4EVtcNwMpRvKqZm5OIUZXjMJ4U8OnSpL7fMOIXKqO4BOSSck/L2rP0pWvjxxxxUY9CjKTk7YpSlSHIpSlAKUpQCqExVatdSxOBxXjdAg1GpLHHAq21FohhGCBP3q6thQc9v7qG7eBYmDmolvudMuLF+FgiT70fUyIiokBPavXl15Js9SPKnOKlDbsH71HtpsNcqUj1pFbulCkzwePgak0us7N9DXlrxIgxUYt44/kV3dO0c0ZOlQ6V5Edx/XapqmRyKUpQClKUApSlAeLrQKsys1fMJqHyq5aOky08uvPl5q9NqqC1XiR42eLdvFCtTKlVKUcbFkAWqhKmCU200iyB7YqPZV0RVNlKCZ4tLBq5qNUqSukBSlK9PBSlKAUpSgFKUoChWvJSlKAqBVYpSgKRSKUoBtqoWlKArSlKAUpSgFKUoD/9k=">
            <a:hlinkClick r:id="rId12"/>
          </p:cNvPr>
          <p:cNvSpPr>
            <a:spLocks noChangeAspect="1" noChangeArrowheads="1"/>
          </p:cNvSpPr>
          <p:nvPr/>
        </p:nvSpPr>
        <p:spPr bwMode="auto">
          <a:xfrm>
            <a:off x="155575" y="-471488"/>
            <a:ext cx="1228725" cy="990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133600"/>
          </a:xfrm>
        </p:spPr>
        <p:txBody>
          <a:bodyPr>
            <a:normAutofit/>
          </a:bodyPr>
          <a:lstStyle/>
          <a:p>
            <a:r>
              <a:rPr lang="en-US" dirty="0" smtClean="0"/>
              <a:t>Quiz:</a:t>
            </a:r>
            <a:br>
              <a:rPr lang="en-US" dirty="0" smtClean="0"/>
            </a:br>
            <a:r>
              <a:rPr lang="en-US" dirty="0" smtClean="0"/>
              <a:t/>
            </a:r>
            <a:br>
              <a:rPr lang="en-US" dirty="0" smtClean="0"/>
            </a:br>
            <a:endParaRPr lang="en-US" dirty="0"/>
          </a:p>
        </p:txBody>
      </p:sp>
      <p:sp>
        <p:nvSpPr>
          <p:cNvPr id="3" name="TextBox 2"/>
          <p:cNvSpPr txBox="1"/>
          <p:nvPr/>
        </p:nvSpPr>
        <p:spPr>
          <a:xfrm>
            <a:off x="685800" y="1828800"/>
            <a:ext cx="3783408" cy="1815882"/>
          </a:xfrm>
          <a:prstGeom prst="rect">
            <a:avLst/>
          </a:prstGeom>
          <a:noFill/>
        </p:spPr>
        <p:txBody>
          <a:bodyPr wrap="square" rtlCol="0">
            <a:spAutoFit/>
          </a:bodyPr>
          <a:lstStyle/>
          <a:p>
            <a:pPr marL="342900" indent="-342900">
              <a:buAutoNum type="arabicPeriod"/>
            </a:pPr>
            <a:r>
              <a:rPr lang="en-US" sz="2000" dirty="0" smtClean="0">
                <a:latin typeface="Aharoni" pitchFamily="2" charset="-79"/>
                <a:cs typeface="Aharoni" pitchFamily="2" charset="-79"/>
              </a:rPr>
              <a:t>What 3 people went to China?</a:t>
            </a:r>
          </a:p>
          <a:p>
            <a:pPr marL="342900" indent="-342900">
              <a:buAutoNum type="arabicPeriod"/>
            </a:pPr>
            <a:endParaRPr lang="en-US" dirty="0" smtClean="0">
              <a:latin typeface="Aharoni" pitchFamily="2" charset="-79"/>
              <a:cs typeface="Aharoni" pitchFamily="2" charset="-79"/>
            </a:endParaRPr>
          </a:p>
          <a:p>
            <a:pPr marL="342900" indent="-342900"/>
            <a:endParaRPr lang="en-US" dirty="0" smtClean="0">
              <a:latin typeface="Aharoni" pitchFamily="2" charset="-79"/>
              <a:cs typeface="Aharoni" pitchFamily="2" charset="-79"/>
            </a:endParaRPr>
          </a:p>
          <a:p>
            <a:pPr marL="342900" indent="-342900">
              <a:buAutoNum type="arabicPeriod" startAt="2"/>
            </a:pPr>
            <a:endParaRPr lang="en-US" dirty="0" smtClean="0"/>
          </a:p>
          <a:p>
            <a:endParaRPr lang="en-US" dirty="0"/>
          </a:p>
        </p:txBody>
      </p:sp>
      <p:sp>
        <p:nvSpPr>
          <p:cNvPr id="6" name="TextBox 5"/>
          <p:cNvSpPr txBox="1"/>
          <p:nvPr/>
        </p:nvSpPr>
        <p:spPr>
          <a:xfrm>
            <a:off x="685800" y="2133600"/>
            <a:ext cx="5562600" cy="3323987"/>
          </a:xfrm>
          <a:prstGeom prst="rect">
            <a:avLst/>
          </a:prstGeom>
          <a:noFill/>
        </p:spPr>
        <p:txBody>
          <a:bodyPr wrap="square" rtlCol="0">
            <a:spAutoFit/>
          </a:bodyPr>
          <a:lstStyle/>
          <a:p>
            <a:pPr marL="342900" indent="-342900"/>
            <a:r>
              <a:rPr lang="en-US" sz="2400" dirty="0" smtClean="0">
                <a:latin typeface="Aharoni" pitchFamily="2" charset="-79"/>
                <a:cs typeface="Aharoni" pitchFamily="2" charset="-79"/>
              </a:rPr>
              <a:t> </a:t>
            </a:r>
          </a:p>
          <a:p>
            <a:pPr marL="342900" indent="-342900"/>
            <a:r>
              <a:rPr lang="en-US" sz="2400" dirty="0" smtClean="0">
                <a:latin typeface="Aharoni" pitchFamily="2" charset="-79"/>
                <a:cs typeface="Aharoni" pitchFamily="2" charset="-79"/>
              </a:rPr>
              <a:t>2.  Name </a:t>
            </a:r>
            <a:r>
              <a:rPr lang="en-US" sz="2400" dirty="0" smtClean="0">
                <a:latin typeface="Aharoni" pitchFamily="2" charset="-79"/>
                <a:cs typeface="Aharoni" pitchFamily="2" charset="-79"/>
              </a:rPr>
              <a:t>2 things that Marco Polo saw in </a:t>
            </a:r>
            <a:r>
              <a:rPr lang="en-US" sz="2400" dirty="0" smtClean="0">
                <a:latin typeface="Aharoni" pitchFamily="2" charset="-79"/>
                <a:cs typeface="Aharoni" pitchFamily="2" charset="-79"/>
              </a:rPr>
              <a:t>China.</a:t>
            </a:r>
          </a:p>
          <a:p>
            <a:pPr marL="342900" indent="-342900"/>
            <a:r>
              <a:rPr lang="en-US" sz="2400" dirty="0" smtClean="0">
                <a:latin typeface="Aharoni" pitchFamily="2" charset="-79"/>
                <a:cs typeface="Aharoni" pitchFamily="2" charset="-79"/>
              </a:rPr>
              <a:t>3.   Where were the 3 people   originally from?</a:t>
            </a:r>
          </a:p>
          <a:p>
            <a:pPr marL="342900" indent="-342900"/>
            <a:r>
              <a:rPr lang="en-US" sz="2400" dirty="0" smtClean="0">
                <a:latin typeface="Aharoni" pitchFamily="2" charset="-79"/>
                <a:cs typeface="Aharoni" pitchFamily="2" charset="-79"/>
              </a:rPr>
              <a:t>4.   Who held the first paper currency? </a:t>
            </a:r>
          </a:p>
          <a:p>
            <a:pPr marL="342900" indent="-342900"/>
            <a:r>
              <a:rPr lang="en-US" sz="2400" dirty="0" smtClean="0">
                <a:latin typeface="Aharoni" pitchFamily="2" charset="-79"/>
                <a:cs typeface="Aharoni" pitchFamily="2" charset="-79"/>
              </a:rPr>
              <a:t>5.   Who is the ruler at the time?</a:t>
            </a:r>
          </a:p>
          <a:p>
            <a:pPr marL="342900" indent="-342900"/>
            <a:endParaRPr lang="en-US" dirty="0" smtClean="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2209800"/>
          </a:xfrm>
        </p:spPr>
        <p:txBody>
          <a:bodyPr>
            <a:normAutofit fontScale="90000"/>
          </a:bodyPr>
          <a:lstStyle/>
          <a:p>
            <a:r>
              <a:rPr lang="en-US" dirty="0" err="1" smtClean="0">
                <a:latin typeface="Aharoni" pitchFamily="2" charset="-79"/>
                <a:cs typeface="Aharoni" pitchFamily="2" charset="-79"/>
              </a:rPr>
              <a:t>Anwser</a:t>
            </a:r>
            <a:r>
              <a:rPr lang="en-US" dirty="0" smtClean="0">
                <a:latin typeface="Aharoni" pitchFamily="2" charset="-79"/>
                <a:cs typeface="Aharoni" pitchFamily="2" charset="-79"/>
              </a:rPr>
              <a:t>:</a:t>
            </a:r>
            <a:br>
              <a:rPr lang="en-US" dirty="0" smtClean="0">
                <a:latin typeface="Aharoni" pitchFamily="2" charset="-79"/>
                <a:cs typeface="Aharoni" pitchFamily="2" charset="-79"/>
              </a:rPr>
            </a:br>
            <a:r>
              <a:rPr lang="en-US" dirty="0" smtClean="0">
                <a:latin typeface="Aharoni" pitchFamily="2" charset="-79"/>
                <a:cs typeface="Aharoni" pitchFamily="2" charset="-79"/>
              </a:rPr>
              <a:t/>
            </a:r>
            <a:br>
              <a:rPr lang="en-US" dirty="0" smtClean="0">
                <a:latin typeface="Aharoni" pitchFamily="2" charset="-79"/>
                <a:cs typeface="Aharoni" pitchFamily="2" charset="-79"/>
              </a:rPr>
            </a:br>
            <a:r>
              <a:rPr lang="en-US" sz="2700" dirty="0" smtClean="0">
                <a:latin typeface="Aharoni" pitchFamily="2" charset="-79"/>
                <a:cs typeface="Aharoni" pitchFamily="2" charset="-79"/>
              </a:rPr>
              <a:t>1. Marc Polo, his Father, and his Uncle.</a:t>
            </a:r>
            <a:r>
              <a:rPr lang="en-US" sz="2700" dirty="0" smtClean="0"/>
              <a:t/>
            </a:r>
            <a:br>
              <a:rPr lang="en-US" sz="2700" dirty="0" smtClean="0"/>
            </a:br>
            <a:r>
              <a:rPr lang="en-US" sz="2700" dirty="0" smtClean="0">
                <a:latin typeface="Aharoni" pitchFamily="2" charset="-79"/>
                <a:cs typeface="Aharoni" pitchFamily="2" charset="-79"/>
              </a:rPr>
              <a:t>2.  Can be from compass, gunpowder, paper, jewels, gold, silk, or porcelain.</a:t>
            </a:r>
            <a:br>
              <a:rPr lang="en-US" sz="2700" dirty="0" smtClean="0">
                <a:latin typeface="Aharoni" pitchFamily="2" charset="-79"/>
                <a:cs typeface="Aharoni" pitchFamily="2" charset="-79"/>
              </a:rPr>
            </a:br>
            <a:r>
              <a:rPr lang="en-US" sz="2700" dirty="0" smtClean="0">
                <a:latin typeface="Aharoni" pitchFamily="2" charset="-79"/>
                <a:cs typeface="Aharoni" pitchFamily="2" charset="-79"/>
              </a:rPr>
              <a:t>3. Europe </a:t>
            </a:r>
            <a:br>
              <a:rPr lang="en-US" sz="2700" dirty="0" smtClean="0">
                <a:latin typeface="Aharoni" pitchFamily="2" charset="-79"/>
                <a:cs typeface="Aharoni" pitchFamily="2" charset="-79"/>
              </a:rPr>
            </a:br>
            <a:r>
              <a:rPr lang="en-US" sz="2700" dirty="0" smtClean="0">
                <a:latin typeface="Aharoni" pitchFamily="2" charset="-79"/>
                <a:cs typeface="Aharoni" pitchFamily="2" charset="-79"/>
              </a:rPr>
              <a:t>4.Marco Polo</a:t>
            </a:r>
            <a:br>
              <a:rPr lang="en-US" sz="2700" dirty="0" smtClean="0">
                <a:latin typeface="Aharoni" pitchFamily="2" charset="-79"/>
                <a:cs typeface="Aharoni" pitchFamily="2" charset="-79"/>
              </a:rPr>
            </a:br>
            <a:r>
              <a:rPr lang="en-US" sz="2700" dirty="0" smtClean="0">
                <a:latin typeface="Aharoni" pitchFamily="2" charset="-79"/>
                <a:cs typeface="Aharoni" pitchFamily="2" charset="-79"/>
              </a:rPr>
              <a:t>5. Kublai Khan</a:t>
            </a:r>
            <a:br>
              <a:rPr lang="en-US" sz="2700" dirty="0" smtClean="0">
                <a:latin typeface="Aharoni" pitchFamily="2" charset="-79"/>
                <a:cs typeface="Aharoni" pitchFamily="2" charset="-79"/>
              </a:rPr>
            </a:br>
            <a:r>
              <a:rPr lang="en-US" sz="2700" dirty="0" smtClean="0">
                <a:latin typeface="Aharoni" pitchFamily="2" charset="-79"/>
                <a:cs typeface="Aharoni" pitchFamily="2" charset="-79"/>
              </a:rPr>
              <a:t> </a:t>
            </a:r>
            <a:r>
              <a:rPr lang="en-US" sz="2700" dirty="0" smtClean="0">
                <a:latin typeface="Aharoni" pitchFamily="2" charset="-79"/>
                <a:cs typeface="Aharoni" pitchFamily="2" charset="-79"/>
              </a:rPr>
              <a:t> </a:t>
            </a:r>
            <a:r>
              <a:rPr lang="en-US" dirty="0" smtClean="0"/>
              <a:t/>
            </a:r>
            <a:br>
              <a:rPr lang="en-US" dirty="0" smtClean="0"/>
            </a:br>
            <a:r>
              <a:rPr lang="en-US" dirty="0" smtClean="0"/>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98</TotalTime>
  <Words>82</Words>
  <Application>Microsoft Office PowerPoint</Application>
  <PresentationFormat>On-screen Show (4:3)</PresentationFormat>
  <Paragraphs>19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Paper</vt:lpstr>
      <vt:lpstr>Exchange Of Ideas And Goods</vt:lpstr>
      <vt:lpstr> During the time of Mongol rule.  In the late 1200s the Polo’s spent much time in China.  Kublai Khan was the ruler at the time.    Europeans and China got to know one  another better.  Marco Polo his father, and his uncle spent much time in China.  They were amazed by the compass, gunpowder, paper, jewels, gold, and other riches.   The Polo’s returned to Europe with silks, jewels, porcelain, and stories about beautiful cities, and amazing inventions.  Marco Polo held the first paper currency.                </vt:lpstr>
      <vt:lpstr>Pictures</vt:lpstr>
      <vt:lpstr>Quiz:  </vt:lpstr>
      <vt:lpstr>Anwser:  1. Marc Polo, his Father, and his Uncle. 2.  Can be from compass, gunpowder, paper, jewels, gold, silk, or porcelain. 3. Europe  4.Marco Polo 5. Kublai Khan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Exchange Of Ideas And Goods</dc:title>
  <dc:creator>Student</dc:creator>
  <cp:lastModifiedBy>Student</cp:lastModifiedBy>
  <cp:revision>14</cp:revision>
  <dcterms:created xsi:type="dcterms:W3CDTF">2010-10-21T14:54:10Z</dcterms:created>
  <dcterms:modified xsi:type="dcterms:W3CDTF">2010-10-25T14:32:19Z</dcterms:modified>
</cp:coreProperties>
</file>