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64"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E0D5"/>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66" autoAdjust="0"/>
    <p:restoredTop sz="94660"/>
  </p:normalViewPr>
  <p:slideViewPr>
    <p:cSldViewPr>
      <p:cViewPr>
        <p:scale>
          <a:sx n="70" d="100"/>
          <a:sy n="70" d="100"/>
        </p:scale>
        <p:origin x="-1296" y="-26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246DBB-406F-4F3A-852C-5190BFD66E51}" type="datetimeFigureOut">
              <a:rPr lang="en-US" smtClean="0"/>
              <a:pPr/>
              <a:t>4/26/2011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D7065E-A615-4AF0-B8DD-618E75684E7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DD7065E-A615-4AF0-B8DD-618E75684E7A}"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9840EA-6113-48BF-8F8D-48EE6B418F78}"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BACAB7-76C5-4F18-9885-BE1E0DDB1F2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9840EA-6113-48BF-8F8D-48EE6B418F78}"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BACAB7-76C5-4F18-9885-BE1E0DDB1F2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9840EA-6113-48BF-8F8D-48EE6B418F78}"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BACAB7-76C5-4F18-9885-BE1E0DDB1F2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9840EA-6113-48BF-8F8D-48EE6B418F78}"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BACAB7-76C5-4F18-9885-BE1E0DDB1F2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9840EA-6113-48BF-8F8D-48EE6B418F78}"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BACAB7-76C5-4F18-9885-BE1E0DDB1F2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9840EA-6113-48BF-8F8D-48EE6B418F78}" type="datetimeFigureOut">
              <a:rPr lang="en-US" smtClean="0"/>
              <a:pPr/>
              <a:t>4/26/2011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BACAB7-76C5-4F18-9885-BE1E0DDB1F2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9840EA-6113-48BF-8F8D-48EE6B418F78}" type="datetimeFigureOut">
              <a:rPr lang="en-US" smtClean="0"/>
              <a:pPr/>
              <a:t>4/26/2011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3BACAB7-76C5-4F18-9885-BE1E0DDB1F2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9840EA-6113-48BF-8F8D-48EE6B418F78}" type="datetimeFigureOut">
              <a:rPr lang="en-US" smtClean="0"/>
              <a:pPr/>
              <a:t>4/26/2011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3BACAB7-76C5-4F18-9885-BE1E0DDB1F2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9840EA-6113-48BF-8F8D-48EE6B418F78}" type="datetimeFigureOut">
              <a:rPr lang="en-US" smtClean="0"/>
              <a:pPr/>
              <a:t>4/26/2011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3BACAB7-76C5-4F18-9885-BE1E0DDB1F2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840EA-6113-48BF-8F8D-48EE6B418F78}" type="datetimeFigureOut">
              <a:rPr lang="en-US" smtClean="0"/>
              <a:pPr/>
              <a:t>4/26/2011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BACAB7-76C5-4F18-9885-BE1E0DDB1F2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840EA-6113-48BF-8F8D-48EE6B418F78}" type="datetimeFigureOut">
              <a:rPr lang="en-US" smtClean="0"/>
              <a:pPr/>
              <a:t>4/26/2011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BACAB7-76C5-4F18-9885-BE1E0DDB1F2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9840EA-6113-48BF-8F8D-48EE6B418F78}" type="datetimeFigureOut">
              <a:rPr lang="en-US" smtClean="0"/>
              <a:pPr/>
              <a:t>4/26/2011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BACAB7-76C5-4F18-9885-BE1E0DDB1F2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2.wav"/><Relationship Id="rId1" Type="http://schemas.openxmlformats.org/officeDocument/2006/relationships/audio" Target="../media/audio1.wav"/><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gif"/></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Fort Henry/Fort Donelson</a:t>
            </a:r>
            <a:endParaRPr lang="en-US" dirty="0"/>
          </a:p>
        </p:txBody>
      </p:sp>
      <p:sp>
        <p:nvSpPr>
          <p:cNvPr id="3" name="Subtitle 2"/>
          <p:cNvSpPr>
            <a:spLocks noGrp="1"/>
          </p:cNvSpPr>
          <p:nvPr>
            <p:ph type="subTitle" idx="1"/>
          </p:nvPr>
        </p:nvSpPr>
        <p:spPr/>
        <p:txBody>
          <a:bodyPr/>
          <a:lstStyle/>
          <a:p>
            <a:r>
              <a:rPr lang="en-US" dirty="0" smtClean="0"/>
              <a:t>By Amanda Pekarek &amp; Rebecca </a:t>
            </a:r>
            <a:endParaRPr lang="en-US" dirty="0"/>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fortmcintoshgarrison.org/Fort%20Henry%20Days%202006%20028.jpg"/>
          <p:cNvPicPr>
            <a:picLocks noChangeAspect="1" noChangeArrowheads="1"/>
          </p:cNvPicPr>
          <p:nvPr/>
        </p:nvPicPr>
        <p:blipFill>
          <a:blip r:embed="rId2" cstate="print"/>
          <a:srcRect/>
          <a:stretch>
            <a:fillRect/>
          </a:stretch>
        </p:blipFill>
        <p:spPr bwMode="auto">
          <a:xfrm>
            <a:off x="0" y="0"/>
            <a:ext cx="5905500" cy="6858000"/>
          </a:xfrm>
          <a:prstGeom prst="rect">
            <a:avLst/>
          </a:prstGeom>
          <a:noFill/>
        </p:spPr>
      </p:pic>
      <p:sp>
        <p:nvSpPr>
          <p:cNvPr id="3" name="Rectangle 2"/>
          <p:cNvSpPr/>
          <p:nvPr/>
        </p:nvSpPr>
        <p:spPr>
          <a:xfrm>
            <a:off x="5874671" y="0"/>
            <a:ext cx="790601" cy="6740307"/>
          </a:xfrm>
          <a:prstGeom prst="rect">
            <a:avLst/>
          </a:prstGeom>
          <a:noFill/>
        </p:spPr>
        <p:txBody>
          <a:bodyPr wrap="non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U</a:t>
            </a:r>
          </a:p>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N</a:t>
            </a:r>
          </a:p>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I</a:t>
            </a:r>
          </a:p>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F</a:t>
            </a:r>
          </a:p>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O</a:t>
            </a:r>
          </a:p>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R</a:t>
            </a:r>
          </a:p>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M</a:t>
            </a:r>
          </a:p>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S</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4" name="Rectangle 3"/>
          <p:cNvSpPr/>
          <p:nvPr/>
        </p:nvSpPr>
        <p:spPr>
          <a:xfrm>
            <a:off x="7620000" y="0"/>
            <a:ext cx="641521" cy="6986528"/>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H</a:t>
            </a:r>
          </a:p>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E</a:t>
            </a:r>
          </a:p>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N</a:t>
            </a:r>
          </a:p>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R</a:t>
            </a:r>
          </a:p>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Y</a:t>
            </a:r>
          </a:p>
          <a:p>
            <a:pPr algn="ctr"/>
            <a:endParaRPr lang="en-US" sz="16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a:t>
            </a:r>
          </a:p>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N</a:t>
            </a:r>
          </a:p>
          <a:p>
            <a:pPr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D</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5" name="Rectangle 4"/>
          <p:cNvSpPr/>
          <p:nvPr/>
        </p:nvSpPr>
        <p:spPr>
          <a:xfrm>
            <a:off x="6629400" y="0"/>
            <a:ext cx="914400" cy="6053336"/>
          </a:xfrm>
          <a:prstGeom prst="rect">
            <a:avLst/>
          </a:prstGeom>
        </p:spPr>
        <p:txBody>
          <a:bodyPr wrap="square">
            <a:spAutoFit/>
          </a:bodyPr>
          <a:lstStyle/>
          <a:p>
            <a:pPr lvl="0"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O</a:t>
            </a:r>
          </a:p>
          <a:p>
            <a:pPr lvl="0"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F</a:t>
            </a:r>
          </a:p>
          <a:p>
            <a:pPr lvl="0" algn="ctr"/>
            <a:endPar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a:p>
            <a:pPr lvl="0"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F</a:t>
            </a:r>
          </a:p>
          <a:p>
            <a:pPr lvl="0"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O</a:t>
            </a:r>
          </a:p>
          <a:p>
            <a:pPr lvl="0"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R </a:t>
            </a:r>
          </a:p>
          <a:p>
            <a:pPr lvl="0"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T</a:t>
            </a:r>
            <a:endPar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Rectangle 6"/>
          <p:cNvSpPr/>
          <p:nvPr/>
        </p:nvSpPr>
        <p:spPr>
          <a:xfrm>
            <a:off x="8491257" y="0"/>
            <a:ext cx="652743" cy="6740307"/>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p>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O</a:t>
            </a:r>
          </a:p>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N</a:t>
            </a:r>
          </a:p>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E</a:t>
            </a:r>
          </a:p>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L</a:t>
            </a:r>
          </a:p>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S</a:t>
            </a:r>
          </a:p>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O</a:t>
            </a:r>
          </a:p>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N</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www.september11news.com/Sept11HistoryFortHenry1782.jpg"/>
          <p:cNvPicPr>
            <a:picLocks noChangeAspect="1" noChangeArrowheads="1"/>
          </p:cNvPicPr>
          <p:nvPr/>
        </p:nvPicPr>
        <p:blipFill>
          <a:blip r:embed="rId2" cstate="print"/>
          <a:srcRect/>
          <a:stretch>
            <a:fillRect/>
          </a:stretch>
        </p:blipFill>
        <p:spPr bwMode="auto">
          <a:xfrm>
            <a:off x="5" y="228600"/>
            <a:ext cx="9143995" cy="6477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pic>
        <p:nvPicPr>
          <p:cNvPr id="4" name="Picture 2" descr="http://www.civil-war-journeys.org/images/Battle_of_Fort_Henry.jpg"/>
          <p:cNvPicPr>
            <a:picLocks noChangeAspect="1" noChangeArrowheads="1"/>
          </p:cNvPicPr>
          <p:nvPr/>
        </p:nvPicPr>
        <p:blipFill>
          <a:blip r:embed="rId2" cstate="print"/>
          <a:srcRect/>
          <a:stretch>
            <a:fillRect/>
          </a:stretch>
        </p:blipFill>
        <p:spPr bwMode="auto">
          <a:xfrm>
            <a:off x="0" y="685800"/>
            <a:ext cx="9137739" cy="55626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pic>
        <p:nvPicPr>
          <p:cNvPr id="27650" name="Picture 2" descr="http://www.nps.gov/archive/fodo/indepth/images/battle.jpg"/>
          <p:cNvPicPr>
            <a:picLocks noChangeAspect="1" noChangeArrowheads="1"/>
          </p:cNvPicPr>
          <p:nvPr/>
        </p:nvPicPr>
        <p:blipFill>
          <a:blip r:embed="rId2" cstate="print"/>
          <a:srcRect/>
          <a:stretch>
            <a:fillRect/>
          </a:stretch>
        </p:blipFill>
        <p:spPr bwMode="auto">
          <a:xfrm>
            <a:off x="0" y="2895600"/>
            <a:ext cx="9192768" cy="3962400"/>
          </a:xfrm>
          <a:prstGeom prst="rect">
            <a:avLst/>
          </a:prstGeom>
          <a:noFill/>
        </p:spPr>
      </p:pic>
      <p:sp>
        <p:nvSpPr>
          <p:cNvPr id="3" name="Rectangle 2"/>
          <p:cNvSpPr/>
          <p:nvPr/>
        </p:nvSpPr>
        <p:spPr>
          <a:xfrm>
            <a:off x="762000" y="381000"/>
            <a:ext cx="7436459" cy="923330"/>
          </a:xfrm>
          <a:prstGeom prst="rect">
            <a:avLst/>
          </a:prstGeom>
          <a:noFill/>
        </p:spPr>
        <p:txBody>
          <a:bodyPr wrap="none" lIns="91440" tIns="45720" rIns="91440" bIns="45720">
            <a:spAutoFit/>
          </a:bodyPr>
          <a:lstStyle/>
          <a:p>
            <a:pPr algn="ct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Pictures of Fort Donelson</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27652" name="Picture 4" descr="http://www.ouramericanparks.com/images/canon%20firing.jpg"/>
          <p:cNvPicPr>
            <a:picLocks noChangeAspect="1" noChangeArrowheads="1"/>
          </p:cNvPicPr>
          <p:nvPr/>
        </p:nvPicPr>
        <p:blipFill>
          <a:blip r:embed="rId3" cstate="print"/>
          <a:srcRect/>
          <a:stretch>
            <a:fillRect/>
          </a:stretch>
        </p:blipFill>
        <p:spPr bwMode="auto">
          <a:xfrm>
            <a:off x="3429000" y="1219200"/>
            <a:ext cx="1428750" cy="1428750"/>
          </a:xfrm>
          <a:prstGeom prst="rect">
            <a:avLst/>
          </a:prstGeom>
          <a:noFill/>
        </p:spPr>
      </p:pic>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1026" name="AutoShape 2" descr="data:image/jpg;base64,/9j/4AAQSkZJRgABAQAAAQABAAD/2wCEAAkGBhMSERQUExQWFRUVGBoaFxgYGBgdGBgdGBccGxoaGhgXHCYgFx0jHBwcHy8gIycpLCwsGB4xNTAqNSYrLCkBCQoKDgwOGg8PGiwfHyQpLCwsLCwsKSwsKSwsKSwsLCkpKSwsLCwsKSkpKSwsLCksLCwpLCwpLCksLCwsLCwpLP/AABEIAL4BCQMBIgACEQEDEQH/xAAbAAACAwEBAQAAAAAAAAAAAAAEBQIDBgEAB//EAEEQAAIBAgQEAwUGBAUDBAMAAAECEQADBBIhMQVBUWEicYEGEzKRoUJSscHR8BQjYuEVcoKS8RYz0gdTorIkQ+L/xAAZAQADAQEBAAAAAAAAAAAAAAABAgMABAX/xAAlEQACAgIDAAICAgMAAAAAAAAAAQIREiEDMUETUSJhMqEEgZH/2gAMAwEAAhEDEQA/AM77T4T7REEqrR/mUE/Wab3FDYO25X4/dAxqxLNLAfeJH/2iguP8R/iUDMuVlGRx/UpMkdjI8tRyprbtt/hWGvJq1l1uEHnkuMpB+nlFeen2dLj0MH4ABadsQUVT4n1Mr0huqgRtqZ60k4DftJdW5isyr7sHDz8GVM2UkDUvEhd9+sU14Uf8Sue9vGLCMRas6eMqAWZx9oCRp16AU19quFDE2QLTAXrZD2ojUr4ojyXTyFFvZqMr7V5rdkKwAd1zRoMgzGF7kSZPUmu8KK3XQScli2gEE+K4U8XkFE7UL7Se0K4lELIUuKpFwRpM65dduxo72U4erWUZdyCbhJ0BJ0AERsBM7AjrS3tj+DwXrVsL4VzE+AWwfeMTvHMgjckx1r1tMpGl4AGQGQPodIUoWygehpFZS5fu3blu77tFAtg6ZmAI57KNQdjJ0prZ4GptkMbraTLXXI7kAEDkfnQc/sKgeYsuW4ytO5/pEnQrHIb/AI0RiMapSCTBIiYkDTUa7a7kxQowZQ+7/ibhAEASuaBv8KE6CNeetMMPwQIczMbj/feC3aIED0FKp29DfHoptXg/hY+GRLMrQNtBpB/zHSmV1cuUozvG5gMvqQAJ1+R15TbZWKY4YiI2oi0BYO3cIBLmJkyNTyiCNBpPPejGSijb0qGWjGVAcbAnt1JTRJt1U9qrJpiUcQVTdteVWqhqIU865+RFYMCvW4Ggqg2ppi9iaoa1FLGTGlFMHS1yijLVqqmECqbeMNVlIRQQxZKpbDioW75JoxSDPY0qmxsBc9qDXdqIujWqigprFxPKgNReyKmgrzLNK5NBUUC3MPVJw9GlD0ros0Y8lmcRa1o1FbFM/wCHqDYGqWxKF121ppVOU/d/CmN3D9Kr/hj0prFoy/tVZyiebiWOmpGk6dYHypdguJ3LmEw+FtkgvddT0IL5teoEkmtB7b4HKEA5qd99xSj2LwhbFSBpYtGOgZzHroW+VS6k0N4jT8M4b/BpbVQcqlgSSSTnIMyPCJIHIRoOpqScQIb3lrxW9QD4cuoDQDOhkxJ01o++SQQdjypPisA4dUDStxWgEkZnEFVLDwyNSJjMFidBRcbCpUI/azBy7Plys6KzAa66yRvvvpVuB4iRh8PhbAm7cWG5RmJkk8t9W76VZ7T8QJuXGIKEBQUcagwpOxII576g0w9ksOiYdb0xcYFrlxomSYt2knnGsf1a6kROKbbQ0nolZwaYZbdufgTNPVmnXUggZsxBj7Qij8OASxQswHhzKjNmnVo+yBJjnqD0oTHszXzaEqIRnKsC2VlAy5gRDli23JnI5U3wtqELW3OWBAIkALsFWYUR2rNbNGTIYXhj5VgRlBAzHvppExpPInoKvs4dh8Zlo2Hw+f5elG28YBBYmDEdus+VdxOEVo1gg1PHeisZ+MBFwHQb6+kGrLbkVxwqEyBM5dPmNT2qXu6MZeMDCRiOlEWnka0v1FT97EU+haGGYVxlqhG0mrVvTRToFWRcVxRXbjCh7rGND8hM9orOQqiXoneuvh5FBYS4AdohVka9/wC9TN8k7wGj0369yKnXo6Br1o5gNpml+xBP/NF8QtnKAG2PUiZ3HlH4UBcQlAZkRpPLTTUdJ15fKinY1BS39iBI/WmFvEhgAB+9dvl+FZuzcJ/ykgQdwdj9Zoy3j5AkR4YGomdDqO+naK1mGwvKfnzirhZEaa0utBT8WpGoAPXtufXTfrTCy6/CIBOsc96eP7EkVKmtSyVeyioTVaRKyupZKiRrvVoekoZSK9KmRpXbhABNcS4piDvtS7Q+mVGzXPd9qIK1yKfJi4mR9tcYt23YuWzmR0dlP+38Nj3Bqr/0qfMcUO9s/wD3/SszxfgtzB3TZZi1sgtbOsEE66bA6DNTj/0tx+TFXLRH/dSQe9uT+DH5Vl/Ji+I+k3MKDypfxrAxb94sZrTC4ATAOTcE8pBMHkYp1lpb7QYB72HuW7ZCuQMs7EggwexiPWsxqPm3tczs7XQGUMdAYmIGXNPOIMcq33sthrK4KxcyoD7lSzlVnaWJbzr5/wC0XHjf954TbP2lO+YjxDyERTz2fa7j7drDr4MJYVFvHZrrAAlARsOvYzuRC8b2zSG/BOG2b1t79xULX7jOs6QmqW/LwzvzfrTm2hjlGy8ojf8APnyoq5hV92EUKoUQojwrG0ARHoaA96wuhWiCrMO5kSex8RPqKpQh2zhAzFTOUAk6/eYiPoAN9JosoS8yAuWfTv8AvrQWCaGbmWuEeWULHkMxbzg1y3eLW1VTLXdTOwQGBMcisCJ1LHuam6HRfYTNB1BPiPYELlnzUTFEi2KjaBUbzqSdAJJJmf30qRNSkUiyq4ooS5aolLkaEV54pltGsFSfnV9snpU7VifKr8sbUhqAL+KC7/T1/Sve922E9T9POjLuADGY1PME1W/C5BljqO34xI9KbFmsXvezPlUwygzp12X5eKey9a8LyldRpykGTvr1/wCaGxFo2S6tqHYFXG8s0EEAaGDy3jlMVB2goBBzaAdRE+kQPQ86VhOX7sQS3hkac4gyfQCee5qOFGZTpC5mEzJbxttyA13qi6+TM5kZWUgRqQwKiB/m19atNopbVAIhQI9NfrRSvoLYsx+K925PJtgJgtoB5GCangyqIu5LwZ1zNpMAb9gKq4i7K1sgScxgTuf0ifKaK4Supn4hKjoAPu/STudOVGhbCLOHZhswJgnXKAe3MRqNBTKxYaQcw07HkI111qyylE4eJINbBhcrOW82s/P+1VXXirsdfCCk13Ggx1/Gg5UCkGe8qV++YIU6xIn5UJZvzUcTeInyAG+sz032oqQtBGJ4iMh6j57wTHIc/SiEciQN4k7emvIefnSJsQWARJOfNz+EEkfgrGOqjpTjD4gLqQk9uvrrTKS9BTGdqCK77uuW79W5xVUkxbZmf/UHC+8w9ttPBc18nUj8ctYX2YxPuOIWGbbPlPk6lZ+tfRuMWveYe4vRZHmpzflXy3jClTm9fLWf35VO6kM1o+6s9B4rEEbUPguKi7at3B9tVb5gE/WR6V17uYRt5UWwpHzb2ttxcuEwMzH8fzNbj2GsqmFsgc0zHuWOYmsJ7Wgi9dOpGc7+lb/2OEYHDnmbevzP0pYaRpdj64kil3EU8AaJKENtrAPij/TNMbT0LxXEKtm4djlaOsxp9aZzrs2HqFuFlMP7zmR7w9Tu2p56Vd7Nr/JUmSzKpJPTLoo7AGPmaD4kwtYcqCCcoQajcwvLpRFniCWRq3hUAadAIqTaYV2NLSwxmqLd7xQduVK/+s7OujjzA/WhX9o7c+EMZ7f3qfyL0q4eo0F21Jmqy+tKP8dK7KT0mBUf8bLa5APMz+GlBcqQMGzRoABVD4lRPWsrd9rnErlUie4qke0x5p6A/gTtSZW7GUaNkuK03omwxI1rIJx9futPpFM8H7TLlIYEHlG3rr1qr5VQmDGeOw2YEESCINZq3hGe2ANXFs89mtvG/Itt6UXival1RmCKSBznWkWF9qwl25cNo/zQNA2xUmSJHMEeo70uaYaobm2l+5hwmmrMw5gJBysOoeP2aOxOE3/HyrN/9Q2/4kXlVlBtsrLpq+kHQ8wImmT+1qFT4HnzUg/XT5U0ZpLYGrArYz3rjHa3FtfMgM5/AelXoCnP6bESfURIPpS7h3E8qHwSWd2JJ3ltOXSrv8etgw6shHaR6RTLkT0DFmpw95csNAYfvSd5oW9jwHjmSNehg79dqXrxm1eZQjCTAM6baAwe1e4tZZSugjv1AbL8yfoKploWiziGNzqAY6+hP94pYiaxrM78oC6iPlp37V6wM2QAkyGOvXmfn+FH4LCmSG0EPlGnxKQGB/0iR/mNR7Yx7CvHhG/5/vp/xfiQchYDVJaDpMAyJ5SPqBVlm0rMzwApiD/SZjnpIAP+obVdh7ckyJGoMj0I/H0imQKEWCw7DO5YDKwQTsBCqSfU/TvTW3hSZhYDa6xPqOutCcEUsblonMLd5mY8zDAID6qSf8vetEAOdHTNsDQEbmpe/wC9EOgNV/w9NYtCVOJ4idLKx3br61g+LCUUxy/DSI57da31ziKCSB61g+I2T4wCSqs0T0mh6M+h97L8YujD21UKQuZdQZ0aRPzrS4XEXbkoAofQydAJE9ZOnpWT9j+Iolm4jffmOsgT9RRzcRtBgyoZG20/Olk9hirQv9o0L6EydfFWs9lVu/wdojLlVQoBBnTeTNZteH/xF9LebJO55jy719Hs4FbNhEXZFAHoIk0YbQH2Z7iHEbw0PhXqOfrypRexUgAmRmXcz9rvWhxFiQwMwwrNcQwDKTkBZYnrrPzPnUuSDY6lRLGOHhBGp15QNz+/Ko4y41xsigkDkAdT6culNPZjhJN3PcTQCADrB3J/Aela3FYVVBI3iljxNrYcqZ8va1BIO/Q0y4DghcuhSY3J7xVvtBYIOaNJj8/1qXslaVrrE6ZBO+8mN+kUnx7GfIaW3wq0oJYaiYzEEaTrp21g0nx1oBXygSsRAjcTuBqIin2IIEQf2e9Lr1zxADmJPz1n5iprkvkfHjQa1dmJdSBULW9Hccw3xwwzEn4QSNSZ8XKBHrQC300E/hO1UcWkDLYZ6ir7VwczQQK7T+M7V5bC9frPzpMEHIbBwQQdiI+elFYbhNq6bSMuScOW7yHUE95pDiSwQ5dTBA56xIP0/CmKcWJOFuzIdCs8vGAQPmapxpf6Fk/AXj3BFtCVPMb+dLVuRp0rbWuGjEZgxgAfiaAveyK3CQpyxzIn8Kdx+hUxFwtxkX1/E06T2dN9CxOUbA7mf0pOnBrlqBOaN8vme2la/gXGrQs2wWUZjlXoT0HehDjTkGU9UKeAcCa1cYXE13Rjtp0FF8ViGD86010elZniWHJmarJYqhVsxo4hctucrkEE9PwI7zTDB+1TApnAJDu097iFdh0nlQPEcJluNpEwfOhlw5YQoknp+VKZ6NXY40xw4VUXKFA07Dn38+tMDjSlg3JGYs06DSXO/l+lIuCezrkOXZkgQVG7T1nSB+4q29g2B0BcSSdIbynY9dq26sDaIcH4heLuLYnPcLsQBPiAI/fKtDjlcJJ0JHM7Vm+BYhUvXSGCAEQDpoRr25bVoMTxJLqkr42WfhaY8xvRVGbYLb47cyyFUDlLflyiuf8AUFzon+7+9LsHbb3gzWlIO5nWTGuo/wCNd6d+5HQfL/8AmhV9M112gTA8HLL5Ur43wfID31rZW3VRI2IrOcZxqOAUYMOoII+YqjjSsGVmN4cuV3EHadBOxjb1ppZEuBBE7SCNuffbfypj7N8GS5euPcC5VWNfhzHrNHcTwCWm8I5R9e/ellH1mTfSMxiMQy3lZSQcwj0O1fT+H8ZW9aDRqeR86+ef4aHxFuScpkyOUA1p+G8Pt2nzKWAAjKWJXz1508egN7GGOuHkNfKk+Mxa2hmuGBv303ojHcQEwCaxntHaY3A2ZmBUiI0WdjO2g67TTrb2LNutDfC+2b2g7Kc4zQqlcuSCQQeZ0rY8N40MTh1uHwkjxLMwRuK+U2kKrJytImNDrJ8TDoY2I8++lwnELdm2uUkG9BnxHMxH06elJe6CtqzU8St22UqQCO/40nsYDI2e0cpE9wQYMEc+Xyqv/EA8nMImNCIHWiMPjEG+kmB3gfv5VOx6HNiyzAl9NiN9fQ1UluOckczH5VXiseWt6aR0Ek8j++wpfZ4pbJORw5UwY5edMCy/F4RGQo4kHSdiDOkGsJiWVbpBbmRqI1HbvsP0raWMYtx3QnZQwIifHMR3ET6igsVwu3dJOT+YsgkD6jqCIj+1bS7A99GRTEtn+ydPEDOo69BA3qwe8tMJYOsE6aGFOx5nn4aZWuHrJWUzCSV+0J01HIVSwUIz6FNRIOgKlQSS2xDEHaTPMTWUl9AxZTcxZNoR4S7EEbZAo1YkcyJ00/OhuG8RYWQmxUyunKS3Pz005d6K4Nilf37EKqxAYmcspqVXd3KjbYASd6HwNrx3GiDIPiO0yNepEKD60+MUqNJSTyHHDeJPbxFu7nYh8pO2oCn4oA01MTWxPtBaNg3FIUAkHNpzgj15dxXzM4pbSso8bCNiOum22nSd+9F4Pic2rokqpBLIY69SDPlz0oNNNCqSpmrscVs3GhLgZmmAp1ga69KQ8bBsy9tihYzIJHiBHijaeulKOFKbLSCPEPGJ3ae+0UbjbzXCPDmUAzGusikTUZa6Gaco/s13D/aIvYtkvDxD6gqSNJHSYBjlNKuI+1QQkZhGSRDRmOkr0nXl+dZ2zfy+HVQCYBnQTp8vyqviGFVmGXxczrlOqyCuviEERp6U8UpN2LJuKVBPEuLXG1EQYK5SpBOaGgqNJkHL2NS4Bxj3d0M7QqsSZIiCNOXLSljOqhlCxbZwYOhUQQTvyPLyqrFrIgLHUzoYMiP3zquKoROVn0PjntDksLcsKLgZhrJKx/p2568qXXuPo7BLTBrjA5cpBVe7MOQ39OUzWUa6AQc0BtSJAglYLQdBMT3o32dcKrMFADQM2moEzr0BgeYoSglGzRm3Khri8J42KsIcyR00gigHYo0qSCOYq/F47IY+0wJAPPIJIB15UPbuB4KEeITvpsTBiuZRfZfIbcM9oyp/miR1HxD9fxpx/wBS4fq/+0/rWJXEoVBkbgRzExVmcfcb5U2LXQrkmO8bxicOyM5U6AHU7tqIGtI+FpbDXBaJKzEzodN9zygUp4jiiyoo+0wJ67Kw+hI9KE4b/wB6QSAV1A7kafX6V0vjqJKM7Yx9osWt0JaXMY1PIZjrHnA6U5wnE3KkPe97sNtAAojWJJjelODspcLzoZgNJkACWOh0gUlsYxmcpaEZjIkwYHUmtjkqCpfRvOH8QVWAZgCxAWepOnlTk8QBBAj57+XUV8vHD4bxuWYakycojUa7kj8alhnFx5IOUCeWZo1gE8zB+RpXxpdMbNmxxfGLZzw3jUxEHpMjrtHrSYYoPENc96csiPD0AnnoBSzDXJvqBmytow2yz5bDtWhucNZQQjrMyLYHweHxMznT4dDqYk7mg+MGdaFF5crgKRlBOoiWlYHoO3STrVvCBca4vii2ks0gQASZgRvqTPKKt4jwc2cmYi4rmfESApOxY7jfpFXX7JDE2VZysZoPwjYajTfXtTrXYj2tDHhfBVuK6DQHNl01YqAYPpoSepGkV7B3hC2wVVtgJ+0oE5fKPoaqwd+/bVSrTmZlthgM0mPFqNNTprv2JNL8HxD+YjBMxOYsJiQq5jlMeEnqPLalaTCnJDHFYk2FLD4rozAnUyJ0I6D8o6Uv4LxX+c1txK3ScxAg5iCOXKBHaRVvGrgzLBLyBkBBAILdV1UgSD5etcOFIW5cAyBhoqnYSJ1bU+GfMkUZYxVM0W27BMcbli7CK4QCM2ZpiZBzbSCdvSK0XB8W2XOC5cyXU6m4sAQoOhgajvPWuYHGF5W/aUowBSCZKmQAw3696bWcXZCiEUmZB5jkAOgywIqE+RJUyqg27XRLivs4WZb1tspywwIiQVMQYlSGIPTSsw3C7gV0uwdf5YPMtp/pIkkk6DfXStBjfaLQywCjvEfvpS6/j1uW5ViweIywQTO5nmCNBtME8pRTvwfGn2J7GHBFw5lFtSc2WATHQHWIAEc4Hap8L4nbCl7uVVeMnhJAAZh4iNJO/wAu9QsYMHOrHLGaZ1M/rWWxIdbi2wM4nRNYJ6AD1qkILktNglyU1R9G/wDx2MtoByAgecgz2qrGvhtQiBeRnoe8fuKX8Hsh0Pvl920wBJkiN9Jjymopes+9W26mCpaZHLcfuJ+tc6jul4Ub9JWuHo27qNBMSZgRqW61bguKIJAXKUMSYnz6EQdqQ8cu4e1iFy+8KwQSDDAzyJkGOmnpRd7AK9y3dDxazrndR8NsjcADzBHLXzro+JVsjnXQyxvGroZC4ARw2hWDmUiIPORSbiXEV98pkgAawBAMjL9OfetRxb2aXFxcUsVKrlKxlgCARG2lZ/G+zyAlXzCTOYHT6jTyrRnx2Zxm0Q45hbrIrRltkHIByEqS2m8mD5dearCKzLlEkCdOsHbt01603xuINpBswRRqI2ACgmRvsPShMNiUSSkMWBEZh4SY1PQVZO1onTQLdw/vCqrBkmYjlBAkRsDVbtdtFVZcqq0jfQ8zqZk843ojhV0Z9FIJuGDOmVgD0/o+tMfabFZpB3JAHUa7inct0BLR3i7/AMmwodWuG37x3Ugxmke700ELEr19Kj/iNv8AhgltVtmIuCdXaQC0t8Q7A6TFZ/GWrkb6BiobyjQn9aZYSyHw+aRnW5BUclIGp6gmRp86ehGio3ItggDQiDA3BkbbafOr/wDqY/8AsWv/AJf+VFjBpbtBnMsScqxMqGIM8lkA6wSNDpUfeYX/ANh//j/5Urkl4ZJizGXSLgXLBCzObTVCAYI00PXlQ1m6VV2AgKpA38hv5iml9c5LQAVSAOy7mO2hNAiwG0BUq4UtLKsGZ3JH6bVRPW0Bd0hgtrLhsSVMuxdAo+ICVXb+qfpSnDYZ7d1CylWy+EEeIkr4YXcyYq7FIys5EgsdTmUiBEnwTJmOYA9RQxslr1uOoJjeF1P0BqcVTbvse/Cy9dIBB+ImDO/U6edTwan3iBdwshfvQPEPVS1GWSzzLiVXNcByz/mEgzM8gfQ1XluqyXFPvFWDAZNuhCHp5UqfgaL+HZkvJ7vK9w9QcpYMsgnnA6HlT3DYxlZ7TJOZmBZW8Qb4UBB1ImWA5xOsCocGw9jMt1AyhFJH2gniyjNCym535RTDg1j+Iu3Xvf8Aab4WOgbxqoIOkQs7clPnT1oRsJwGHTFs127rh7P2ToHyrooHSNSdvhEmCTneJ4trrOtuF8ZXwqAsSTLRHhUAzPTqahgHd79xbIIU7WwzAMsjRjbIJmY8pFe4jeCsc1hbbucuZbjsNCczakhgSI5c6WXQY90hhwjiQuXLhb4FTmogSw1PopPrUcdi7KuhUISSuUqY+IgzPMc+hjnQl2wVue7JzoxHiX7Q31AOhjlPald3BO2KYEElMwGXkRsVB+ID7tQ4+OOWb/4VnN1h/ZavHJlm1AIUKdQAoMDrrO/UVzA8WzKzMTCMGA/pIJAPUSpU+Yqi3h8lghlgiJAMZwH1JE66HL8qvwOAUWVuxkV841grKNKCDOnxb7x2rplTojFVZLB8QzYiEIAuSo/pfz7iSB1+uis8CcQXuME3hPjaOUnRV7n86yvAsCpuqygnKM3P4hp8pmPKnXFuPByLF5iltQA7INdvhaCNAup25TUWoy5K/RXceMXpjgrMchfO5AJOZdSAPhiCJykqenrcvGf4WAqhgCIX72viOnIk8u3aIY7Ge7sZlvLdtoFW2IKsPNT0EazuR0ob2fv22xILLuP5QmVDTMGdz0PatKOm2gxb0rGN7FkoSQ2ZtzBmT8R130k+lZw3j79WBBbNuSI1G8+tb3HXHImBCB27wFK9OrD50CnD1WyFZZyqZPlLMToYO9R4+VRjtdjSg3J76FP8Vc94EMTpBzKV12OYGIoXjZKOWt7KzeL7wza69zr2q+yqwY1ZiScuu/Kew09KuscMBIzyBImZjfnTxlGMqRNqTVtiTEJCkPu/U7EcxG2lE2caAiplhYIUqSSzEyMwPqJ/qou7gFuXLjFothoXMykhBoILat27RS/GYBBbIQjOjQYJhgNnXWPTt3rqzXRLFvsY8J4kbQIzHKZIE7QddPPWj8RxsNpMjQ6x/wA/WlGEwa5VzqoMCWJInqRJ61rMD7KrlBcRI3KT+P771xcjipWzpinVIyPEb5uOFQbBi2+o7fU0oxCFDIkRp+tbU8Ht4e6zKSxAaSxjdSPumTrpyrOtwzNbZy4SGAhpOh+Egbtz17d66uLkTWuiUk09kMFiNQQYI50XiMl1yxaCTO85YGgE8h3pYtghmUDOZ3EwR1G29G4fCnmFzcln8h+FI0kxlZbZaP5bRBljJ0PXYbj0qzD20tXnEkKQwMeI5XXSdpI09RS7Em4tz3eaHHhaCYU/dj8qlirN5GCuhMAN4Y1B5yo86ba9BpjDMxCAyYmFPePkP31NC5rf3l+n6VNEzdfIz9RVPvE+8nzX9aVBsb4u+gBcEhtIGhkgAaAjQciJiCZpBjlGcwsHosxv5kx51G7cIbxbxOvM6U5wnEUtAwAXYEZj9k9uhp4xcP2K3YiS2UMPIB+Y9Ofl3pr7P4UsbrRMWLg8iRA+malPElYNJMzT/A4lLFlWXEZHugFlUEtGoKkA6A67kHXaty3hrtmXYmuqzLbJ0k5QRv5UVxfCKLrp4SyxrG5gE9pG2lVX8QoAyTCFTBI16mBtPSTQiKxcACS20nee53pkm9mDeBYq4PeWgzBTDECSJWQJ11Gu21PeJYjKFW2zZ2LXHyuwVQ8jILfLwnfeGrPWuEuWnRZ5lpPoFo5OHFbluGJnNrpyXYR+9KSUt6ZqTHfB7ttFWXK3HZiCQADEKonkIzHXn9JXL1t8QUZc/hQK1szlhQQREhoEEnmZql77WbZdAfePKqQASq6S22hO3LnUOHYxhaukW8uVcob7QL7mI3ygmeVIppxVmca2gy26W2VgWYiGCiCGgnxEsPADoREzNLLztJIJVmMsZ0kmSV6HlVFp7j6IGI28IhRAA3PlR2H4U+7QPUGpSlRWMbCeDB7eGvs3hQjIDO7E5oA3PKaq4Mhto1xgRbQkIxEqWjYdZn5miMWy+C01wKqDNAUklmncrOyx05VDH584tErkt/ApO7NBYqoBZiDI6d6K5F0LgxHbuNbC3Lcq2qkCZy77chJPrTvhmGFxFd9JL59I2gyevNj5a7iRjw64dSFXsdKtuYxrFsgi08jKF113BDBX8B1mYkk9qbjmmwckWlQrxiW7rt73w2w4AA5FhOn+UTPeOs0JjOGph2/l3TcMBrTRlg5uep5Uetj3oMxMlj0BYyd/T5VbxHhyXEQiBkhXIPMgw0cgYI7HoNnjyxWmBwfaKuH8VvYjwXWtjSQxkFoMxpvPYVO5jSWZbjTBIIEx8ukdaDvcIRRPvBPISCfQA0NftuTmAMncnn3qclCS1oNyT2PLPFABlVQB+P0oi5iP5PiMe8JWAAWKCM4/pLEqAemY0hwdklczvkGaBzJIE6bUdi7CW1Ym5oAuoKliCcuqgcj3Ok96mo4vRbFtKxzw/htonPeiJ8KgEgAbAToPWaY3f4Xa3YtDuQCx+mlYXF4m7bQXEfOhPxCYIjVWU6b9qLwHGw5MEDnB379mHlr2rS4ZNWmG8XTRH2mtBsSofwo2WIG420A6GfmK1XCuJBMMEX4VJVSD8UH4so58vMVi+KcXe6cnhCjWI1O+p/tSF7hRpUlSDIKkj1BFdD/x3yQUZOia5EpOj6VxCynumDeK46tMq8jwmANOsa0r4Vg1uNnuCUWABuCQIOo3E8+1VcO9pBetfz7sXFEazmbvmifMTvUrvEHuAWrbkDQAKNgBEBRGnn21rnxklh/Y+m8hlew2GVgoUIx5gnXaAATzJAgdaF4pizhbgaVYWUY2tIyu2gmO7Zp3MDpQ2KS2krcg3ZAzmWJJ0+M6IRzAgDes5xDGl2cb66n72u561fi4qIzk2wnBYlrYDEEPJZWYTmMGd9zrNCPxK88atKCAZMgb/LkKJsbkuxgdTMabFeZ5dqi13NrsGI6a8tepqqq+hMgriWPK27dqSXjNdYmfi1S2OgUQT1J7ClXvh90fM/rVj3A1x2P3tOvQR8qs94v7B/SmdLwFlF7NMnWuNcMSKLtIWMRXcRgYII9RTZGRWlwOhDbxvXsLhUK5mkydK61ldYO/TrVqX1gKBO2o7CpybS0MgtbNuCuUDv8A3oTFrlgJJAMgHkTGvaYrl3EnbYf2iqW3Pf50kb9MMMFLEfEBpr2FPeF4vxhnhYBCgbkncyTy27xyrL28aVWJOk/nU04qeevY1OUW/Ao3q8SQA5gCO+2nXTSetdvYyyfEbSliORiJAganWsS3FyV7/vrvXLXEsvf0/KpfE6GzRr0xVklAFLEzKrMKBy3GY0fd4jh7Vg3L6Ks6BIGbsNOZ7+prC4fiPLX8+4/f5UNxLEPeyjWFkADWNvmY+VBcDlLfQ/y0h9jva9TbZktG1yUggyfvE6fKDVGHF3E2mdAgKAjRVzHXUgDff5TSdwTh3DAggyNCN9vPappgLtvDLfVwAfs6HMAwEspmRMakDU11PijGq0TjNy7NhwlXGHQOpLidWy7fZBM799+1D4y27XJZbIAAVPeOJUdgDzMk+e9JsfimxHu7pYC2dCC0KrKmqx1Lc+kUuOCtLfYMM4KyvQzzJmahHgdtt7ZWXKkqo21j2XZxOr/5cqr8yaJwfs1knOzL/kYTvtI1FYT2c9sbuFfLJezzQ6wOZWdvLY19BTj9h0Vg5ObXRVA+cVz83FPj9KxlGZTe4VaQeFfWNaz+Ps3MxgIV5DUH5k6/KtBf4haPef3z/KhsUZRmVdtNTEnmBpuPKp8Up30PPFIyvFcESbYDgKqjSCNT8UmIPnUXwD3D94lQI2HM/Z7kmZ3NN7yuurIwB5jUfNf0oaww98PhAIYRmZST1BUQddPQ12xnI5m0+2Khhvc22S647LrO+ukR31pTh7YzcwJ35fuK2T+zL/GTbYkyVlZjTmQJMdxXuKYawihhoCIZHWGU9ehB7HTvVFyV0rDKWapeGLuYkm6XXkfSAPxrmMsmYjTT0nlWiGEDJnVf5YMMyqYE85HSs5iruaG5ySY235dq6oTct1RzLTI+4KuA4I69fL5084UmICF7YKoxylhEmTspOvqKUDES495OURtJgTOk8tTt1NbCxiPe2MRagg+7S5ZAiPCBIWPiE9PxocjfQwNxb3f8KqZBmGqsGYN/UGQyp157mNtqQ2ERNWBmNB+gOsdzVWLxhZ5DEHz+flULiMNW1HMjn61NQaRmyzE4mde+2wH6nvXLRk77Ej66aVK3jrckm0CNNpERz059zVwFt/8A9mRfuhZP0jXvvT9aoFFVtDLHbXfzOwPrUcqfeNFFU0ANyAIHhWZ5k61D+EXo/wAh+tBs1HsNdynXyoi9YiOja0ObJnaD+/nVlxGO57A9v3NLZkUudRG22mvOpZ9I/cfrU7dvca6+fPmPrVjYZSDl8MAdSGPOD9nSs5JhAiR1qDEbT2q8YRj27Ci7HCDkLBZVdz0mlcooxTaRSMjDKVLHNBmY0QjpPM7VUcOx7CnlzAoLIZri582WNfDC7P22AImO9XJw/DhfHebOPiUKBE7QTIcdwY+YpU3LoEtdiPCcKa44VdWbb9ircSLdoFPFcvE/ZMoo6QPiOxn6U1xvE8PYtt/D3i9xhEFBOoggkcxOh61nhjDbSQfE25MT6RrFUUG+xU9lmFR3ZUAliQAI1JJ03rX8Ow7WSyJ7lwozNdOscioGoMN6c6wmHvOGLAmTz6eX751pLVhrOC96CSbrakbKokANpuSCfKJpZfg0HG0X8c4974KpgqgKlj8T5oMf0xH19aU3cXeFn3Ml7M6b5l0kAgcufMaCgcVaZlEarqSFiZ5yPpR/B8Tfw7IzKygzlLDQg8tRBGk/Kqy6FjrYstu3u3XYRJHLMNJ+RphiWVbaEAkgCTJJPQfPn5UxFq1dv57wIB1aAYBKgrMfCpJEnuaYcS4RhLvumZxazIYFk5vhMeKdmJOw5CaTK2h+02Z3C3QtrIVBUg5iIkkjN8YiI6du1cwV0rmiYDEiDEyswY5do6xV+Pwq2SEDEouYBjADEjmORH7igxiBPhzMTE6QNup3+laSuxIvYUmJuHV2AUanTUxyBI786jjfaS46hVEAfCB09NzMmf0FRfCZtp8XI/EI/HerLPBecxU3KEey2TaoJ4Z7UXrY8YGXnmjKfQ6z5TU8ZhmIDiEbKTbSDPi3Y6aRJInafKql4RJhZYnQADUmreIY9UBN5veMQB7tTlC5fCPeFYJiBpNGP5u4oVvHsW3MfdGgdmZeSTA7Tz2rz8TxBAFxnRAV+0w59jBkdQdqss8atMdMOukaIWXSZOx10gSe/WgeMY9XEBWWCSVLMdZ77QIFPH+VUbw0PtJ7TSosJbFtNY326nlPlNIbfD2GhUQ8bwPkT+VMMTgxeGHcSc/hZm0UECI202qt+J3LVg4e5alg3hYg5liRp13+gqjf0TitEcfhF8DqoUDRtQdZg6AyOuvpNevWWwzK+cKyjwhSZMmSWnYSY70x9l7QuLesXZXOpIHOQJGkdZj8qAwd3DoHN9C9yWgmTtER3JneNhWf2GN3TYnv8R94xLorMTuBB18tB8qd8JkWT7wTZLjwE75R4oO4GqiR1pccANXCtlJJQt4QQD59I2+dWYTiN73gCOVMbAiNDMCBEdqM/wAlURui/iGGS1mayytb8OXYkZgxKk7Zlj8KoXFhgBA+VajinDlu4K1dthmgHMSSYafGMuya69NaxIw7gmAxE8geZpIxUlvsylYelhT0Bn0orI33z/uFL8Hc11/45UdI6j5GlknZrBRisx0MdD9aimIM5ecxH41IYAczyn9at/hdc2YydQf1ovEINdxYJMbT8+ldF4mP3/xXrnD4JE7a/MA/nUHsEDU6UaXhgzAvncLMTv5DercbbvlxBy29ABOhjqo3Pn0oROG5og6k11+DlRmzbEaHWgnAFPtDnGiIN2Ga4cxB2JP2toFKruLtqTZeWUHwv9pAeg2ccyJHMiK1F+4LWBVwPEyEZjDHRoKkOIAMzIIIjuTWau8OREV7ksWUZYjTTnNaElLZmsVsqt3Th5JtJdUwVaTBE/EpG46/WKhxDjHv2WbSIq8kkSPMz+FU4x/duUicpHMxrqI6b/jTHhdxrdxHRbbaFlDr5jxZeYjQimk6VmSIpj7G3uriA7w8j1GSjbN60yFQ7KG5QcumxKq0nfeOtLMReN+41x4ljJjbblV6YQHauaeKC5bDU9nYgeFp2I3/ANpgz5CrOIpcZFtvcYkahW1iNhpJ8uQqrDrA0JH4HzHOjrd1uuhgwQCPkQYqHy07GSTWi7A8RfDsTbCMrJbDZyiksiBToW2031pd7QNbxCm6ihHQ6qkeIa+IZd+U0azwTKqe0sB8p/SqhhLd0wMyMOhHLuI+oq65vRPjV6EaB7ianOAJ1/Hsau4bg7g2QuOnP/cdKc4j2duWlYhkOcrB1B66gCI603s+zvu7YN+4zGPhQQvl1NJPl1fhWMdidMM/2vdp/qLN9BRC27K752PPTT8ae4bBIZNtFUDrM/3qjEEyVEDltp9TXFLm2WUGJMRiA6lbYW3I5qcw56EbUlu+zyASXk9x+M/lTTHXSub4ZAB2/cUjxV5nOrH02PSuvilJrTpEpJFLBrLAo6yNBHeo2cGbjFm11k68zXLcaU44aAYBH0FX5ORwViregsW1XC+7RHz5kYQQfECcxEfDpS57GIbLmB8Pwy0x/fStFbwdqCcpgT05A/Kgbz6wvh/y7nzY6nyECuaHJZSUQc3List1ygZRGZiZccgANT6ada5jMJkuOyqLh0f3jKTAYaHKfCpnma9/AqzZiSWPM6z5k0ZisObuUXXdwAFALeEBdhAA27zVVy1qxMPTN4p87ElnuMexj0BovgN9bN+3cceBW8WgJgggwO0z6U0bhyDRRHLnH46UNdwMRMfj+Qp/lQrixpgb74fPdtBcRhrhIZZI8XI5dSp5ajWs3/iZDEhAsnYcp1pgilPhYr4gTl0mJj6Ej1NLuJYkXrhYKEHJRsP186tCakJjQThLi3GAdQMxPj5CdpG9W/4Sfvr81/8AOoYTh2YakUZ/gw+99B+lTbVhS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8" name="Picture 4" descr="http://usa-civil-war.com/Prints/fort_donelson_print.jpg"/>
          <p:cNvPicPr>
            <a:picLocks noChangeAspect="1" noChangeArrowheads="1"/>
          </p:cNvPicPr>
          <p:nvPr/>
        </p:nvPicPr>
        <p:blipFill>
          <a:blip r:embed="rId2" cstate="print"/>
          <a:srcRect/>
          <a:stretch>
            <a:fillRect/>
          </a:stretch>
        </p:blipFill>
        <p:spPr bwMode="auto">
          <a:xfrm>
            <a:off x="0" y="304800"/>
            <a:ext cx="9144000" cy="6553200"/>
          </a:xfrm>
          <a:prstGeom prst="rect">
            <a:avLst/>
          </a:prstGeom>
          <a:noFill/>
        </p:spPr>
      </p:pic>
    </p:spTree>
  </p:cSld>
  <p:clrMapOvr>
    <a:masterClrMapping/>
  </p:clrMapOvr>
  <p:transition>
    <p:push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9E0D5"/>
        </a:solidFill>
        <a:effectLst/>
      </p:bgPr>
    </p:bg>
    <p:spTree>
      <p:nvGrpSpPr>
        <p:cNvPr id="1" name=""/>
        <p:cNvGrpSpPr/>
        <p:nvPr/>
      </p:nvGrpSpPr>
      <p:grpSpPr>
        <a:xfrm>
          <a:off x="0" y="0"/>
          <a:ext cx="0" cy="0"/>
          <a:chOff x="0" y="0"/>
          <a:chExt cx="0" cy="0"/>
        </a:xfrm>
      </p:grpSpPr>
      <p:pic>
        <p:nvPicPr>
          <p:cNvPr id="26626" name="Picture 2" descr="http://www.hauntedamericatours.com/battlefields/ArkansasPost/images/battle-fort-donelson.jpg"/>
          <p:cNvPicPr>
            <a:picLocks noChangeAspect="1" noChangeArrowheads="1"/>
          </p:cNvPicPr>
          <p:nvPr/>
        </p:nvPicPr>
        <p:blipFill>
          <a:blip r:embed="rId2" cstate="print"/>
          <a:srcRect/>
          <a:stretch>
            <a:fillRect/>
          </a:stretch>
        </p:blipFill>
        <p:spPr bwMode="auto">
          <a:xfrm>
            <a:off x="1600200" y="0"/>
            <a:ext cx="5943600" cy="6864860"/>
          </a:xfrm>
          <a:prstGeom prst="rect">
            <a:avLst/>
          </a:prstGeom>
          <a:noFill/>
        </p:spPr>
      </p:pic>
    </p:spTree>
  </p:cSld>
  <p:clrMapOvr>
    <a:masterClrMapping/>
  </p:clrMapOvr>
  <p:transition>
    <p:split orient="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farm5.static.flickr.com/4132/5193189449_034f3cb0ca.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Rectangle 2"/>
          <p:cNvSpPr/>
          <p:nvPr/>
        </p:nvSpPr>
        <p:spPr>
          <a:xfrm>
            <a:off x="0" y="5103674"/>
            <a:ext cx="9380787" cy="1754326"/>
          </a:xfrm>
          <a:prstGeom prst="rect">
            <a:avLst/>
          </a:prstGeom>
          <a:noFill/>
        </p:spPr>
        <p:txBody>
          <a:bodyPr wrap="squar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 picture of Fort Donelson today</a:t>
            </a:r>
          </a:p>
        </p:txBody>
      </p:sp>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4" name="Picture 8" descr="http://www.historycentral.com/CivilWar/Frhenry/gun....jpg"/>
          <p:cNvPicPr>
            <a:picLocks noChangeAspect="1" noChangeArrowheads="1"/>
          </p:cNvPicPr>
          <p:nvPr/>
        </p:nvPicPr>
        <p:blipFill>
          <a:blip r:embed="rId2" cstate="print"/>
          <a:srcRect/>
          <a:stretch>
            <a:fillRect/>
          </a:stretch>
        </p:blipFill>
        <p:spPr bwMode="auto">
          <a:xfrm>
            <a:off x="0" y="403411"/>
            <a:ext cx="9144000" cy="6454590"/>
          </a:xfrm>
          <a:prstGeom prst="rect">
            <a:avLst/>
          </a:prstGeom>
          <a:noFill/>
        </p:spPr>
      </p:pic>
      <p:sp>
        <p:nvSpPr>
          <p:cNvPr id="6" name="Rectangle 5"/>
          <p:cNvSpPr/>
          <p:nvPr/>
        </p:nvSpPr>
        <p:spPr>
          <a:xfrm>
            <a:off x="838200" y="0"/>
            <a:ext cx="6847900" cy="1754326"/>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Gunboats approaching </a:t>
            </a: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Fort Donelson </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p:pull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a:bodyPr>
          <a:lstStyle/>
          <a:p>
            <a:r>
              <a:rPr lang="en-US" dirty="0" smtClean="0">
                <a:solidFill>
                  <a:schemeClr val="accent4">
                    <a:lumMod val="40000"/>
                    <a:lumOff val="60000"/>
                  </a:schemeClr>
                </a:solidFill>
              </a:rPr>
              <a:t> Fort Henry’s fall alone opened the Tennessee River for the Union up to Muscle Shoals. </a:t>
            </a:r>
          </a:p>
          <a:p>
            <a:r>
              <a:rPr lang="en-US" dirty="0" smtClean="0">
                <a:solidFill>
                  <a:schemeClr val="accent4">
                    <a:lumMod val="40000"/>
                    <a:lumOff val="60000"/>
                  </a:schemeClr>
                </a:solidFill>
              </a:rPr>
              <a:t> This was a major breakthrough for the North; it ensured that Kentucky would stay in the Union and the Tennessee River would be open to the North for shipping supplies down the river.</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Location, dates,&amp; state fought in </a:t>
            </a:r>
            <a:endParaRPr lang="en-US" dirty="0"/>
          </a:p>
        </p:txBody>
      </p:sp>
      <p:sp>
        <p:nvSpPr>
          <p:cNvPr id="7" name="Text Placeholder 6"/>
          <p:cNvSpPr>
            <a:spLocks noGrp="1"/>
          </p:cNvSpPr>
          <p:nvPr>
            <p:ph type="body" idx="1"/>
          </p:nvPr>
        </p:nvSpPr>
        <p:spPr/>
        <p:txBody>
          <a:bodyPr/>
          <a:lstStyle/>
          <a:p>
            <a:pPr algn="ctr"/>
            <a:r>
              <a:rPr lang="en-US" dirty="0" smtClean="0"/>
              <a:t>Fort Henry</a:t>
            </a:r>
            <a:endParaRPr lang="en-US" dirty="0"/>
          </a:p>
        </p:txBody>
      </p:sp>
      <p:sp>
        <p:nvSpPr>
          <p:cNvPr id="8" name="Content Placeholder 7"/>
          <p:cNvSpPr>
            <a:spLocks noGrp="1"/>
          </p:cNvSpPr>
          <p:nvPr>
            <p:ph sz="half" idx="2"/>
          </p:nvPr>
        </p:nvSpPr>
        <p:spPr/>
        <p:txBody>
          <a:bodyPr/>
          <a:lstStyle/>
          <a:p>
            <a:r>
              <a:rPr lang="en-US" dirty="0" smtClean="0"/>
              <a:t>Location: Stewart County and Henry Country, Tennessee, and Calloway County, Kentucky</a:t>
            </a:r>
          </a:p>
          <a:p>
            <a:r>
              <a:rPr lang="en-US" dirty="0" smtClean="0"/>
              <a:t>Dates Fought: February 6,1862</a:t>
            </a:r>
          </a:p>
          <a:p>
            <a:r>
              <a:rPr lang="en-US" dirty="0" smtClean="0"/>
              <a:t>State Fought In: Kentucky &amp; Tennessee </a:t>
            </a:r>
            <a:endParaRPr lang="en-US" dirty="0"/>
          </a:p>
        </p:txBody>
      </p:sp>
      <p:sp>
        <p:nvSpPr>
          <p:cNvPr id="9" name="Text Placeholder 8"/>
          <p:cNvSpPr>
            <a:spLocks noGrp="1"/>
          </p:cNvSpPr>
          <p:nvPr>
            <p:ph type="body" sz="quarter" idx="3"/>
          </p:nvPr>
        </p:nvSpPr>
        <p:spPr/>
        <p:txBody>
          <a:bodyPr/>
          <a:lstStyle/>
          <a:p>
            <a:pPr algn="ctr"/>
            <a:r>
              <a:rPr lang="en-US" dirty="0" smtClean="0"/>
              <a:t>Fort Donelson</a:t>
            </a:r>
            <a:endParaRPr lang="en-US" dirty="0"/>
          </a:p>
        </p:txBody>
      </p:sp>
      <p:sp>
        <p:nvSpPr>
          <p:cNvPr id="10" name="Content Placeholder 9"/>
          <p:cNvSpPr>
            <a:spLocks noGrp="1"/>
          </p:cNvSpPr>
          <p:nvPr>
            <p:ph sz="quarter" idx="4"/>
          </p:nvPr>
        </p:nvSpPr>
        <p:spPr/>
        <p:txBody>
          <a:bodyPr/>
          <a:lstStyle/>
          <a:p>
            <a:pPr>
              <a:buNone/>
            </a:pPr>
            <a:r>
              <a:rPr lang="en-US" dirty="0" smtClean="0"/>
              <a:t>Location: Stewart County, Tennessee</a:t>
            </a:r>
          </a:p>
          <a:p>
            <a:pPr>
              <a:buNone/>
            </a:pPr>
            <a:r>
              <a:rPr lang="en-US" dirty="0" smtClean="0"/>
              <a:t>Dates Fought: February 13-1</a:t>
            </a:r>
          </a:p>
          <a:p>
            <a:pPr>
              <a:buNone/>
            </a:pPr>
            <a:r>
              <a:rPr lang="en-US" dirty="0"/>
              <a:t> </a:t>
            </a:r>
            <a:r>
              <a:rPr lang="en-US" dirty="0" smtClean="0"/>
              <a:t>     6, 1862</a:t>
            </a:r>
            <a:endParaRPr lang="en-US" dirty="0"/>
          </a:p>
          <a:p>
            <a:pPr>
              <a:buNone/>
            </a:pPr>
            <a:r>
              <a:rPr lang="en-US" dirty="0" smtClean="0"/>
              <a:t>States Fought In: Kentucky &amp; Tennessee </a:t>
            </a:r>
            <a:endParaRPr lang="en-US"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a:t>
            </a:r>
            <a:endParaRPr lang="en-US" dirty="0"/>
          </a:p>
        </p:txBody>
      </p:sp>
      <p:sp>
        <p:nvSpPr>
          <p:cNvPr id="3" name="Text Placeholder 2"/>
          <p:cNvSpPr>
            <a:spLocks noGrp="1"/>
          </p:cNvSpPr>
          <p:nvPr>
            <p:ph type="body" idx="1"/>
          </p:nvPr>
        </p:nvSpPr>
        <p:spPr/>
        <p:txBody>
          <a:bodyPr/>
          <a:lstStyle/>
          <a:p>
            <a:pPr algn="ctr"/>
            <a:r>
              <a:rPr lang="en-US" dirty="0" smtClean="0"/>
              <a:t>Fort Henry</a:t>
            </a:r>
            <a:endParaRPr lang="en-US" dirty="0"/>
          </a:p>
        </p:txBody>
      </p:sp>
      <p:sp>
        <p:nvSpPr>
          <p:cNvPr id="4" name="Content Placeholder 3"/>
          <p:cNvSpPr>
            <a:spLocks noGrp="1"/>
          </p:cNvSpPr>
          <p:nvPr>
            <p:ph sz="half" idx="2"/>
          </p:nvPr>
        </p:nvSpPr>
        <p:spPr/>
        <p:txBody>
          <a:bodyPr>
            <a:normAutofit fontScale="85000" lnSpcReduction="20000"/>
          </a:bodyPr>
          <a:lstStyle/>
          <a:p>
            <a:r>
              <a:rPr lang="en-US" dirty="0" smtClean="0"/>
              <a:t>Fort Henry </a:t>
            </a:r>
          </a:p>
          <a:p>
            <a:r>
              <a:rPr lang="en-US" dirty="0" smtClean="0"/>
              <a:t>Result Union Victory</a:t>
            </a:r>
          </a:p>
          <a:p>
            <a:r>
              <a:rPr lang="en-US" dirty="0" smtClean="0"/>
              <a:t>On February 4-5 General Grant landed his divisions and surrounded Fort Henry. Then Flag- Officer Andrew Foote started bombarding the fort with seven gunboats. General </a:t>
            </a:r>
            <a:r>
              <a:rPr lang="en-US" dirty="0" err="1" smtClean="0"/>
              <a:t>Tilghman</a:t>
            </a:r>
            <a:r>
              <a:rPr lang="en-US" dirty="0" smtClean="0"/>
              <a:t> noticed that it the fort was going to fall, so he escorted the rest of his troop safely away from the battle to Fort Donelson. </a:t>
            </a:r>
            <a:r>
              <a:rPr lang="en-US" dirty="0" err="1" smtClean="0"/>
              <a:t>Tilghman</a:t>
            </a:r>
            <a:r>
              <a:rPr lang="en-US" dirty="0" smtClean="0"/>
              <a:t> then returned to Fort Henry and soon afterwards surrendered to the fleet.</a:t>
            </a:r>
            <a:endParaRPr lang="en-US" dirty="0"/>
          </a:p>
        </p:txBody>
      </p:sp>
      <p:sp>
        <p:nvSpPr>
          <p:cNvPr id="5" name="Text Placeholder 4"/>
          <p:cNvSpPr>
            <a:spLocks noGrp="1"/>
          </p:cNvSpPr>
          <p:nvPr>
            <p:ph type="body" sz="quarter" idx="3"/>
          </p:nvPr>
        </p:nvSpPr>
        <p:spPr/>
        <p:txBody>
          <a:bodyPr/>
          <a:lstStyle/>
          <a:p>
            <a:pPr algn="ctr"/>
            <a:r>
              <a:rPr lang="en-US" dirty="0" smtClean="0"/>
              <a:t>Fort Donelson</a:t>
            </a:r>
            <a:endParaRPr lang="en-US" dirty="0"/>
          </a:p>
        </p:txBody>
      </p:sp>
      <p:sp>
        <p:nvSpPr>
          <p:cNvPr id="6" name="Content Placeholder 5"/>
          <p:cNvSpPr>
            <a:spLocks noGrp="1"/>
          </p:cNvSpPr>
          <p:nvPr>
            <p:ph sz="quarter" idx="4"/>
          </p:nvPr>
        </p:nvSpPr>
        <p:spPr/>
        <p:txBody>
          <a:bodyPr>
            <a:normAutofit/>
          </a:bodyPr>
          <a:lstStyle/>
          <a:p>
            <a:r>
              <a:rPr lang="en-US" dirty="0" smtClean="0"/>
              <a:t>Fort </a:t>
            </a:r>
            <a:r>
              <a:rPr lang="en-US" dirty="0" err="1" smtClean="0"/>
              <a:t>Donelson</a:t>
            </a:r>
            <a:r>
              <a:rPr lang="en-US" dirty="0" smtClean="0"/>
              <a:t> </a:t>
            </a:r>
          </a:p>
          <a:p>
            <a:r>
              <a:rPr lang="en-US" dirty="0" smtClean="0"/>
              <a:t>Result Union Victory</a:t>
            </a:r>
          </a:p>
          <a:p>
            <a:r>
              <a:rPr lang="en-US" dirty="0" smtClean="0"/>
              <a:t>After capturing Fort Henry, Grant advanced to Fort </a:t>
            </a:r>
            <a:r>
              <a:rPr lang="en-US" dirty="0" err="1" smtClean="0"/>
              <a:t>Donelson</a:t>
            </a:r>
            <a:r>
              <a:rPr lang="en-US" dirty="0" smtClean="0"/>
              <a:t>. After a failure of their all-out attack aimed at breaking through Grant’s investment lines, the 12,000 men unconditionally surrendered.</a:t>
            </a:r>
          </a:p>
          <a:p>
            <a:endParaRPr lang="en-US"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 </a:t>
            </a:r>
            <a:endParaRPr lang="en-US" dirty="0"/>
          </a:p>
        </p:txBody>
      </p:sp>
      <p:sp>
        <p:nvSpPr>
          <p:cNvPr id="3" name="Text Placeholder 2"/>
          <p:cNvSpPr>
            <a:spLocks noGrp="1"/>
          </p:cNvSpPr>
          <p:nvPr>
            <p:ph type="body" idx="1"/>
          </p:nvPr>
        </p:nvSpPr>
        <p:spPr/>
        <p:txBody>
          <a:bodyPr/>
          <a:lstStyle/>
          <a:p>
            <a:pPr algn="ctr"/>
            <a:r>
              <a:rPr lang="en-US" dirty="0" smtClean="0"/>
              <a:t>Fort Henry</a:t>
            </a:r>
            <a:endParaRPr lang="en-US" dirty="0"/>
          </a:p>
        </p:txBody>
      </p:sp>
      <p:sp>
        <p:nvSpPr>
          <p:cNvPr id="4" name="Content Placeholder 3"/>
          <p:cNvSpPr>
            <a:spLocks noGrp="1"/>
          </p:cNvSpPr>
          <p:nvPr>
            <p:ph sz="half" idx="2"/>
          </p:nvPr>
        </p:nvSpPr>
        <p:spPr/>
        <p:txBody>
          <a:bodyPr/>
          <a:lstStyle/>
          <a:p>
            <a:r>
              <a:rPr lang="en-US" dirty="0" smtClean="0"/>
              <a:t>Number of Soldiers That Fought:</a:t>
            </a:r>
          </a:p>
          <a:p>
            <a:r>
              <a:rPr lang="en-US" dirty="0" smtClean="0"/>
              <a:t>Number Dead: US 40;CS 79</a:t>
            </a:r>
          </a:p>
          <a:p>
            <a:pPr>
              <a:buNone/>
            </a:pPr>
            <a:r>
              <a:rPr lang="en-US" dirty="0" smtClean="0"/>
              <a:t>           Total was 119</a:t>
            </a:r>
          </a:p>
          <a:p>
            <a:pPr>
              <a:buNone/>
            </a:pPr>
            <a:endParaRPr lang="en-US" dirty="0" smtClean="0"/>
          </a:p>
          <a:p>
            <a:endParaRPr lang="en-US" dirty="0"/>
          </a:p>
        </p:txBody>
      </p:sp>
      <p:sp>
        <p:nvSpPr>
          <p:cNvPr id="5" name="Text Placeholder 4"/>
          <p:cNvSpPr>
            <a:spLocks noGrp="1"/>
          </p:cNvSpPr>
          <p:nvPr>
            <p:ph type="body" sz="quarter" idx="3"/>
          </p:nvPr>
        </p:nvSpPr>
        <p:spPr/>
        <p:txBody>
          <a:bodyPr/>
          <a:lstStyle/>
          <a:p>
            <a:pPr algn="ctr"/>
            <a:r>
              <a:rPr lang="en-US" dirty="0" smtClean="0"/>
              <a:t>Fort Donelson </a:t>
            </a:r>
            <a:endParaRPr lang="en-US" dirty="0"/>
          </a:p>
        </p:txBody>
      </p:sp>
      <p:sp>
        <p:nvSpPr>
          <p:cNvPr id="6" name="Content Placeholder 5"/>
          <p:cNvSpPr>
            <a:spLocks noGrp="1"/>
          </p:cNvSpPr>
          <p:nvPr>
            <p:ph sz="quarter" idx="4"/>
          </p:nvPr>
        </p:nvSpPr>
        <p:spPr/>
        <p:txBody>
          <a:bodyPr/>
          <a:lstStyle/>
          <a:p>
            <a:r>
              <a:rPr lang="en-US" dirty="0" smtClean="0"/>
              <a:t>Number of Soldiers That Fought: US 24,541; CS 16,171</a:t>
            </a:r>
          </a:p>
          <a:p>
            <a:r>
              <a:rPr lang="en-US" dirty="0" smtClean="0"/>
              <a:t>Number Dead: US 2,691; CS  13,846</a:t>
            </a:r>
          </a:p>
          <a:p>
            <a:r>
              <a:rPr lang="en-US" dirty="0" smtClean="0"/>
              <a:t>Number wounded: US 1976; CS 1,127</a:t>
            </a:r>
          </a:p>
          <a:p>
            <a:r>
              <a:rPr lang="en-US" dirty="0" smtClean="0"/>
              <a:t>Number Captured: US 208; CS 12,392</a:t>
            </a:r>
            <a:endParaRPr lang="en-US" dirty="0"/>
          </a:p>
        </p:txBody>
      </p:sp>
    </p:spTree>
  </p:cSld>
  <p:clrMapOvr>
    <a:masterClrMapping/>
  </p:clrMapOvr>
  <p:transition>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TextBox 1"/>
          <p:cNvSpPr txBox="1"/>
          <p:nvPr/>
        </p:nvSpPr>
        <p:spPr>
          <a:xfrm>
            <a:off x="1066800" y="685800"/>
            <a:ext cx="6324600" cy="1077218"/>
          </a:xfrm>
          <a:prstGeom prst="rect">
            <a:avLst/>
          </a:prstGeom>
          <a:noFill/>
        </p:spPr>
        <p:txBody>
          <a:bodyPr wrap="square" rtlCol="0">
            <a:spAutoFit/>
          </a:bodyPr>
          <a:lstStyle/>
          <a:p>
            <a:pPr algn="ctr"/>
            <a:r>
              <a:rPr lang="en-US" sz="3200" dirty="0" smtClean="0">
                <a:solidFill>
                  <a:schemeClr val="tx2">
                    <a:lumMod val="40000"/>
                    <a:lumOff val="60000"/>
                  </a:schemeClr>
                </a:solidFill>
              </a:rPr>
              <a:t>Union Battle Commanders Of Fort Henry and Fort Donelson</a:t>
            </a:r>
            <a:endParaRPr lang="en-US" sz="3200" dirty="0">
              <a:solidFill>
                <a:schemeClr val="tx2">
                  <a:lumMod val="40000"/>
                  <a:lumOff val="60000"/>
                </a:schemeClr>
              </a:solidFill>
            </a:endParaRPr>
          </a:p>
        </p:txBody>
      </p:sp>
      <p:pic>
        <p:nvPicPr>
          <p:cNvPr id="18434" name="Picture 2" descr="http://t0.gstatic.com/images?q=tbn:ANd9GcRRyy2LvpDIG2BqWBOTiEnQF5hj6juVCxpwVsVGQ8gUOiUacK0zKA&amp;t=1"/>
          <p:cNvPicPr>
            <a:picLocks noChangeAspect="1" noChangeArrowheads="1"/>
          </p:cNvPicPr>
          <p:nvPr/>
        </p:nvPicPr>
        <p:blipFill>
          <a:blip r:embed="rId3" cstate="print"/>
          <a:srcRect/>
          <a:stretch>
            <a:fillRect/>
          </a:stretch>
        </p:blipFill>
        <p:spPr bwMode="auto">
          <a:xfrm>
            <a:off x="152400" y="1752600"/>
            <a:ext cx="2047875" cy="2238376"/>
          </a:xfrm>
          <a:prstGeom prst="rect">
            <a:avLst/>
          </a:prstGeom>
          <a:noFill/>
        </p:spPr>
      </p:pic>
      <p:sp>
        <p:nvSpPr>
          <p:cNvPr id="4" name="TextBox 3"/>
          <p:cNvSpPr txBox="1"/>
          <p:nvPr/>
        </p:nvSpPr>
        <p:spPr>
          <a:xfrm>
            <a:off x="0" y="3962400"/>
            <a:ext cx="2209800" cy="369332"/>
          </a:xfrm>
          <a:prstGeom prst="rect">
            <a:avLst/>
          </a:prstGeom>
          <a:noFill/>
        </p:spPr>
        <p:txBody>
          <a:bodyPr wrap="square" rtlCol="0">
            <a:spAutoFit/>
          </a:bodyPr>
          <a:lstStyle/>
          <a:p>
            <a:pPr algn="ctr"/>
            <a:r>
              <a:rPr lang="en-US" dirty="0" smtClean="0">
                <a:solidFill>
                  <a:srgbClr val="0070C0"/>
                </a:solidFill>
              </a:rPr>
              <a:t>Ulysses S. Grant</a:t>
            </a:r>
            <a:endParaRPr lang="en-US" dirty="0">
              <a:solidFill>
                <a:srgbClr val="0070C0"/>
              </a:solidFill>
            </a:endParaRPr>
          </a:p>
        </p:txBody>
      </p:sp>
      <p:pic>
        <p:nvPicPr>
          <p:cNvPr id="18436" name="Picture 4" descr="http://t2.gstatic.com/images?q=tbn:ANd9GcQnFik_KWsOmih0uA0XKORQSHQXoSiEofuwIQ19dvrJ445KC2uo"/>
          <p:cNvPicPr>
            <a:picLocks noChangeAspect="1" noChangeArrowheads="1"/>
          </p:cNvPicPr>
          <p:nvPr/>
        </p:nvPicPr>
        <p:blipFill>
          <a:blip r:embed="rId4" cstate="print"/>
          <a:srcRect/>
          <a:stretch>
            <a:fillRect/>
          </a:stretch>
        </p:blipFill>
        <p:spPr bwMode="auto">
          <a:xfrm>
            <a:off x="6934200" y="1752600"/>
            <a:ext cx="1838325" cy="2476501"/>
          </a:xfrm>
          <a:prstGeom prst="rect">
            <a:avLst/>
          </a:prstGeom>
          <a:noFill/>
        </p:spPr>
      </p:pic>
      <p:sp>
        <p:nvSpPr>
          <p:cNvPr id="6" name="TextBox 5"/>
          <p:cNvSpPr txBox="1"/>
          <p:nvPr/>
        </p:nvSpPr>
        <p:spPr>
          <a:xfrm>
            <a:off x="6781800" y="4191000"/>
            <a:ext cx="2057400" cy="369332"/>
          </a:xfrm>
          <a:prstGeom prst="rect">
            <a:avLst/>
          </a:prstGeom>
          <a:noFill/>
        </p:spPr>
        <p:txBody>
          <a:bodyPr wrap="square" rtlCol="0">
            <a:spAutoFit/>
          </a:bodyPr>
          <a:lstStyle/>
          <a:p>
            <a:pPr algn="ctr"/>
            <a:r>
              <a:rPr lang="en-US" dirty="0" smtClean="0">
                <a:solidFill>
                  <a:srgbClr val="0070C0"/>
                </a:solidFill>
              </a:rPr>
              <a:t>Andrew H. Foote</a:t>
            </a:r>
            <a:endParaRPr lang="en-US" dirty="0">
              <a:solidFill>
                <a:srgbClr val="0070C0"/>
              </a:solidFill>
            </a:endParaRPr>
          </a:p>
        </p:txBody>
      </p:sp>
      <p:cxnSp>
        <p:nvCxnSpPr>
          <p:cNvPr id="8" name="Straight Connector 7"/>
          <p:cNvCxnSpPr/>
          <p:nvPr/>
        </p:nvCxnSpPr>
        <p:spPr>
          <a:xfrm rot="5400000" flipH="1" flipV="1">
            <a:off x="4038600" y="175260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1828800" y="4343400"/>
            <a:ext cx="5029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209800" y="1752600"/>
            <a:ext cx="2057400" cy="2585323"/>
          </a:xfrm>
          <a:prstGeom prst="rect">
            <a:avLst/>
          </a:prstGeom>
          <a:noFill/>
        </p:spPr>
        <p:txBody>
          <a:bodyPr wrap="square" rtlCol="0">
            <a:spAutoFit/>
          </a:bodyPr>
          <a:lstStyle/>
          <a:p>
            <a:r>
              <a:rPr lang="en-US" dirty="0" smtClean="0">
                <a:solidFill>
                  <a:schemeClr val="tx2">
                    <a:lumMod val="40000"/>
                    <a:lumOff val="60000"/>
                  </a:schemeClr>
                </a:solidFill>
              </a:rPr>
              <a:t>Brig. Gen Ulysses S. grant was born on April 27,1822.Grant was a general in many battles, such Fort Henry and Fort Donelson. After the battles Grant was elected president in</a:t>
            </a:r>
            <a:endParaRPr lang="en-US" dirty="0">
              <a:solidFill>
                <a:schemeClr val="tx2">
                  <a:lumMod val="40000"/>
                  <a:lumOff val="60000"/>
                </a:schemeClr>
              </a:solidFill>
            </a:endParaRPr>
          </a:p>
        </p:txBody>
      </p:sp>
      <p:sp>
        <p:nvSpPr>
          <p:cNvPr id="11" name="TextBox 10"/>
          <p:cNvSpPr txBox="1"/>
          <p:nvPr/>
        </p:nvSpPr>
        <p:spPr>
          <a:xfrm>
            <a:off x="0" y="4267200"/>
            <a:ext cx="4267200" cy="2585323"/>
          </a:xfrm>
          <a:prstGeom prst="rect">
            <a:avLst/>
          </a:prstGeom>
          <a:noFill/>
        </p:spPr>
        <p:txBody>
          <a:bodyPr wrap="square" rtlCol="0">
            <a:spAutoFit/>
          </a:bodyPr>
          <a:lstStyle/>
          <a:p>
            <a:r>
              <a:rPr lang="en-US" dirty="0" smtClean="0">
                <a:solidFill>
                  <a:schemeClr val="tx2">
                    <a:lumMod val="40000"/>
                    <a:lumOff val="60000"/>
                  </a:schemeClr>
                </a:solidFill>
              </a:rPr>
              <a:t>1868. Later in his presidential career he was elected once again in 1877. Grant is our only president re-elected in the history of all our presidents. Grant’s face now appears on the 50 dollar bill. Grant has 4 children named, Jesse Grant, Ulysses S. Grant Jr., Nellie Grant, and The youngest Fredrick Grant. Grant died from throat cancer on July 23, 1885</a:t>
            </a:r>
            <a:endParaRPr lang="en-US" dirty="0">
              <a:solidFill>
                <a:schemeClr val="tx2">
                  <a:lumMod val="40000"/>
                  <a:lumOff val="60000"/>
                </a:schemeClr>
              </a:solidFill>
            </a:endParaRPr>
          </a:p>
        </p:txBody>
      </p:sp>
      <p:sp>
        <p:nvSpPr>
          <p:cNvPr id="13" name="TextBox 12"/>
          <p:cNvSpPr txBox="1"/>
          <p:nvPr/>
        </p:nvSpPr>
        <p:spPr>
          <a:xfrm>
            <a:off x="4419600" y="1752600"/>
            <a:ext cx="2514600" cy="2862322"/>
          </a:xfrm>
          <a:prstGeom prst="rect">
            <a:avLst/>
          </a:prstGeom>
          <a:noFill/>
        </p:spPr>
        <p:txBody>
          <a:bodyPr wrap="square" rtlCol="0">
            <a:spAutoFit/>
          </a:bodyPr>
          <a:lstStyle/>
          <a:p>
            <a:r>
              <a:rPr lang="en-US" dirty="0" smtClean="0">
                <a:solidFill>
                  <a:schemeClr val="tx2">
                    <a:lumMod val="40000"/>
                    <a:lumOff val="60000"/>
                  </a:schemeClr>
                </a:solidFill>
              </a:rPr>
              <a:t>Foote was born on September 12, 1806. Foote accompanied Grant in the Fort Henry and the Fort Donelson battles. He was a enlisted  in the Union Navy in 1861. Foote was wounded during the Fort Donelson battle. </a:t>
            </a:r>
            <a:endParaRPr lang="en-US" dirty="0">
              <a:solidFill>
                <a:schemeClr val="tx2">
                  <a:lumMod val="40000"/>
                  <a:lumOff val="60000"/>
                </a:schemeClr>
              </a:solidFill>
            </a:endParaRPr>
          </a:p>
        </p:txBody>
      </p:sp>
      <p:sp>
        <p:nvSpPr>
          <p:cNvPr id="15" name="TextBox 14"/>
          <p:cNvSpPr txBox="1"/>
          <p:nvPr/>
        </p:nvSpPr>
        <p:spPr>
          <a:xfrm>
            <a:off x="4419600" y="4495800"/>
            <a:ext cx="4495800" cy="1754326"/>
          </a:xfrm>
          <a:prstGeom prst="rect">
            <a:avLst/>
          </a:prstGeom>
          <a:noFill/>
        </p:spPr>
        <p:txBody>
          <a:bodyPr wrap="square" rtlCol="0">
            <a:spAutoFit/>
          </a:bodyPr>
          <a:lstStyle/>
          <a:p>
            <a:r>
              <a:rPr lang="en-US" dirty="0" smtClean="0">
                <a:solidFill>
                  <a:schemeClr val="tx2">
                    <a:lumMod val="40000"/>
                    <a:lumOff val="60000"/>
                  </a:schemeClr>
                </a:solidFill>
              </a:rPr>
              <a:t>Foote suddenly died on June 26, 1863 on his way to take command on the South Atlantic Blockading Squadron. There is not much information on Andrew H. Foote all we know is he was a good man and risked his life for our country.   </a:t>
            </a:r>
            <a:endParaRPr lang="en-US" dirty="0">
              <a:solidFill>
                <a:schemeClr val="tx2">
                  <a:lumMod val="40000"/>
                  <a:lumOff val="60000"/>
                </a:schemeClr>
              </a:solidFill>
            </a:endParaRPr>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extBox 1"/>
          <p:cNvSpPr txBox="1"/>
          <p:nvPr/>
        </p:nvSpPr>
        <p:spPr>
          <a:xfrm>
            <a:off x="838200" y="685800"/>
            <a:ext cx="7467600" cy="1077218"/>
          </a:xfrm>
          <a:prstGeom prst="rect">
            <a:avLst/>
          </a:prstGeom>
          <a:noFill/>
        </p:spPr>
        <p:txBody>
          <a:bodyPr wrap="square" rtlCol="0">
            <a:spAutoFit/>
          </a:bodyPr>
          <a:lstStyle/>
          <a:p>
            <a:pPr algn="ctr"/>
            <a:r>
              <a:rPr lang="en-US" sz="3200" dirty="0" smtClean="0"/>
              <a:t>Confederate Battle Commanders during Fort Henry and Fort Donelson.</a:t>
            </a:r>
            <a:endParaRPr lang="en-US" sz="3200" dirty="0"/>
          </a:p>
        </p:txBody>
      </p:sp>
      <p:cxnSp>
        <p:nvCxnSpPr>
          <p:cNvPr id="4" name="Straight Connector 3"/>
          <p:cNvCxnSpPr/>
          <p:nvPr/>
        </p:nvCxnSpPr>
        <p:spPr>
          <a:xfrm rot="5400000">
            <a:off x="495300" y="4533900"/>
            <a:ext cx="4648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3238500" y="4533900"/>
            <a:ext cx="4648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0" y="1981200"/>
            <a:ext cx="2514600" cy="369332"/>
          </a:xfrm>
          <a:prstGeom prst="rect">
            <a:avLst/>
          </a:prstGeom>
          <a:noFill/>
        </p:spPr>
        <p:txBody>
          <a:bodyPr wrap="square" rtlCol="0">
            <a:spAutoFit/>
          </a:bodyPr>
          <a:lstStyle/>
          <a:p>
            <a:r>
              <a:rPr lang="en-US" dirty="0" smtClean="0">
                <a:solidFill>
                  <a:srgbClr val="FF0000"/>
                </a:solidFill>
              </a:rPr>
              <a:t>Gen.  John B. Floyd</a:t>
            </a:r>
            <a:endParaRPr lang="en-US" dirty="0">
              <a:solidFill>
                <a:srgbClr val="FF0000"/>
              </a:solidFill>
            </a:endParaRPr>
          </a:p>
        </p:txBody>
      </p:sp>
      <p:sp>
        <p:nvSpPr>
          <p:cNvPr id="10" name="TextBox 9"/>
          <p:cNvSpPr txBox="1"/>
          <p:nvPr/>
        </p:nvSpPr>
        <p:spPr>
          <a:xfrm>
            <a:off x="2971800" y="2057400"/>
            <a:ext cx="2362200" cy="369332"/>
          </a:xfrm>
          <a:prstGeom prst="rect">
            <a:avLst/>
          </a:prstGeom>
          <a:noFill/>
        </p:spPr>
        <p:txBody>
          <a:bodyPr wrap="square" rtlCol="0">
            <a:spAutoFit/>
          </a:bodyPr>
          <a:lstStyle/>
          <a:p>
            <a:r>
              <a:rPr lang="en-US" dirty="0" smtClean="0">
                <a:solidFill>
                  <a:srgbClr val="FF0000"/>
                </a:solidFill>
              </a:rPr>
              <a:t>Gideon J. Pillow </a:t>
            </a:r>
            <a:endParaRPr lang="en-US" dirty="0">
              <a:solidFill>
                <a:srgbClr val="FF0000"/>
              </a:solidFill>
            </a:endParaRPr>
          </a:p>
        </p:txBody>
      </p:sp>
      <p:sp>
        <p:nvSpPr>
          <p:cNvPr id="11" name="TextBox 10"/>
          <p:cNvSpPr txBox="1"/>
          <p:nvPr/>
        </p:nvSpPr>
        <p:spPr>
          <a:xfrm>
            <a:off x="5715000" y="2057400"/>
            <a:ext cx="2819400" cy="369332"/>
          </a:xfrm>
          <a:prstGeom prst="rect">
            <a:avLst/>
          </a:prstGeom>
          <a:noFill/>
        </p:spPr>
        <p:txBody>
          <a:bodyPr wrap="square" rtlCol="0">
            <a:spAutoFit/>
          </a:bodyPr>
          <a:lstStyle/>
          <a:p>
            <a:r>
              <a:rPr lang="en-US" dirty="0" smtClean="0">
                <a:solidFill>
                  <a:srgbClr val="FF0000"/>
                </a:solidFill>
              </a:rPr>
              <a:t>Simon B. Buckner (P.O.W)*</a:t>
            </a:r>
            <a:endParaRPr lang="en-US" dirty="0">
              <a:solidFill>
                <a:srgbClr val="FF0000"/>
              </a:solidFill>
            </a:endParaRPr>
          </a:p>
        </p:txBody>
      </p:sp>
      <p:sp>
        <p:nvSpPr>
          <p:cNvPr id="12" name="TextBox 11"/>
          <p:cNvSpPr txBox="1"/>
          <p:nvPr/>
        </p:nvSpPr>
        <p:spPr>
          <a:xfrm>
            <a:off x="0" y="0"/>
            <a:ext cx="2667000" cy="307777"/>
          </a:xfrm>
          <a:prstGeom prst="rect">
            <a:avLst/>
          </a:prstGeom>
          <a:noFill/>
        </p:spPr>
        <p:txBody>
          <a:bodyPr wrap="square" rtlCol="0">
            <a:spAutoFit/>
          </a:bodyPr>
          <a:lstStyle/>
          <a:p>
            <a:r>
              <a:rPr lang="en-US" sz="1400" dirty="0" smtClean="0"/>
              <a:t>*P.O.W means prisoner of war</a:t>
            </a:r>
            <a:endParaRPr lang="en-US" sz="1400" dirty="0"/>
          </a:p>
        </p:txBody>
      </p:sp>
      <p:sp>
        <p:nvSpPr>
          <p:cNvPr id="13" name="TextBox 12"/>
          <p:cNvSpPr txBox="1"/>
          <p:nvPr/>
        </p:nvSpPr>
        <p:spPr>
          <a:xfrm>
            <a:off x="0" y="2362200"/>
            <a:ext cx="2819400" cy="4247317"/>
          </a:xfrm>
          <a:prstGeom prst="rect">
            <a:avLst/>
          </a:prstGeom>
          <a:noFill/>
        </p:spPr>
        <p:txBody>
          <a:bodyPr wrap="square" rtlCol="0">
            <a:spAutoFit/>
          </a:bodyPr>
          <a:lstStyle/>
          <a:p>
            <a:r>
              <a:rPr lang="en-US" dirty="0" smtClean="0">
                <a:solidFill>
                  <a:schemeClr val="bg1">
                    <a:lumMod val="50000"/>
                  </a:schemeClr>
                </a:solidFill>
              </a:rPr>
              <a:t>Gen. John B. Floyd  June 1, 1806. Before entering In the military he was a lawyer and a politician.  Later he became a Secretary of war on the Union, but later changed to the Confederate.  He served in the Civil war, The Battle of</a:t>
            </a:r>
          </a:p>
          <a:p>
            <a:r>
              <a:rPr lang="en-US" dirty="0" smtClean="0">
                <a:solidFill>
                  <a:schemeClr val="bg1">
                    <a:lumMod val="50000"/>
                  </a:schemeClr>
                </a:solidFill>
              </a:rPr>
              <a:t>Carnifex, and </a:t>
            </a:r>
          </a:p>
          <a:p>
            <a:r>
              <a:rPr lang="en-US" dirty="0" smtClean="0">
                <a:solidFill>
                  <a:schemeClr val="bg1">
                    <a:lumMod val="50000"/>
                  </a:schemeClr>
                </a:solidFill>
              </a:rPr>
              <a:t>The Battle of</a:t>
            </a:r>
          </a:p>
          <a:p>
            <a:r>
              <a:rPr lang="en-US" dirty="0" smtClean="0">
                <a:solidFill>
                  <a:schemeClr val="bg1">
                    <a:lumMod val="50000"/>
                  </a:schemeClr>
                </a:solidFill>
              </a:rPr>
              <a:t>Fort Donelson. </a:t>
            </a:r>
          </a:p>
          <a:p>
            <a:r>
              <a:rPr lang="en-US" dirty="0" smtClean="0">
                <a:solidFill>
                  <a:schemeClr val="bg1">
                    <a:lumMod val="50000"/>
                  </a:schemeClr>
                </a:solidFill>
              </a:rPr>
              <a:t>Floyd died on </a:t>
            </a:r>
          </a:p>
          <a:p>
            <a:r>
              <a:rPr lang="en-US" dirty="0" smtClean="0">
                <a:solidFill>
                  <a:schemeClr val="bg1">
                    <a:lumMod val="50000"/>
                  </a:schemeClr>
                </a:solidFill>
              </a:rPr>
              <a:t>August 26, </a:t>
            </a:r>
          </a:p>
          <a:p>
            <a:r>
              <a:rPr lang="en-US" dirty="0" smtClean="0">
                <a:solidFill>
                  <a:schemeClr val="bg1">
                    <a:lumMod val="50000"/>
                  </a:schemeClr>
                </a:solidFill>
              </a:rPr>
              <a:t>1863</a:t>
            </a:r>
          </a:p>
        </p:txBody>
      </p:sp>
      <p:sp>
        <p:nvSpPr>
          <p:cNvPr id="14" name="TextBox 13"/>
          <p:cNvSpPr txBox="1"/>
          <p:nvPr/>
        </p:nvSpPr>
        <p:spPr>
          <a:xfrm>
            <a:off x="2819400" y="2362200"/>
            <a:ext cx="2743200" cy="4247317"/>
          </a:xfrm>
          <a:prstGeom prst="rect">
            <a:avLst/>
          </a:prstGeom>
          <a:noFill/>
        </p:spPr>
        <p:txBody>
          <a:bodyPr wrap="square" rtlCol="0">
            <a:spAutoFit/>
          </a:bodyPr>
          <a:lstStyle/>
          <a:p>
            <a:r>
              <a:rPr lang="en-US" dirty="0" smtClean="0">
                <a:solidFill>
                  <a:schemeClr val="bg1">
                    <a:lumMod val="50000"/>
                  </a:schemeClr>
                </a:solidFill>
              </a:rPr>
              <a:t>Pillow was born on June 8, 1806. Pillow took part in the Mexican American War, the Battle of Cerro Gordo and the Battle of Chapultepec. He also took part in the civil war and the Fort Henry </a:t>
            </a:r>
          </a:p>
          <a:p>
            <a:r>
              <a:rPr lang="en-US" dirty="0" smtClean="0">
                <a:solidFill>
                  <a:schemeClr val="bg1">
                    <a:lumMod val="50000"/>
                  </a:schemeClr>
                </a:solidFill>
              </a:rPr>
              <a:t>and the</a:t>
            </a:r>
          </a:p>
          <a:p>
            <a:r>
              <a:rPr lang="en-US" dirty="0" smtClean="0">
                <a:solidFill>
                  <a:schemeClr val="bg1">
                    <a:lumMod val="50000"/>
                  </a:schemeClr>
                </a:solidFill>
              </a:rPr>
              <a:t> Fort</a:t>
            </a:r>
          </a:p>
          <a:p>
            <a:r>
              <a:rPr lang="en-US" dirty="0" smtClean="0">
                <a:solidFill>
                  <a:schemeClr val="bg1">
                    <a:lumMod val="50000"/>
                  </a:schemeClr>
                </a:solidFill>
              </a:rPr>
              <a:t> Donelson </a:t>
            </a:r>
          </a:p>
          <a:p>
            <a:r>
              <a:rPr lang="en-US" dirty="0" smtClean="0">
                <a:solidFill>
                  <a:schemeClr val="bg1">
                    <a:lumMod val="50000"/>
                  </a:schemeClr>
                </a:solidFill>
              </a:rPr>
              <a:t>battles. </a:t>
            </a:r>
          </a:p>
          <a:p>
            <a:r>
              <a:rPr lang="en-US" dirty="0" smtClean="0">
                <a:solidFill>
                  <a:schemeClr val="bg1">
                    <a:lumMod val="50000"/>
                  </a:schemeClr>
                </a:solidFill>
              </a:rPr>
              <a:t>Pillow died</a:t>
            </a:r>
          </a:p>
          <a:p>
            <a:r>
              <a:rPr lang="en-US" dirty="0" smtClean="0">
                <a:solidFill>
                  <a:schemeClr val="bg1">
                    <a:lumMod val="50000"/>
                  </a:schemeClr>
                </a:solidFill>
              </a:rPr>
              <a:t> on October</a:t>
            </a:r>
          </a:p>
          <a:p>
            <a:r>
              <a:rPr lang="en-US" dirty="0" smtClean="0">
                <a:solidFill>
                  <a:schemeClr val="bg1">
                    <a:lumMod val="50000"/>
                  </a:schemeClr>
                </a:solidFill>
              </a:rPr>
              <a:t> 8, 1878 .</a:t>
            </a:r>
            <a:endParaRPr lang="en-US" dirty="0">
              <a:solidFill>
                <a:schemeClr val="bg1">
                  <a:lumMod val="50000"/>
                </a:schemeClr>
              </a:solidFill>
            </a:endParaRPr>
          </a:p>
        </p:txBody>
      </p:sp>
      <p:sp>
        <p:nvSpPr>
          <p:cNvPr id="1026" name="AutoShape 2" descr="data:image/jpg;base64,/9j/4AAQSkZJRgABAQAAAQABAAD/2wCEAAkGBhQSERUTExQWFRUWFxkZGBgYFxgeGBgXGBUaGhgaFh0ZGyYiGBojGxcYIC8gJCcpLSwsFR4xNTAqNSYrLCkBCQoKBQUFDQUFDSkYEhgpKSkpKSkpKSkpKSkpKSkpKSkpKSkpKSkpKSkpKSkpKSkpKSkpKSkpKSkpKSkpKSkpKf/AABEIAJgAbAMBIgACEQEDEQH/xAAbAAABBQEBAAAAAAAAAAAAAAAFAQIDBAYAB//EAEAQAAECBAUCBAQDBAcJAAAAAAECEQADBCEFEjFBUWFxBhMigTKRwfAjobFC0eHxFBUkQ1NzkwczUmJykqKy0v/EABQBAQAAAAAAAAAAAAAAAAAAAAD/xAAUEQEAAAAAAAAAAAAAAAAAAAAA/9oADAMBAAIRAxEAPwDxBoQx0c0B0K8JCQDjCPCGLFBKKpiQMrvorQ9DAQmEIjd4dQU60FMyVKSvT9oNyUkm8A8VwSWlRCVMNvUD876dYAA8LHKS0JAPhWhrQ7vAK19vlEczWHrMRmA4x0KIQwHRYw/D1Tl5UBzFePQPBNBllklbBRvbXhtynrAC8D8KeZMyJzKUk+tTAIAPU6mN7hXgqmlIy5Ap9SpifzgnhNBkBIUHWX0Ddg0EFJA3gMpN8FyQom5S75dnh0nwbTC4QCDq9/m8aZh3hgSAe8BkMT8DSSlRSkP/AA2jzGvpDLWpJBSx3+7x74tdjGB8U4YJswSgwUQVIf8A4t0jh/1gPOoW0T1NPkUUKSQoWL8/uiAgQCRy0trC2hFGARrQsc8cDAGvD+FJmFKlFg9mDksQ7Ru8Pw+XNJyrLoNk821WTqpvYR5yiuUEZGcbcp7NteC/hPFVyZoN8lnspu/p6QHq1FJyBhZI66neLU0OWEUaaqlrSMigQOu+4aExWpUmUQgepQISQQG69IC+amUggLmISeFKAPs5iRapZ0UlXZQP6GPHcR8NjIucVzVkFv8AdqOZROxUbJ637RRwjAZ654lgKQQoBSrsknqID2YT0ZSSQEhySbC0YXxVjlGtSfLmnOkuCE+l+p/K3MaT/aF4YBw4LlOTKKcwcupJsX5uXjyeZhxBdQsCAw6vp0Gm0AW8XUChlmqIIKQQXuQRb2jMBMEaw2QHew3Py6RWVLGkBXWmGrEOIYw5U3ToOIBG0t+cPSgPxEZazcRMhjqWbX6QF/AKbzJ2UAKISpSQrRS0iwPIe7btGl8V0yaQpeaVTVywVZXSok6n0jLkDENGXo6oyZ6ZiCHQQoEOzjnpsY9fwabT4jkqUoT5iEmWpL3TmBcEbi5IUPpAYbw1VygJQVmYm4Kibg3UWbjiPS8PmSVnUGz9G5EYHxRgQlVCAj0hVmcB23J2JD92gnKlvLBlrBUBb+EBvMRH4ZCQiYSLBRsT1YRSwrB0U6HUEqmzDfKGSDrlQNkjnUkvATAcUWRlW4WDd3g1NwnzUqMxakEghBSfgtqNngCdShKpEyWogBSWN7h9486m4R5iFJzgyyrYB2B0B4d4zuPeHzIWrJUzJrg5iHu3JeJFYz5VKlCLZra/P98AAr5QSSxcBZyl9kmKMxN+2/faOzDbe99+/SHSljT6b9OICBSL9IjmpYtxF2epJfINRe2na9opzO0BIZhZgWBAGnTTmGoHIt7wpIsH0A+fEIJ5AIBIHDwD1zQdrxJRYlMkzBMlLUhQ0KS32OkRJs3XTTT6RofAXh3+lVaQUvKl+tZ2/wCUe6m+RgDuE08+odVVmKlkMpTOCAcoHe2zXg9KoUggLF7Mxu4Grc3jS181FpUtKlLSG9KXCdR6nto5gV4lllcrKJQOVIUFaOrghnA7QFmnpUWKfiBc869dIEVNHPrFLmzZi5UkHKiVKbOoJPxEqFn6RBg1P6QlXpVdbakAFmN7OSLRqv6QUIZgSEuAAGNtuOfaA818QTlSxkEupRJBYiZP9RJ3CQGAjKVAKQxUSHJSDr3j2yrpxMYKSnVnYODl67GMrjvhNM0+hiQ50fL22uxgPNBKbvb5RIwbrF2dShgQzM+UG4voeTFbywolhAQqIDW7xFVJYjsH7xZKGtof07xVqdfaAaEfpCe3EEqDCZk8pCEhmAKi4SPeNZ4e8LoRMuAspPxG+2ydBrqYDO4T4ZmzmcBCeVguf+kax6r4BwxFPIVKBBmFWZSgGcEMlr6AW9zFepp2+Fyzt34hkqpUlQIDKB+Ts4PSA0cjzApGT4MyjNILF3Gj6g8fIxSTj0tc/wAuZ5aVXSyVFRXMCgGSRsx063jjX5vUAnOdSSWZruPpFmlRKRMCky8gVLy+kpADH4khIsRz2gBEiqlyzMIBdPpIZwrUgjolvygiK30BzcCzXbKSB83EBMQqDTMQfOCiCAwAvyXNgC/UvzAqdVplzSAoyiToQR8TeluLDs8AbrPEaEnLd8ubawewPcuekDp2OeVsSpRJYWIz6OD+yHd4y+LrTmWkzSV2ClJ+G2oCn9RBiOpxBDEJBUpaRmUo/CkbDks1+ggB+LTwqasJHpBJFhZ9g2o7xRUR1H3rE84B7B2O/HWG5AzgDn74gGAgt+fJilVEP7RcCfe/MVKpFx2+pgPVsBnJVTyRl/u0DXfKNPeDYomTmQA51EZvAZnlIlpEslKpUtT7A5QTl6kRoKSpCi4LjT+cAilknT2f76wyaj1WsfnHVpyuXNjfmKcmpDi9vt4AjTrIOmvaLc2aCkhiS1tgehOzxVK2/lE61ZgLAg7HpADpHilMtRlKCZcwgAonSxcDQJWlnEB/EVN5qFTEDJcJUHBQEgEuC93tbaND4gCplMZMunE5StCVB0nm93HSAknBhT05lz1HKqZmcNpkuC+l4DDqpGuB1PQfzhqeoOYnZtOPnGrOWfm8lHlSAGJb1KsfmLPFNWCJJdDhg4s2nP8AGADLkhify37nmKqlA7e46QVqcOWUFQBOQh1NYEhwO5aKUhCVqOqTv/B4CqibsdHf5CKOIqGYdu25MXTNGpB1+/eKFdMdXt9TAetYRO/s8l/8KWP/AAEW5iyhrPmsw457wLwgtIk/5SC3JyBouzastyfyDcXgJ5k4KWpHKUm47j6QMqpSkrsAwUCLl394p4ZiCk1K0reyHD7DMMo+ZME6mob1KcEF/wCcBdmLcOLnfiK6MUZQQB+54WnqHSS7jZoSVJFywLuCw/L+MAQl1jaRWxGbSzEH+llTIJCWdklTFy27abWh0moygJDe/wB2h1RPGZKFAETARsxUA4B9nHuIAPhEjzpYAsgKOU29TGxYdIurwI5nLNcM535aCWHUUmW6UJCeADYHp3ghOplAEpB6A7+8Blp2EzjmZfl9A5SoDUEctoYyGLSRJmkC73cXF/0jfVtZNBGYMnRRY7fpGJ8Sl3a4Cmtvx7QAeuknKFAbsrudC3BEA6v4vaNJRVJcpUHSQxBsDs1t4D41RZJjC4IcWuznXrAemUFEDTSCCX8qXx/hiI50uagDJq+n2Yv4PTf2eQQP7mX/AOgh66ZfFuu/cQGPq8RXLqsxSxVLyjqQX26/pB+XRKy/iOVEc2HQQE8XUx82QpTJGdnfQal4Py5hUoLBKrMHNgOg+sBMZQAypT9tD5DpAfsBFhEtRDvpu20MEpWZ06dXveAakkE8Db98UcZrsqUqy/CrP/26XggpYKrsb21u0VPEWDKmywE2uCRoCBqAdjAVqquQVpmJcJWkLc6ZTcNxwe0X6vxOpMtkgKSbPwT9YHSK+RULVSUmaT5YSuWFDgfiSyDcsXPuYbW1op0ZJiPxFEX7DbbiAlqMdWqWVBjlYKT03PSK1Zh/4CZjpImjOAkuU3sFPq7EttFlFLnZaGKm9SLep7WeA+IUflTGlD8I/sE+pJ4HTWACzMRymyfUDY6jWBGK1q5iwpeuXbudesEV4uq6VpChox4vxAevnIUp0pItcPu506QHqGF4mkU8oGpkhpaPT5iAQyBY+rWJf61lBN58p/8ANR++OjoDO43XS5ktf4iCQQpitN2Nt+m0G8ExOUZaSudJT08xAIHVzCx0AVGMSAGFRJ/1UafOO/rSnu1RJ/1Ufrmjo6Asy8ZpUaz5JOzTUf8A1AHHfGclmSsFjZlJP1hY6Ax1R4gmCoRVDK8pYLhSXPIId1Ahx7xs8VxunVMDzJMyWu5QpaXAIBBSf2VDRukdHQEVR5OXNKqpKehmoctzexgTW49ImSkyVBKJyCc0xKksokm+YG7hrbNHR0BmairAUoEhQcsxH67wLq5jq20jo6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jpg;base64,/9j/4AAQSkZJRgABAQAAAQABAAD/2wCEAAkGBhQSERUTExQWFRUWFxkZGBgYFxgeGBgXGBUaGhgaFh0ZGyYiGBojGxcYIC8gJCcpLSwsFR4xNTAqNSYrLCkBCQoKBQUFDQUFDSkYEhgpKSkpKSkpKSkpKSkpKSkpKSkpKSkpKSkpKSkpKSkpKSkpKSkpKSkpKSkpKSkpKSkpKf/AABEIAJgAbAMBIgACEQEDEQH/xAAbAAABBQEBAAAAAAAAAAAAAAAFAQIDBAYAB//EAEAQAAECBAUCBAQDBAcJAAAAAAECEQADBCEFEjFBUWFxBhMigTKRwfAjobFC0eHxFBUkQ1NzkwczUmJykqKy0v/EABQBAQAAAAAAAAAAAAAAAAAAAAD/xAAUEQEAAAAAAAAAAAAAAAAAAAAA/9oADAMBAAIRAxEAPwDxBoQx0c0B0K8JCQDjCPCGLFBKKpiQMrvorQ9DAQmEIjd4dQU60FMyVKSvT9oNyUkm8A8VwSWlRCVMNvUD876dYAA8LHKS0JAPhWhrQ7vAK19vlEczWHrMRmA4x0KIQwHRYw/D1Tl5UBzFePQPBNBllklbBRvbXhtynrAC8D8KeZMyJzKUk+tTAIAPU6mN7hXgqmlIy5Ap9SpifzgnhNBkBIUHWX0Ddg0EFJA3gMpN8FyQom5S75dnh0nwbTC4QCDq9/m8aZh3hgSAe8BkMT8DSSlRSkP/AA2jzGvpDLWpJBSx3+7x74tdjGB8U4YJswSgwUQVIf8A4t0jh/1gPOoW0T1NPkUUKSQoWL8/uiAgQCRy0trC2hFGARrQsc8cDAGvD+FJmFKlFg9mDksQ7Ru8Pw+XNJyrLoNk821WTqpvYR5yiuUEZGcbcp7NteC/hPFVyZoN8lnspu/p6QHq1FJyBhZI66neLU0OWEUaaqlrSMigQOu+4aExWpUmUQgepQISQQG69IC+amUggLmISeFKAPs5iRapZ0UlXZQP6GPHcR8NjIucVzVkFv8AdqOZROxUbJ637RRwjAZ654lgKQQoBSrsknqID2YT0ZSSQEhySbC0YXxVjlGtSfLmnOkuCE+l+p/K3MaT/aF4YBw4LlOTKKcwcupJsX5uXjyeZhxBdQsCAw6vp0Gm0AW8XUChlmqIIKQQXuQRb2jMBMEaw2QHew3Py6RWVLGkBXWmGrEOIYw5U3ToOIBG0t+cPSgPxEZazcRMhjqWbX6QF/AKbzJ2UAKISpSQrRS0iwPIe7btGl8V0yaQpeaVTVywVZXSok6n0jLkDENGXo6oyZ6ZiCHQQoEOzjnpsY9fwabT4jkqUoT5iEmWpL3TmBcEbi5IUPpAYbw1VygJQVmYm4Kibg3UWbjiPS8PmSVnUGz9G5EYHxRgQlVCAj0hVmcB23J2JD92gnKlvLBlrBUBb+EBvMRH4ZCQiYSLBRsT1YRSwrB0U6HUEqmzDfKGSDrlQNkjnUkvATAcUWRlW4WDd3g1NwnzUqMxakEghBSfgtqNngCdShKpEyWogBSWN7h9486m4R5iFJzgyyrYB2B0B4d4zuPeHzIWrJUzJrg5iHu3JeJFYz5VKlCLZra/P98AAr5QSSxcBZyl9kmKMxN+2/faOzDbe99+/SHSljT6b9OICBSL9IjmpYtxF2epJfINRe2na9opzO0BIZhZgWBAGnTTmGoHIt7wpIsH0A+fEIJ5AIBIHDwD1zQdrxJRYlMkzBMlLUhQ0KS32OkRJs3XTTT6RofAXh3+lVaQUvKl+tZ2/wCUe6m+RgDuE08+odVVmKlkMpTOCAcoHe2zXg9KoUggLF7Mxu4Grc3jS181FpUtKlLSG9KXCdR6nto5gV4lllcrKJQOVIUFaOrghnA7QFmnpUWKfiBc869dIEVNHPrFLmzZi5UkHKiVKbOoJPxEqFn6RBg1P6QlXpVdbakAFmN7OSLRqv6QUIZgSEuAAGNtuOfaA818QTlSxkEupRJBYiZP9RJ3CQGAjKVAKQxUSHJSDr3j2yrpxMYKSnVnYODl67GMrjvhNM0+hiQ50fL22uxgPNBKbvb5RIwbrF2dShgQzM+UG4voeTFbywolhAQqIDW7xFVJYjsH7xZKGtof07xVqdfaAaEfpCe3EEqDCZk8pCEhmAKi4SPeNZ4e8LoRMuAspPxG+2ydBrqYDO4T4ZmzmcBCeVguf+kax6r4BwxFPIVKBBmFWZSgGcEMlr6AW9zFepp2+Fyzt34hkqpUlQIDKB+Ts4PSA0cjzApGT4MyjNILF3Gj6g8fIxSTj0tc/wAuZ5aVXSyVFRXMCgGSRsx063jjX5vUAnOdSSWZruPpFmlRKRMCky8gVLy+kpADH4khIsRz2gBEiqlyzMIBdPpIZwrUgjolvygiK30BzcCzXbKSB83EBMQqDTMQfOCiCAwAvyXNgC/UvzAqdVplzSAoyiToQR8TeluLDs8AbrPEaEnLd8ubawewPcuekDp2OeVsSpRJYWIz6OD+yHd4y+LrTmWkzSV2ClJ+G2oCn9RBiOpxBDEJBUpaRmUo/CkbDks1+ggB+LTwqasJHpBJFhZ9g2o7xRUR1H3rE84B7B2O/HWG5AzgDn74gGAgt+fJilVEP7RcCfe/MVKpFx2+pgPVsBnJVTyRl/u0DXfKNPeDYomTmQA51EZvAZnlIlpEslKpUtT7A5QTl6kRoKSpCi4LjT+cAilknT2f76wyaj1WsfnHVpyuXNjfmKcmpDi9vt4AjTrIOmvaLc2aCkhiS1tgehOzxVK2/lE61ZgLAg7HpADpHilMtRlKCZcwgAonSxcDQJWlnEB/EVN5qFTEDJcJUHBQEgEuC93tbaND4gCplMZMunE5StCVB0nm93HSAknBhT05lz1HKqZmcNpkuC+l4DDqpGuB1PQfzhqeoOYnZtOPnGrOWfm8lHlSAGJb1KsfmLPFNWCJJdDhg4s2nP8AGADLkhify37nmKqlA7e46QVqcOWUFQBOQh1NYEhwO5aKUhCVqOqTv/B4CqibsdHf5CKOIqGYdu25MXTNGpB1+/eKFdMdXt9TAetYRO/s8l/8KWP/AAEW5iyhrPmsw457wLwgtIk/5SC3JyBouzastyfyDcXgJ5k4KWpHKUm47j6QMqpSkrsAwUCLl394p4ZiCk1K0reyHD7DMMo+ZME6mob1KcEF/wCcBdmLcOLnfiK6MUZQQB+54WnqHSS7jZoSVJFywLuCw/L+MAQl1jaRWxGbSzEH+llTIJCWdklTFy27abWh0moygJDe/wB2h1RPGZKFAETARsxUA4B9nHuIAPhEjzpYAsgKOU29TGxYdIurwI5nLNcM535aCWHUUmW6UJCeADYHp3ghOplAEpB6A7+8Blp2EzjmZfl9A5SoDUEctoYyGLSRJmkC73cXF/0jfVtZNBGYMnRRY7fpGJ8Sl3a4Cmtvx7QAeuknKFAbsrudC3BEA6v4vaNJRVJcpUHSQxBsDs1t4D41RZJjC4IcWuznXrAemUFEDTSCCX8qXx/hiI50uagDJq+n2Yv4PTf2eQQP7mX/AOgh66ZfFuu/cQGPq8RXLqsxSxVLyjqQX26/pB+XRKy/iOVEc2HQQE8XUx82QpTJGdnfQal4Py5hUoLBKrMHNgOg+sBMZQAypT9tD5DpAfsBFhEtRDvpu20MEpWZ06dXveAakkE8Db98UcZrsqUqy/CrP/26XggpYKrsb21u0VPEWDKmywE2uCRoCBqAdjAVqquQVpmJcJWkLc6ZTcNxwe0X6vxOpMtkgKSbPwT9YHSK+RULVSUmaT5YSuWFDgfiSyDcsXPuYbW1op0ZJiPxFEX7DbbiAlqMdWqWVBjlYKT03PSK1Zh/4CZjpImjOAkuU3sFPq7EttFlFLnZaGKm9SLep7WeA+IUflTGlD8I/sE+pJ4HTWACzMRymyfUDY6jWBGK1q5iwpeuXbudesEV4uq6VpChox4vxAevnIUp0pItcPu506QHqGF4mkU8oGpkhpaPT5iAQyBY+rWJf61lBN58p/8ANR++OjoDO43XS5ktf4iCQQpitN2Nt+m0G8ExOUZaSudJT08xAIHVzCx0AVGMSAGFRJ/1UafOO/rSnu1RJ/1Ufrmjo6Asy8ZpUaz5JOzTUf8A1AHHfGclmSsFjZlJP1hY6Ax1R4gmCoRVDK8pYLhSXPIId1Ahx7xs8VxunVMDzJMyWu5QpaXAIBBSf2VDRukdHQEVR5OXNKqpKehmoctzexgTW49ImSkyVBKJyCc0xKksokm+YG7hrbNHR0BmairAUoEhQcsxH67wLq5jq20jo6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 name="AutoShape 2" descr="data:image/jpg;base64,/9j/4AAQSkZJRgABAQAAAQABAAD/2wCEAAkGBhQSERUTExQWFRUWFxkZGBgYFxgeGBgXGBUaGhgaFh0ZGyYiGBojGxcYIC8gJCcpLSwsFR4xNTAqNSYrLCkBCQoKBQUFDQUFDSkYEhgpKSkpKSkpKSkpKSkpKSkpKSkpKSkpKSkpKSkpKSkpKSkpKSkpKSkpKSkpKSkpKSkpKf/AABEIAJgAbAMBIgACEQEDEQH/xAAbAAABBQEBAAAAAAAAAAAAAAAFAQIDBAYAB//EAEAQAAECBAUCBAQDBAcJAAAAAAECEQADBCEFEjFBUWFxBhMigTKRwfAjobFC0eHxFBUkQ1NzkwczUmJykqKy0v/EABQBAQAAAAAAAAAAAAAAAAAAAAD/xAAUEQEAAAAAAAAAAAAAAAAAAAAA/9oADAMBAAIRAxEAPwDxBoQx0c0B0K8JCQDjCPCGLFBKKpiQMrvorQ9DAQmEIjd4dQU60FMyVKSvT9oNyUkm8A8VwSWlRCVMNvUD876dYAA8LHKS0JAPhWhrQ7vAK19vlEczWHrMRmA4x0KIQwHRYw/D1Tl5UBzFePQPBNBllklbBRvbXhtynrAC8D8KeZMyJzKUk+tTAIAPU6mN7hXgqmlIy5Ap9SpifzgnhNBkBIUHWX0Ddg0EFJA3gMpN8FyQom5S75dnh0nwbTC4QCDq9/m8aZh3hgSAe8BkMT8DSSlRSkP/AA2jzGvpDLWpJBSx3+7x74tdjGB8U4YJswSgwUQVIf8A4t0jh/1gPOoW0T1NPkUUKSQoWL8/uiAgQCRy0trC2hFGARrQsc8cDAGvD+FJmFKlFg9mDksQ7Ru8Pw+XNJyrLoNk821WTqpvYR5yiuUEZGcbcp7NteC/hPFVyZoN8lnspu/p6QHq1FJyBhZI66neLU0OWEUaaqlrSMigQOu+4aExWpUmUQgepQISQQG69IC+amUggLmISeFKAPs5iRapZ0UlXZQP6GPHcR8NjIucVzVkFv8AdqOZROxUbJ637RRwjAZ654lgKQQoBSrsknqID2YT0ZSSQEhySbC0YXxVjlGtSfLmnOkuCE+l+p/K3MaT/aF4YBw4LlOTKKcwcupJsX5uXjyeZhxBdQsCAw6vp0Gm0AW8XUChlmqIIKQQXuQRb2jMBMEaw2QHew3Py6RWVLGkBXWmGrEOIYw5U3ToOIBG0t+cPSgPxEZazcRMhjqWbX6QF/AKbzJ2UAKISpSQrRS0iwPIe7btGl8V0yaQpeaVTVywVZXSok6n0jLkDENGXo6oyZ6ZiCHQQoEOzjnpsY9fwabT4jkqUoT5iEmWpL3TmBcEbi5IUPpAYbw1VygJQVmYm4Kibg3UWbjiPS8PmSVnUGz9G5EYHxRgQlVCAj0hVmcB23J2JD92gnKlvLBlrBUBb+EBvMRH4ZCQiYSLBRsT1YRSwrB0U6HUEqmzDfKGSDrlQNkjnUkvATAcUWRlW4WDd3g1NwnzUqMxakEghBSfgtqNngCdShKpEyWogBSWN7h9486m4R5iFJzgyyrYB2B0B4d4zuPeHzIWrJUzJrg5iHu3JeJFYz5VKlCLZra/P98AAr5QSSxcBZyl9kmKMxN+2/faOzDbe99+/SHSljT6b9OICBSL9IjmpYtxF2epJfINRe2na9opzO0BIZhZgWBAGnTTmGoHIt7wpIsH0A+fEIJ5AIBIHDwD1zQdrxJRYlMkzBMlLUhQ0KS32OkRJs3XTTT6RofAXh3+lVaQUvKl+tZ2/wCUe6m+RgDuE08+odVVmKlkMpTOCAcoHe2zXg9KoUggLF7Mxu4Grc3jS181FpUtKlLSG9KXCdR6nto5gV4lllcrKJQOVIUFaOrghnA7QFmnpUWKfiBc869dIEVNHPrFLmzZi5UkHKiVKbOoJPxEqFn6RBg1P6QlXpVdbakAFmN7OSLRqv6QUIZgSEuAAGNtuOfaA818QTlSxkEupRJBYiZP9RJ3CQGAjKVAKQxUSHJSDr3j2yrpxMYKSnVnYODl67GMrjvhNM0+hiQ50fL22uxgPNBKbvb5RIwbrF2dShgQzM+UG4voeTFbywolhAQqIDW7xFVJYjsH7xZKGtof07xVqdfaAaEfpCe3EEqDCZk8pCEhmAKi4SPeNZ4e8LoRMuAspPxG+2ydBrqYDO4T4ZmzmcBCeVguf+kax6r4BwxFPIVKBBmFWZSgGcEMlr6AW9zFepp2+Fyzt34hkqpUlQIDKB+Ts4PSA0cjzApGT4MyjNILF3Gj6g8fIxSTj0tc/wAuZ5aVXSyVFRXMCgGSRsx063jjX5vUAnOdSSWZruPpFmlRKRMCky8gVLy+kpADH4khIsRz2gBEiqlyzMIBdPpIZwrUgjolvygiK30BzcCzXbKSB83EBMQqDTMQfOCiCAwAvyXNgC/UvzAqdVplzSAoyiToQR8TeluLDs8AbrPEaEnLd8ubawewPcuekDp2OeVsSpRJYWIz6OD+yHd4y+LrTmWkzSV2ClJ+G2oCn9RBiOpxBDEJBUpaRmUo/CkbDks1+ggB+LTwqasJHpBJFhZ9g2o7xRUR1H3rE84B7B2O/HWG5AzgDn74gGAgt+fJilVEP7RcCfe/MVKpFx2+pgPVsBnJVTyRl/u0DXfKNPeDYomTmQA51EZvAZnlIlpEslKpUtT7A5QTl6kRoKSpCi4LjT+cAilknT2f76wyaj1WsfnHVpyuXNjfmKcmpDi9vt4AjTrIOmvaLc2aCkhiS1tgehOzxVK2/lE61ZgLAg7HpADpHilMtRlKCZcwgAonSxcDQJWlnEB/EVN5qFTEDJcJUHBQEgEuC93tbaND4gCplMZMunE5StCVB0nm93HSAknBhT05lz1HKqZmcNpkuC+l4DDqpGuB1PQfzhqeoOYnZtOPnGrOWfm8lHlSAGJb1KsfmLPFNWCJJdDhg4s2nP8AGADLkhify37nmKqlA7e46QVqcOWUFQBOQh1NYEhwO5aKUhCVqOqTv/B4CqibsdHf5CKOIqGYdu25MXTNGpB1+/eKFdMdXt9TAetYRO/s8l/8KWP/AAEW5iyhrPmsw457wLwgtIk/5SC3JyBouzastyfyDcXgJ5k4KWpHKUm47j6QMqpSkrsAwUCLl394p4ZiCk1K0reyHD7DMMo+ZME6mob1KcEF/wCcBdmLcOLnfiK6MUZQQB+54WnqHSS7jZoSVJFywLuCw/L+MAQl1jaRWxGbSzEH+llTIJCWdklTFy27abWh0moygJDe/wB2h1RPGZKFAETARsxUA4B9nHuIAPhEjzpYAsgKOU29TGxYdIurwI5nLNcM535aCWHUUmW6UJCeADYHp3ghOplAEpB6A7+8Blp2EzjmZfl9A5SoDUEctoYyGLSRJmkC73cXF/0jfVtZNBGYMnRRY7fpGJ8Sl3a4Cmtvx7QAeuknKFAbsrudC3BEA6v4vaNJRVJcpUHSQxBsDs1t4D41RZJjC4IcWuznXrAemUFEDTSCCX8qXx/hiI50uagDJq+n2Yv4PTf2eQQP7mX/AOgh66ZfFuu/cQGPq8RXLqsxSxVLyjqQX26/pB+XRKy/iOVEc2HQQE8XUx82QpTJGdnfQal4Py5hUoLBKrMHNgOg+sBMZQAypT9tD5DpAfsBFhEtRDvpu20MEpWZ06dXveAakkE8Db98UcZrsqUqy/CrP/26XggpYKrsb21u0VPEWDKmywE2uCRoCBqAdjAVqquQVpmJcJWkLc6ZTcNxwe0X6vxOpMtkgKSbPwT9YHSK+RULVSUmaT5YSuWFDgfiSyDcsXPuYbW1op0ZJiPxFEX7DbbiAlqMdWqWVBjlYKT03PSK1Zh/4CZjpImjOAkuU3sFPq7EttFlFLnZaGKm9SLep7WeA+IUflTGlD8I/sE+pJ4HTWACzMRymyfUDY6jWBGK1q5iwpeuXbudesEV4uq6VpChox4vxAevnIUp0pItcPu506QHqGF4mkU8oGpkhpaPT5iAQyBY+rWJf61lBN58p/8ANR++OjoDO43XS5ktf4iCQQpitN2Nt+m0G8ExOUZaSudJT08xAIHVzCx0AVGMSAGFRJ/1UafOO/rSnu1RJ/1Ufrmjo6Asy8ZpUaz5JOzTUf8A1AHHfGclmSsFjZlJP1hY6Ax1R4gmCoRVDK8pYLhSXPIId1Ahx7xs8VxunVMDzJMyWu5QpaXAIBBSf2VDRukdHQEVR5OXNKqpKehmoctzexgTW49ImSkyVBKJyCc0xKksokm+YG7hrbNHR0BmairAUoEhQcsxH67wLq5jq20jo6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jpg;base64,/9j/4AAQSkZJRgABAQAAAQABAAD/2wCEAAkGBhQSERUTExQWFRUWFxkZGBgYFxgeGBgXGBUaGhgaFh0ZGyYiGBojGxcYIC8gJCcpLSwsFR4xNTAqNSYrLCkBCQoKBQUFDQUFDSkYEhgpKSkpKSkpKSkpKSkpKSkpKSkpKSkpKSkpKSkpKSkpKSkpKSkpKSkpKSkpKSkpKSkpKf/AABEIAJgAbAMBIgACEQEDEQH/xAAbAAABBQEBAAAAAAAAAAAAAAAFAQIDBAYAB//EAEAQAAECBAUCBAQDBAcJAAAAAAECEQADBCEFEjFBUWFxBhMigTKRwfAjobFC0eHxFBUkQ1NzkwczUmJykqKy0v/EABQBAQAAAAAAAAAAAAAAAAAAAAD/xAAUEQEAAAAAAAAAAAAAAAAAAAAA/9oADAMBAAIRAxEAPwDxBoQx0c0B0K8JCQDjCPCGLFBKKpiQMrvorQ9DAQmEIjd4dQU60FMyVKSvT9oNyUkm8A8VwSWlRCVMNvUD876dYAA8LHKS0JAPhWhrQ7vAK19vlEczWHrMRmA4x0KIQwHRYw/D1Tl5UBzFePQPBNBllklbBRvbXhtynrAC8D8KeZMyJzKUk+tTAIAPU6mN7hXgqmlIy5Ap9SpifzgnhNBkBIUHWX0Ddg0EFJA3gMpN8FyQom5S75dnh0nwbTC4QCDq9/m8aZh3hgSAe8BkMT8DSSlRSkP/AA2jzGvpDLWpJBSx3+7x74tdjGB8U4YJswSgwUQVIf8A4t0jh/1gPOoW0T1NPkUUKSQoWL8/uiAgQCRy0trC2hFGARrQsc8cDAGvD+FJmFKlFg9mDksQ7Ru8Pw+XNJyrLoNk821WTqpvYR5yiuUEZGcbcp7NteC/hPFVyZoN8lnspu/p6QHq1FJyBhZI66neLU0OWEUaaqlrSMigQOu+4aExWpUmUQgepQISQQG69IC+amUggLmISeFKAPs5iRapZ0UlXZQP6GPHcR8NjIucVzVkFv8AdqOZROxUbJ637RRwjAZ654lgKQQoBSrsknqID2YT0ZSSQEhySbC0YXxVjlGtSfLmnOkuCE+l+p/K3MaT/aF4YBw4LlOTKKcwcupJsX5uXjyeZhxBdQsCAw6vp0Gm0AW8XUChlmqIIKQQXuQRb2jMBMEaw2QHew3Py6RWVLGkBXWmGrEOIYw5U3ToOIBG0t+cPSgPxEZazcRMhjqWbX6QF/AKbzJ2UAKISpSQrRS0iwPIe7btGl8V0yaQpeaVTVywVZXSok6n0jLkDENGXo6oyZ6ZiCHQQoEOzjnpsY9fwabT4jkqUoT5iEmWpL3TmBcEbi5IUPpAYbw1VygJQVmYm4Kibg3UWbjiPS8PmSVnUGz9G5EYHxRgQlVCAj0hVmcB23J2JD92gnKlvLBlrBUBb+EBvMRH4ZCQiYSLBRsT1YRSwrB0U6HUEqmzDfKGSDrlQNkjnUkvATAcUWRlW4WDd3g1NwnzUqMxakEghBSfgtqNngCdShKpEyWogBSWN7h9486m4R5iFJzgyyrYB2B0B4d4zuPeHzIWrJUzJrg5iHu3JeJFYz5VKlCLZra/P98AAr5QSSxcBZyl9kmKMxN+2/faOzDbe99+/SHSljT6b9OICBSL9IjmpYtxF2epJfINRe2na9opzO0BIZhZgWBAGnTTmGoHIt7wpIsH0A+fEIJ5AIBIHDwD1zQdrxJRYlMkzBMlLUhQ0KS32OkRJs3XTTT6RofAXh3+lVaQUvKl+tZ2/wCUe6m+RgDuE08+odVVmKlkMpTOCAcoHe2zXg9KoUggLF7Mxu4Grc3jS181FpUtKlLSG9KXCdR6nto5gV4lllcrKJQOVIUFaOrghnA7QFmnpUWKfiBc869dIEVNHPrFLmzZi5UkHKiVKbOoJPxEqFn6RBg1P6QlXpVdbakAFmN7OSLRqv6QUIZgSEuAAGNtuOfaA818QTlSxkEupRJBYiZP9RJ3CQGAjKVAKQxUSHJSDr3j2yrpxMYKSnVnYODl67GMrjvhNM0+hiQ50fL22uxgPNBKbvb5RIwbrF2dShgQzM+UG4voeTFbywolhAQqIDW7xFVJYjsH7xZKGtof07xVqdfaAaEfpCe3EEqDCZk8pCEhmAKi4SPeNZ4e8LoRMuAspPxG+2ydBrqYDO4T4ZmzmcBCeVguf+kax6r4BwxFPIVKBBmFWZSgGcEMlr6AW9zFepp2+Fyzt34hkqpUlQIDKB+Ts4PSA0cjzApGT4MyjNILF3Gj6g8fIxSTj0tc/wAuZ5aVXSyVFRXMCgGSRsx063jjX5vUAnOdSSWZruPpFmlRKRMCky8gVLy+kpADH4khIsRz2gBEiqlyzMIBdPpIZwrUgjolvygiK30BzcCzXbKSB83EBMQqDTMQfOCiCAwAvyXNgC/UvzAqdVplzSAoyiToQR8TeluLDs8AbrPEaEnLd8ubawewPcuekDp2OeVsSpRJYWIz6OD+yHd4y+LrTmWkzSV2ClJ+G2oCn9RBiOpxBDEJBUpaRmUo/CkbDks1+ggB+LTwqasJHpBJFhZ9g2o7xRUR1H3rE84B7B2O/HWG5AzgDn74gGAgt+fJilVEP7RcCfe/MVKpFx2+pgPVsBnJVTyRl/u0DXfKNPeDYomTmQA51EZvAZnlIlpEslKpUtT7A5QTl6kRoKSpCi4LjT+cAilknT2f76wyaj1WsfnHVpyuXNjfmKcmpDi9vt4AjTrIOmvaLc2aCkhiS1tgehOzxVK2/lE61ZgLAg7HpADpHilMtRlKCZcwgAonSxcDQJWlnEB/EVN5qFTEDJcJUHBQEgEuC93tbaND4gCplMZMunE5StCVB0nm93HSAknBhT05lz1HKqZmcNpkuC+l4DDqpGuB1PQfzhqeoOYnZtOPnGrOWfm8lHlSAGJb1KsfmLPFNWCJJdDhg4s2nP8AGADLkhify37nmKqlA7e46QVqcOWUFQBOQh1NYEhwO5aKUhCVqOqTv/B4CqibsdHf5CKOIqGYdu25MXTNGpB1+/eKFdMdXt9TAetYRO/s8l/8KWP/AAEW5iyhrPmsw457wLwgtIk/5SC3JyBouzastyfyDcXgJ5k4KWpHKUm47j6QMqpSkrsAwUCLl394p4ZiCk1K0reyHD7DMMo+ZME6mob1KcEF/wCcBdmLcOLnfiK6MUZQQB+54WnqHSS7jZoSVJFywLuCw/L+MAQl1jaRWxGbSzEH+llTIJCWdklTFy27abWh0moygJDe/wB2h1RPGZKFAETARsxUA4B9nHuIAPhEjzpYAsgKOU29TGxYdIurwI5nLNcM535aCWHUUmW6UJCeADYHp3ghOplAEpB6A7+8Blp2EzjmZfl9A5SoDUEctoYyGLSRJmkC73cXF/0jfVtZNBGYMnRRY7fpGJ8Sl3a4Cmtvx7QAeuknKFAbsrudC3BEA6v4vaNJRVJcpUHSQxBsDs1t4D41RZJjC4IcWuznXrAemUFEDTSCCX8qXx/hiI50uagDJq+n2Yv4PTf2eQQP7mX/AOgh66ZfFuu/cQGPq8RXLqsxSxVLyjqQX26/pB+XRKy/iOVEc2HQQE8XUx82QpTJGdnfQal4Py5hUoLBKrMHNgOg+sBMZQAypT9tD5DpAfsBFhEtRDvpu20MEpWZ06dXveAakkE8Db98UcZrsqUqy/CrP/26XggpYKrsb21u0VPEWDKmywE2uCRoCBqAdjAVqquQVpmJcJWkLc6ZTcNxwe0X6vxOpMtkgKSbPwT9YHSK+RULVSUmaT5YSuWFDgfiSyDcsXPuYbW1op0ZJiPxFEX7DbbiAlqMdWqWVBjlYKT03PSK1Zh/4CZjpImjOAkuU3sFPq7EttFlFLnZaGKm9SLep7WeA+IUflTGlD8I/sE+pJ4HTWACzMRymyfUDY6jWBGK1q5iwpeuXbudesEV4uq6VpChox4vxAevnIUp0pItcPu506QHqGF4mkU8oGpkhpaPT5iAQyBY+rWJf61lBN58p/8ANR++OjoDO43XS5ktf4iCQQpitN2Nt+m0G8ExOUZaSudJT08xAIHVzCx0AVGMSAGFRJ/1UafOO/rSnu1RJ/1Ufrmjo6Asy8ZpUaz5JOzTUf8A1AHHfGclmSsFjZlJP1hY6Ax1R4gmCoRVDK8pYLhSXPIId1Ahx7xs8VxunVMDzJMyWu5QpaXAIBBSf2VDRukdHQEVR5OXNKqpKehmoctzexgTW49ImSkyVBKJyCc0xKksokm+YG7hrbNHR0BmairAUoEhQcsxH67wLq5jq20jo6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g;base64,/9j/4AAQSkZJRgABAQAAAQABAAD/2wCEAAkGBhQSERUTExQWFRUWFxkZGBgYFxgeGBgXGBUaGhgaFh0ZGyYiGBojGxcYIC8gJCcpLSwsFR4xNTAqNSYrLCkBCQoKBQUFDQUFDSkYEhgpKSkpKSkpKSkpKSkpKSkpKSkpKSkpKSkpKSkpKSkpKSkpKSkpKSkpKSkpKSkpKSkpKf/AABEIAJgAbAMBIgACEQEDEQH/xAAbAAABBQEBAAAAAAAAAAAAAAAFAQIDBAYAB//EAEAQAAECBAUCBAQDBAcJAAAAAAECEQADBCEFEjFBUWFxBhMigTKRwfAjobFC0eHxFBUkQ1NzkwczUmJykqKy0v/EABQBAQAAAAAAAAAAAAAAAAAAAAD/xAAUEQEAAAAAAAAAAAAAAAAAAAAA/9oADAMBAAIRAxEAPwDxBoQx0c0B0K8JCQDjCPCGLFBKKpiQMrvorQ9DAQmEIjd4dQU60FMyVKSvT9oNyUkm8A8VwSWlRCVMNvUD876dYAA8LHKS0JAPhWhrQ7vAK19vlEczWHrMRmA4x0KIQwHRYw/D1Tl5UBzFePQPBNBllklbBRvbXhtynrAC8D8KeZMyJzKUk+tTAIAPU6mN7hXgqmlIy5Ap9SpifzgnhNBkBIUHWX0Ddg0EFJA3gMpN8FyQom5S75dnh0nwbTC4QCDq9/m8aZh3hgSAe8BkMT8DSSlRSkP/AA2jzGvpDLWpJBSx3+7x74tdjGB8U4YJswSgwUQVIf8A4t0jh/1gPOoW0T1NPkUUKSQoWL8/uiAgQCRy0trC2hFGARrQsc8cDAGvD+FJmFKlFg9mDksQ7Ru8Pw+XNJyrLoNk821WTqpvYR5yiuUEZGcbcp7NteC/hPFVyZoN8lnspu/p6QHq1FJyBhZI66neLU0OWEUaaqlrSMigQOu+4aExWpUmUQgepQISQQG69IC+amUggLmISeFKAPs5iRapZ0UlXZQP6GPHcR8NjIucVzVkFv8AdqOZROxUbJ637RRwjAZ654lgKQQoBSrsknqID2YT0ZSSQEhySbC0YXxVjlGtSfLmnOkuCE+l+p/K3MaT/aF4YBw4LlOTKKcwcupJsX5uXjyeZhxBdQsCAw6vp0Gm0AW8XUChlmqIIKQQXuQRb2jMBMEaw2QHew3Py6RWVLGkBXWmGrEOIYw5U3ToOIBG0t+cPSgPxEZazcRMhjqWbX6QF/AKbzJ2UAKISpSQrRS0iwPIe7btGl8V0yaQpeaVTVywVZXSok6n0jLkDENGXo6oyZ6ZiCHQQoEOzjnpsY9fwabT4jkqUoT5iEmWpL3TmBcEbi5IUPpAYbw1VygJQVmYm4Kibg3UWbjiPS8PmSVnUGz9G5EYHxRgQlVCAj0hVmcB23J2JD92gnKlvLBlrBUBb+EBvMRH4ZCQiYSLBRsT1YRSwrB0U6HUEqmzDfKGSDrlQNkjnUkvATAcUWRlW4WDd3g1NwnzUqMxakEghBSfgtqNngCdShKpEyWogBSWN7h9486m4R5iFJzgyyrYB2B0B4d4zuPeHzIWrJUzJrg5iHu3JeJFYz5VKlCLZra/P98AAr5QSSxcBZyl9kmKMxN+2/faOzDbe99+/SHSljT6b9OICBSL9IjmpYtxF2epJfINRe2na9opzO0BIZhZgWBAGnTTmGoHIt7wpIsH0A+fEIJ5AIBIHDwD1zQdrxJRYlMkzBMlLUhQ0KS32OkRJs3XTTT6RofAXh3+lVaQUvKl+tZ2/wCUe6m+RgDuE08+odVVmKlkMpTOCAcoHe2zXg9KoUggLF7Mxu4Grc3jS181FpUtKlLSG9KXCdR6nto5gV4lllcrKJQOVIUFaOrghnA7QFmnpUWKfiBc869dIEVNHPrFLmzZi5UkHKiVKbOoJPxEqFn6RBg1P6QlXpVdbakAFmN7OSLRqv6QUIZgSEuAAGNtuOfaA818QTlSxkEupRJBYiZP9RJ3CQGAjKVAKQxUSHJSDr3j2yrpxMYKSnVnYODl67GMrjvhNM0+hiQ50fL22uxgPNBKbvb5RIwbrF2dShgQzM+UG4voeTFbywolhAQqIDW7xFVJYjsH7xZKGtof07xVqdfaAaEfpCe3EEqDCZk8pCEhmAKi4SPeNZ4e8LoRMuAspPxG+2ydBrqYDO4T4ZmzmcBCeVguf+kax6r4BwxFPIVKBBmFWZSgGcEMlr6AW9zFepp2+Fyzt34hkqpUlQIDKB+Ts4PSA0cjzApGT4MyjNILF3Gj6g8fIxSTj0tc/wAuZ5aVXSyVFRXMCgGSRsx063jjX5vUAnOdSSWZruPpFmlRKRMCky8gVLy+kpADH4khIsRz2gBEiqlyzMIBdPpIZwrUgjolvygiK30BzcCzXbKSB83EBMQqDTMQfOCiCAwAvyXNgC/UvzAqdVplzSAoyiToQR8TeluLDs8AbrPEaEnLd8ubawewPcuekDp2OeVsSpRJYWIz6OD+yHd4y+LrTmWkzSV2ClJ+G2oCn9RBiOpxBDEJBUpaRmUo/CkbDks1+ggB+LTwqasJHpBJFhZ9g2o7xRUR1H3rE84B7B2O/HWG5AzgDn74gGAgt+fJilVEP7RcCfe/MVKpFx2+pgPVsBnJVTyRl/u0DXfKNPeDYomTmQA51EZvAZnlIlpEslKpUtT7A5QTl6kRoKSpCi4LjT+cAilknT2f76wyaj1WsfnHVpyuXNjfmKcmpDi9vt4AjTrIOmvaLc2aCkhiS1tgehOzxVK2/lE61ZgLAg7HpADpHilMtRlKCZcwgAonSxcDQJWlnEB/EVN5qFTEDJcJUHBQEgEuC93tbaND4gCplMZMunE5StCVB0nm93HSAknBhT05lz1HKqZmcNpkuC+l4DDqpGuB1PQfzhqeoOYnZtOPnGrOWfm8lHlSAGJb1KsfmLPFNWCJJdDhg4s2nP8AGADLkhify37nmKqlA7e46QVqcOWUFQBOQh1NYEhwO5aKUhCVqOqTv/B4CqibsdHf5CKOIqGYdu25MXTNGpB1+/eKFdMdXt9TAetYRO/s8l/8KWP/AAEW5iyhrPmsw457wLwgtIk/5SC3JyBouzastyfyDcXgJ5k4KWpHKUm47j6QMqpSkrsAwUCLl394p4ZiCk1K0reyHD7DMMo+ZME6mob1KcEF/wCcBdmLcOLnfiK6MUZQQB+54WnqHSS7jZoSVJFywLuCw/L+MAQl1jaRWxGbSzEH+llTIJCWdklTFy27abWh0moygJDe/wB2h1RPGZKFAETARsxUA4B9nHuIAPhEjzpYAsgKOU29TGxYdIurwI5nLNcM535aCWHUUmW6UJCeADYHp3ghOplAEpB6A7+8Blp2EzjmZfl9A5SoDUEctoYyGLSRJmkC73cXF/0jfVtZNBGYMnRRY7fpGJ8Sl3a4Cmtvx7QAeuknKFAbsrudC3BEA6v4vaNJRVJcpUHSQxBsDs1t4D41RZJjC4IcWuznXrAemUFEDTSCCX8qXx/hiI50uagDJq+n2Yv4PTf2eQQP7mX/AOgh66ZfFuu/cQGPq8RXLqsxSxVLyjqQX26/pB+XRKy/iOVEc2HQQE8XUx82QpTJGdnfQal4Py5hUoLBKrMHNgOg+sBMZQAypT9tD5DpAfsBFhEtRDvpu20MEpWZ06dXveAakkE8Db98UcZrsqUqy/CrP/26XggpYKrsb21u0VPEWDKmywE2uCRoCBqAdjAVqquQVpmJcJWkLc6ZTcNxwe0X6vxOpMtkgKSbPwT9YHSK+RULVSUmaT5YSuWFDgfiSyDcsXPuYbW1op0ZJiPxFEX7DbbiAlqMdWqWVBjlYKT03PSK1Zh/4CZjpImjOAkuU3sFPq7EttFlFLnZaGKm9SLep7WeA+IUflTGlD8I/sE+pJ4HTWACzMRymyfUDY6jWBGK1q5iwpeuXbudesEV4uq6VpChox4vxAevnIUp0pItcPu506QHqGF4mkU8oGpkhpaPT5iAQyBY+rWJf61lBN58p/8ANR++OjoDO43XS5ktf4iCQQpitN2Nt+m0G8ExOUZaSudJT08xAIHVzCx0AVGMSAGFRJ/1UafOO/rSnu1RJ/1Ufrmjo6Asy8ZpUaz5JOzTUf8A1AHHfGclmSsFjZlJP1hY6Ax1R4gmCoRVDK8pYLhSXPIId1Ahx7xs8VxunVMDzJMyWu5QpaXAIBBSf2VDRukdHQEVR5OXNKqpKehmoctzexgTW49ImSkyVBKJyCc0xKksokm+YG7hrbNHR0BmairAUoEhQcsxH67wLq5jq20jo6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2" name="AutoShape 8" descr="data:image/jpg;base64,/9j/4AAQSkZJRgABAQAAAQABAAD/2wCEAAkGBhQSERUTExQWFRUWFxkZGBgYFxgeGBgXGBUaGhgaFh0ZGyYiGBojGxcYIC8gJCcpLSwsFR4xNTAqNSYrLCkBCQoKBQUFDQUFDSkYEhgpKSkpKSkpKSkpKSkpKSkpKSkpKSkpKSkpKSkpKSkpKSkpKSkpKSkpKSkpKSkpKSkpKf/AABEIAJgAbAMBIgACEQEDEQH/xAAbAAABBQEBAAAAAAAAAAAAAAAFAQIDBAYAB//EAEAQAAECBAUCBAQDBAcJAAAAAAECEQADBCEFEjFBUWFxBhMigTKRwfAjobFC0eHxFBUkQ1NzkwczUmJykqKy0v/EABQBAQAAAAAAAAAAAAAAAAAAAAD/xAAUEQEAAAAAAAAAAAAAAAAAAAAA/9oADAMBAAIRAxEAPwDxBoQx0c0B0K8JCQDjCPCGLFBKKpiQMrvorQ9DAQmEIjd4dQU60FMyVKSvT9oNyUkm8A8VwSWlRCVMNvUD876dYAA8LHKS0JAPhWhrQ7vAK19vlEczWHrMRmA4x0KIQwHRYw/D1Tl5UBzFePQPBNBllklbBRvbXhtynrAC8D8KeZMyJzKUk+tTAIAPU6mN7hXgqmlIy5Ap9SpifzgnhNBkBIUHWX0Ddg0EFJA3gMpN8FyQom5S75dnh0nwbTC4QCDq9/m8aZh3hgSAe8BkMT8DSSlRSkP/AA2jzGvpDLWpJBSx3+7x74tdjGB8U4YJswSgwUQVIf8A4t0jh/1gPOoW0T1NPkUUKSQoWL8/uiAgQCRy0trC2hFGARrQsc8cDAGvD+FJmFKlFg9mDksQ7Ru8Pw+XNJyrLoNk821WTqpvYR5yiuUEZGcbcp7NteC/hPFVyZoN8lnspu/p6QHq1FJyBhZI66neLU0OWEUaaqlrSMigQOu+4aExWpUmUQgepQISQQG69IC+amUggLmISeFKAPs5iRapZ0UlXZQP6GPHcR8NjIucVzVkFv8AdqOZROxUbJ637RRwjAZ654lgKQQoBSrsknqID2YT0ZSSQEhySbC0YXxVjlGtSfLmnOkuCE+l+p/K3MaT/aF4YBw4LlOTKKcwcupJsX5uXjyeZhxBdQsCAw6vp0Gm0AW8XUChlmqIIKQQXuQRb2jMBMEaw2QHew3Py6RWVLGkBXWmGrEOIYw5U3ToOIBG0t+cPSgPxEZazcRMhjqWbX6QF/AKbzJ2UAKISpSQrRS0iwPIe7btGl8V0yaQpeaVTVywVZXSok6n0jLkDENGXo6oyZ6ZiCHQQoEOzjnpsY9fwabT4jkqUoT5iEmWpL3TmBcEbi5IUPpAYbw1VygJQVmYm4Kibg3UWbjiPS8PmSVnUGz9G5EYHxRgQlVCAj0hVmcB23J2JD92gnKlvLBlrBUBb+EBvMRH4ZCQiYSLBRsT1YRSwrB0U6HUEqmzDfKGSDrlQNkjnUkvATAcUWRlW4WDd3g1NwnzUqMxakEghBSfgtqNngCdShKpEyWogBSWN7h9486m4R5iFJzgyyrYB2B0B4d4zuPeHzIWrJUzJrg5iHu3JeJFYz5VKlCLZra/P98AAr5QSSxcBZyl9kmKMxN+2/faOzDbe99+/SHSljT6b9OICBSL9IjmpYtxF2epJfINRe2na9opzO0BIZhZgWBAGnTTmGoHIt7wpIsH0A+fEIJ5AIBIHDwD1zQdrxJRYlMkzBMlLUhQ0KS32OkRJs3XTTT6RofAXh3+lVaQUvKl+tZ2/wCUe6m+RgDuE08+odVVmKlkMpTOCAcoHe2zXg9KoUggLF7Mxu4Grc3jS181FpUtKlLSG9KXCdR6nto5gV4lllcrKJQOVIUFaOrghnA7QFmnpUWKfiBc869dIEVNHPrFLmzZi5UkHKiVKbOoJPxEqFn6RBg1P6QlXpVdbakAFmN7OSLRqv6QUIZgSEuAAGNtuOfaA818QTlSxkEupRJBYiZP9RJ3CQGAjKVAKQxUSHJSDr3j2yrpxMYKSnVnYODl67GMrjvhNM0+hiQ50fL22uxgPNBKbvb5RIwbrF2dShgQzM+UG4voeTFbywolhAQqIDW7xFVJYjsH7xZKGtof07xVqdfaAaEfpCe3EEqDCZk8pCEhmAKi4SPeNZ4e8LoRMuAspPxG+2ydBrqYDO4T4ZmzmcBCeVguf+kax6r4BwxFPIVKBBmFWZSgGcEMlr6AW9zFepp2+Fyzt34hkqpUlQIDKB+Ts4PSA0cjzApGT4MyjNILF3Gj6g8fIxSTj0tc/wAuZ5aVXSyVFRXMCgGSRsx063jjX5vUAnOdSSWZruPpFmlRKRMCky8gVLy+kpADH4khIsRz2gBEiqlyzMIBdPpIZwrUgjolvygiK30BzcCzXbKSB83EBMQqDTMQfOCiCAwAvyXNgC/UvzAqdVplzSAoyiToQR8TeluLDs8AbrPEaEnLd8ubawewPcuekDp2OeVsSpRJYWIz6OD+yHd4y+LrTmWkzSV2ClJ+G2oCn9RBiOpxBDEJBUpaRmUo/CkbDks1+ggB+LTwqasJHpBJFhZ9g2o7xRUR1H3rE84B7B2O/HWG5AzgDn74gGAgt+fJilVEP7RcCfe/MVKpFx2+pgPVsBnJVTyRl/u0DXfKNPeDYomTmQA51EZvAZnlIlpEslKpUtT7A5QTl6kRoKSpCi4LjT+cAilknT2f76wyaj1WsfnHVpyuXNjfmKcmpDi9vt4AjTrIOmvaLc2aCkhiS1tgehOzxVK2/lE61ZgLAg7HpADpHilMtRlKCZcwgAonSxcDQJWlnEB/EVN5qFTEDJcJUHBQEgEuC93tbaND4gCplMZMunE5StCVB0nm93HSAknBhT05lz1HKqZmcNpkuC+l4DDqpGuB1PQfzhqeoOYnZtOPnGrOWfm8lHlSAGJb1KsfmLPFNWCJJdDhg4s2nP8AGADLkhify37nmKqlA7e46QVqcOWUFQBOQh1NYEhwO5aKUhCVqOqTv/B4CqibsdHf5CKOIqGYdu25MXTNGpB1+/eKFdMdXt9TAetYRO/s8l/8KWP/AAEW5iyhrPmsw457wLwgtIk/5SC3JyBouzastyfyDcXgJ5k4KWpHKUm47j6QMqpSkrsAwUCLl394p4ZiCk1K0reyHD7DMMo+ZME6mob1KcEF/wCcBdmLcOLnfiK6MUZQQB+54WnqHSS7jZoSVJFywLuCw/L+MAQl1jaRWxGbSzEH+llTIJCWdklTFy27abWh0moygJDe/wB2h1RPGZKFAETARsxUA4B9nHuIAPhEjzpYAsgKOU29TGxYdIurwI5nLNcM535aCWHUUmW6UJCeADYHp3ghOplAEpB6A7+8Blp2EzjmZfl9A5SoDUEctoYyGLSRJmkC73cXF/0jfVtZNBGYMnRRY7fpGJ8Sl3a4Cmtvx7QAeuknKFAbsrudC3BEA6v4vaNJRVJcpUHSQxBsDs1t4D41RZJjC4IcWuznXrAemUFEDTSCCX8qXx/hiI50uagDJq+n2Yv4PTf2eQQP7mX/AOgh66ZfFuu/cQGPq8RXLqsxSxVLyjqQX26/pB+XRKy/iOVEc2HQQE8XUx82QpTJGdnfQal4Py5hUoLBKrMHNgOg+sBMZQAypT9tD5DpAfsBFhEtRDvpu20MEpWZ06dXveAakkE8Db98UcZrsqUqy/CrP/26XggpYKrsb21u0VPEWDKmywE2uCRoCBqAdjAVqquQVpmJcJWkLc6ZTcNxwe0X6vxOpMtkgKSbPwT9YHSK+RULVSUmaT5YSuWFDgfiSyDcsXPuYbW1op0ZJiPxFEX7DbbiAlqMdWqWVBjlYKT03PSK1Zh/4CZjpImjOAkuU3sFPq7EttFlFLnZaGKm9SLep7WeA+IUflTGlD8I/sE+pJ4HTWACzMRymyfUDY6jWBGK1q5iwpeuXbudesEV4uq6VpChox4vxAevnIUp0pItcPu506QHqGF4mkU8oGpkhpaPT5iAQyBY+rWJf61lBN58p/8ANR++OjoDO43XS5ktf4iCQQpitN2Nt+m0G8ExOUZaSudJT08xAIHVzCx0AVGMSAGFRJ/1UafOO/rSnu1RJ/1Ufrmjo6Asy8ZpUaz5JOzTUf8A1AHHfGclmSsFjZlJP1hY6Ax1R4gmCoRVDK8pYLhSXPIId1Ahx7xs8VxunVMDzJMyWu5QpaXAIBBSf2VDRukdHQEVR5OXNKqpKehmoctzexgTW49ImSkyVBKJyCc0xKksokm+YG7hrbNHR0BmairAUoEhQcsxH67wLq5jq20jo6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4" name="AutoShape 10" descr="data:image/jpg;base64,/9j/4AAQSkZJRgABAQAAAQABAAD/2wCEAAkGBhQSERUTExQWFRUWFxkZGBgYFxgeGBgXGBUaGhgaFh0ZGyYiGBojGxcYIC8gJCcpLSwsFR4xNTAqNSYrLCkBCQoKBQUFDQUFDSkYEhgpKSkpKSkpKSkpKSkpKSkpKSkpKSkpKSkpKSkpKSkpKSkpKSkpKSkpKSkpKSkpKSkpKf/AABEIAJgAbAMBIgACEQEDEQH/xAAbAAABBQEBAAAAAAAAAAAAAAAFAQIDBAYAB//EAEAQAAECBAUCBAQDBAcJAAAAAAECEQADBCEFEjFBUWFxBhMigTKRwfAjobFC0eHxFBUkQ1NzkwczUmJykqKy0v/EABQBAQAAAAAAAAAAAAAAAAAAAAD/xAAUEQEAAAAAAAAAAAAAAAAAAAAA/9oADAMBAAIRAxEAPwDxBoQx0c0B0K8JCQDjCPCGLFBKKpiQMrvorQ9DAQmEIjd4dQU60FMyVKSvT9oNyUkm8A8VwSWlRCVMNvUD876dYAA8LHKS0JAPhWhrQ7vAK19vlEczWHrMRmA4x0KIQwHRYw/D1Tl5UBzFePQPBNBllklbBRvbXhtynrAC8D8KeZMyJzKUk+tTAIAPU6mN7hXgqmlIy5Ap9SpifzgnhNBkBIUHWX0Ddg0EFJA3gMpN8FyQom5S75dnh0nwbTC4QCDq9/m8aZh3hgSAe8BkMT8DSSlRSkP/AA2jzGvpDLWpJBSx3+7x74tdjGB8U4YJswSgwUQVIf8A4t0jh/1gPOoW0T1NPkUUKSQoWL8/uiAgQCRy0trC2hFGARrQsc8cDAGvD+FJmFKlFg9mDksQ7Ru8Pw+XNJyrLoNk821WTqpvYR5yiuUEZGcbcp7NteC/hPFVyZoN8lnspu/p6QHq1FJyBhZI66neLU0OWEUaaqlrSMigQOu+4aExWpUmUQgepQISQQG69IC+amUggLmISeFKAPs5iRapZ0UlXZQP6GPHcR8NjIucVzVkFv8AdqOZROxUbJ637RRwjAZ654lgKQQoBSrsknqID2YT0ZSSQEhySbC0YXxVjlGtSfLmnOkuCE+l+p/K3MaT/aF4YBw4LlOTKKcwcupJsX5uXjyeZhxBdQsCAw6vp0Gm0AW8XUChlmqIIKQQXuQRb2jMBMEaw2QHew3Py6RWVLGkBXWmGrEOIYw5U3ToOIBG0t+cPSgPxEZazcRMhjqWbX6QF/AKbzJ2UAKISpSQrRS0iwPIe7btGl8V0yaQpeaVTVywVZXSok6n0jLkDENGXo6oyZ6ZiCHQQoEOzjnpsY9fwabT4jkqUoT5iEmWpL3TmBcEbi5IUPpAYbw1VygJQVmYm4Kibg3UWbjiPS8PmSVnUGz9G5EYHxRgQlVCAj0hVmcB23J2JD92gnKlvLBlrBUBb+EBvMRH4ZCQiYSLBRsT1YRSwrB0U6HUEqmzDfKGSDrlQNkjnUkvATAcUWRlW4WDd3g1NwnzUqMxakEghBSfgtqNngCdShKpEyWogBSWN7h9486m4R5iFJzgyyrYB2B0B4d4zuPeHzIWrJUzJrg5iHu3JeJFYz5VKlCLZra/P98AAr5QSSxcBZyl9kmKMxN+2/faOzDbe99+/SHSljT6b9OICBSL9IjmpYtxF2epJfINRe2na9opzO0BIZhZgWBAGnTTmGoHIt7wpIsH0A+fEIJ5AIBIHDwD1zQdrxJRYlMkzBMlLUhQ0KS32OkRJs3XTTT6RofAXh3+lVaQUvKl+tZ2/wCUe6m+RgDuE08+odVVmKlkMpTOCAcoHe2zXg9KoUggLF7Mxu4Grc3jS181FpUtKlLSG9KXCdR6nto5gV4lllcrKJQOVIUFaOrghnA7QFmnpUWKfiBc869dIEVNHPrFLmzZi5UkHKiVKbOoJPxEqFn6RBg1P6QlXpVdbakAFmN7OSLRqv6QUIZgSEuAAGNtuOfaA818QTlSxkEupRJBYiZP9RJ3CQGAjKVAKQxUSHJSDr3j2yrpxMYKSnVnYODl67GMrjvhNM0+hiQ50fL22uxgPNBKbvb5RIwbrF2dShgQzM+UG4voeTFbywolhAQqIDW7xFVJYjsH7xZKGtof07xVqdfaAaEfpCe3EEqDCZk8pCEhmAKi4SPeNZ4e8LoRMuAspPxG+2ydBrqYDO4T4ZmzmcBCeVguf+kax6r4BwxFPIVKBBmFWZSgGcEMlr6AW9zFepp2+Fyzt34hkqpUlQIDKB+Ts4PSA0cjzApGT4MyjNILF3Gj6g8fIxSTj0tc/wAuZ5aVXSyVFRXMCgGSRsx063jjX5vUAnOdSSWZruPpFmlRKRMCky8gVLy+kpADH4khIsRz2gBEiqlyzMIBdPpIZwrUgjolvygiK30BzcCzXbKSB83EBMQqDTMQfOCiCAwAvyXNgC/UvzAqdVplzSAoyiToQR8TeluLDs8AbrPEaEnLd8ubawewPcuekDp2OeVsSpRJYWIz6OD+yHd4y+LrTmWkzSV2ClJ+G2oCn9RBiOpxBDEJBUpaRmUo/CkbDks1+ggB+LTwqasJHpBJFhZ9g2o7xRUR1H3rE84B7B2O/HWG5AzgDn74gGAgt+fJilVEP7RcCfe/MVKpFx2+pgPVsBnJVTyRl/u0DXfKNPeDYomTmQA51EZvAZnlIlpEslKpUtT7A5QTl6kRoKSpCi4LjT+cAilknT2f76wyaj1WsfnHVpyuXNjfmKcmpDi9vt4AjTrIOmvaLc2aCkhiS1tgehOzxVK2/lE61ZgLAg7HpADpHilMtRlKCZcwgAonSxcDQJWlnEB/EVN5qFTEDJcJUHBQEgEuC93tbaND4gCplMZMunE5StCVB0nm93HSAknBhT05lz1HKqZmcNpkuC+l4DDqpGuB1PQfzhqeoOYnZtOPnGrOWfm8lHlSAGJb1KsfmLPFNWCJJdDhg4s2nP8AGADLkhify37nmKqlA7e46QVqcOWUFQBOQh1NYEhwO5aKUhCVqOqTv/B4CqibsdHf5CKOIqGYdu25MXTNGpB1+/eKFdMdXt9TAetYRO/s8l/8KWP/AAEW5iyhrPmsw457wLwgtIk/5SC3JyBouzastyfyDcXgJ5k4KWpHKUm47j6QMqpSkrsAwUCLl394p4ZiCk1K0reyHD7DMMo+ZME6mob1KcEF/wCcBdmLcOLnfiK6MUZQQB+54WnqHSS7jZoSVJFywLuCw/L+MAQl1jaRWxGbSzEH+llTIJCWdklTFy27abWh0moygJDe/wB2h1RPGZKFAETARsxUA4B9nHuIAPhEjzpYAsgKOU29TGxYdIurwI5nLNcM535aCWHUUmW6UJCeADYHp3ghOplAEpB6A7+8Blp2EzjmZfl9A5SoDUEctoYyGLSRJmkC73cXF/0jfVtZNBGYMnRRY7fpGJ8Sl3a4Cmtvx7QAeuknKFAbsrudC3BEA6v4vaNJRVJcpUHSQxBsDs1t4D41RZJjC4IcWuznXrAemUFEDTSCCX8qXx/hiI50uagDJq+n2Yv4PTf2eQQP7mX/AOgh66ZfFuu/cQGPq8RXLqsxSxVLyjqQX26/pB+XRKy/iOVEc2HQQE8XUx82QpTJGdnfQal4Py5hUoLBKrMHNgOg+sBMZQAypT9tD5DpAfsBFhEtRDvpu20MEpWZ06dXveAakkE8Db98UcZrsqUqy/CrP/26XggpYKrsb21u0VPEWDKmywE2uCRoCBqAdjAVqquQVpmJcJWkLc6ZTcNxwe0X6vxOpMtkgKSbPwT9YHSK+RULVSUmaT5YSuWFDgfiSyDcsXPuYbW1op0ZJiPxFEX7DbbiAlqMdWqWVBjlYKT03PSK1Zh/4CZjpImjOAkuU3sFPq7EttFlFLnZaGKm9SLep7WeA+IUflTGlD8I/sE+pJ4HTWACzMRymyfUDY6jWBGK1q5iwpeuXbudesEV4uq6VpChox4vxAevnIUp0pItcPu506QHqGF4mkU8oGpkhpaPT5iAQyBY+rWJf61lBN58p/8ANR++OjoDO43XS5ktf4iCQQpitN2Nt+m0G8ExOUZaSudJT08xAIHVzCx0AVGMSAGFRJ/1UafOO/rSnu1RJ/1Ufrmjo6Asy8ZpUaz5JOzTUf8A1AHHfGclmSsFjZlJP1hY6Ax1R4gmCoRVDK8pYLhSXPIId1Ahx7xs8VxunVMDzJMyWu5QpaXAIBBSf2VDRukdHQEVR5OXNKqpKehmoctzexgTW49ImSkyVBKJyCc0xKksokm+YG7hrbNHR0BmairAUoEhQcsxH67wLq5jq20jo6A//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6" name="Picture 12" descr="http://www.mycivilwar.com/images/leaders/pillow-gideon.jpg"/>
          <p:cNvPicPr>
            <a:picLocks noChangeAspect="1" noChangeArrowheads="1"/>
          </p:cNvPicPr>
          <p:nvPr/>
        </p:nvPicPr>
        <p:blipFill>
          <a:blip r:embed="rId2" cstate="print"/>
          <a:srcRect/>
          <a:stretch>
            <a:fillRect/>
          </a:stretch>
        </p:blipFill>
        <p:spPr bwMode="auto">
          <a:xfrm>
            <a:off x="4038600" y="4648200"/>
            <a:ext cx="1447800" cy="2022663"/>
          </a:xfrm>
          <a:prstGeom prst="rect">
            <a:avLst/>
          </a:prstGeom>
          <a:noFill/>
        </p:spPr>
      </p:pic>
      <p:pic>
        <p:nvPicPr>
          <p:cNvPr id="1038" name="Picture 14" descr="http://t3.gstatic.com/images?q=tbn:ANd9GcRLb4IVljsi3PPxwpKc46pCpG75s_bVaXrwwLnKScAAw5uzSrMxIA"/>
          <p:cNvPicPr>
            <a:picLocks noChangeAspect="1" noChangeArrowheads="1"/>
          </p:cNvPicPr>
          <p:nvPr/>
        </p:nvPicPr>
        <p:blipFill>
          <a:blip r:embed="rId3" cstate="print"/>
          <a:srcRect/>
          <a:stretch>
            <a:fillRect/>
          </a:stretch>
        </p:blipFill>
        <p:spPr bwMode="auto">
          <a:xfrm>
            <a:off x="1447800" y="4922409"/>
            <a:ext cx="1381125" cy="1935591"/>
          </a:xfrm>
          <a:prstGeom prst="rect">
            <a:avLst/>
          </a:prstGeom>
          <a:noFill/>
        </p:spPr>
      </p:pic>
      <p:pic>
        <p:nvPicPr>
          <p:cNvPr id="1040" name="Picture 16" descr="http://www.il.ngb.army.mil/Images/History/images/TAGs/Buckner%20Simon%20B.jpg"/>
          <p:cNvPicPr>
            <a:picLocks noChangeAspect="1" noChangeArrowheads="1"/>
          </p:cNvPicPr>
          <p:nvPr/>
        </p:nvPicPr>
        <p:blipFill>
          <a:blip r:embed="rId4" cstate="print"/>
          <a:srcRect/>
          <a:stretch>
            <a:fillRect/>
          </a:stretch>
        </p:blipFill>
        <p:spPr bwMode="auto">
          <a:xfrm>
            <a:off x="7502715" y="4648200"/>
            <a:ext cx="1641285" cy="2066925"/>
          </a:xfrm>
          <a:prstGeom prst="rect">
            <a:avLst/>
          </a:prstGeom>
          <a:noFill/>
        </p:spPr>
      </p:pic>
      <p:sp>
        <p:nvSpPr>
          <p:cNvPr id="21" name="TextBox 20"/>
          <p:cNvSpPr txBox="1"/>
          <p:nvPr/>
        </p:nvSpPr>
        <p:spPr>
          <a:xfrm>
            <a:off x="5562600" y="2362200"/>
            <a:ext cx="3276600" cy="4247317"/>
          </a:xfrm>
          <a:prstGeom prst="rect">
            <a:avLst/>
          </a:prstGeom>
          <a:noFill/>
        </p:spPr>
        <p:txBody>
          <a:bodyPr wrap="square" rtlCol="0">
            <a:spAutoFit/>
          </a:bodyPr>
          <a:lstStyle/>
          <a:p>
            <a:r>
              <a:rPr lang="en-US" dirty="0" smtClean="0">
                <a:solidFill>
                  <a:schemeClr val="bg1">
                    <a:lumMod val="50000"/>
                  </a:schemeClr>
                </a:solidFill>
              </a:rPr>
              <a:t>Simon B. Buckner was born on April 1, 1823. After graduating at United States Military Academy he became an instructor which put him in the American-Mexican war. He resigned in 1855 to help with his father in laws real-estate business. Buckner was</a:t>
            </a:r>
          </a:p>
          <a:p>
            <a:r>
              <a:rPr lang="en-US" dirty="0" smtClean="0">
                <a:solidFill>
                  <a:schemeClr val="bg1">
                    <a:lumMod val="50000"/>
                  </a:schemeClr>
                </a:solidFill>
              </a:rPr>
              <a:t> married Twice</a:t>
            </a:r>
          </a:p>
          <a:p>
            <a:r>
              <a:rPr lang="en-US" dirty="0" smtClean="0">
                <a:solidFill>
                  <a:schemeClr val="bg1">
                    <a:lumMod val="50000"/>
                  </a:schemeClr>
                </a:solidFill>
              </a:rPr>
              <a:t> and had one </a:t>
            </a:r>
          </a:p>
          <a:p>
            <a:r>
              <a:rPr lang="en-US" dirty="0" smtClean="0">
                <a:solidFill>
                  <a:schemeClr val="bg1">
                    <a:lumMod val="50000"/>
                  </a:schemeClr>
                </a:solidFill>
              </a:rPr>
              <a:t>son, named </a:t>
            </a:r>
          </a:p>
          <a:p>
            <a:r>
              <a:rPr lang="en-US" dirty="0" smtClean="0">
                <a:solidFill>
                  <a:schemeClr val="bg1">
                    <a:lumMod val="50000"/>
                  </a:schemeClr>
                </a:solidFill>
              </a:rPr>
              <a:t>Simon B. Buckner </a:t>
            </a:r>
          </a:p>
          <a:p>
            <a:r>
              <a:rPr lang="en-US" dirty="0" smtClean="0">
                <a:solidFill>
                  <a:schemeClr val="bg1">
                    <a:lumMod val="50000"/>
                  </a:schemeClr>
                </a:solidFill>
              </a:rPr>
              <a:t>Jr. Buckner Died </a:t>
            </a:r>
          </a:p>
          <a:p>
            <a:r>
              <a:rPr lang="en-US" dirty="0" smtClean="0">
                <a:solidFill>
                  <a:schemeClr val="bg1">
                    <a:lumMod val="50000"/>
                  </a:schemeClr>
                </a:solidFill>
              </a:rPr>
              <a:t>on January 8,1914.</a:t>
            </a:r>
            <a:endParaRPr lang="en-US" dirty="0">
              <a:solidFill>
                <a:schemeClr val="bg1">
                  <a:lumMod val="50000"/>
                </a:schemeClr>
              </a:solidFill>
            </a:endParaRPr>
          </a:p>
        </p:txBody>
      </p:sp>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00000"/>
        </a:solidFill>
        <a:effectLst/>
      </p:bgPr>
    </p:bg>
    <p:spTree>
      <p:nvGrpSpPr>
        <p:cNvPr id="1" name=""/>
        <p:cNvGrpSpPr/>
        <p:nvPr/>
      </p:nvGrpSpPr>
      <p:grpSpPr>
        <a:xfrm>
          <a:off x="0" y="0"/>
          <a:ext cx="0" cy="0"/>
          <a:chOff x="0" y="0"/>
          <a:chExt cx="0" cy="0"/>
        </a:xfrm>
      </p:grpSpPr>
      <p:sp>
        <p:nvSpPr>
          <p:cNvPr id="2" name="TextBox 1"/>
          <p:cNvSpPr txBox="1"/>
          <p:nvPr/>
        </p:nvSpPr>
        <p:spPr>
          <a:xfrm>
            <a:off x="381000" y="0"/>
            <a:ext cx="7467600" cy="1200329"/>
          </a:xfrm>
          <a:prstGeom prst="rect">
            <a:avLst/>
          </a:prstGeom>
          <a:noFill/>
        </p:spPr>
        <p:txBody>
          <a:bodyPr wrap="square" rtlCol="0">
            <a:spAutoFit/>
          </a:bodyPr>
          <a:lstStyle/>
          <a:p>
            <a:pPr algn="ctr"/>
            <a:r>
              <a:rPr lang="en-US" sz="3600" dirty="0" smtClean="0"/>
              <a:t>Map of Fort Henry Battle and Fort Donelson</a:t>
            </a:r>
            <a:endParaRPr lang="en-US" sz="3600" dirty="0"/>
          </a:p>
        </p:txBody>
      </p:sp>
      <p:pic>
        <p:nvPicPr>
          <p:cNvPr id="21506" name="Picture 2" descr="http://americancivilwar.com/civil_war_map/ft_henry_don.gif"/>
          <p:cNvPicPr>
            <a:picLocks noChangeAspect="1" noChangeArrowheads="1"/>
          </p:cNvPicPr>
          <p:nvPr/>
        </p:nvPicPr>
        <p:blipFill>
          <a:blip r:embed="rId4" cstate="print"/>
          <a:srcRect/>
          <a:stretch>
            <a:fillRect/>
          </a:stretch>
        </p:blipFill>
        <p:spPr bwMode="auto">
          <a:xfrm>
            <a:off x="1600200" y="1371600"/>
            <a:ext cx="5715000" cy="4705351"/>
          </a:xfrm>
          <a:prstGeom prst="rect">
            <a:avLst/>
          </a:prstGeom>
          <a:noFill/>
        </p:spPr>
      </p:pic>
      <p:pic>
        <p:nvPicPr>
          <p:cNvPr id="4" name="map of forts ">
            <a:hlinkClick r:id="" action="ppaction://media"/>
          </p:cNvPr>
          <p:cNvPicPr>
            <a:picLocks noRot="1" noChangeAspect="1"/>
          </p:cNvPicPr>
          <p:nvPr>
            <a:wavAudioFile r:embed="rId1" name="map of forts "/>
          </p:nvPr>
        </p:nvPicPr>
        <p:blipFill>
          <a:blip r:embed="rId5" cstate="print"/>
          <a:stretch>
            <a:fillRect/>
          </a:stretch>
        </p:blipFill>
        <p:spPr>
          <a:xfrm>
            <a:off x="4419600" y="3276600"/>
            <a:ext cx="304800" cy="304800"/>
          </a:xfrm>
          <a:prstGeom prst="rect">
            <a:avLst/>
          </a:prstGeom>
        </p:spPr>
      </p:pic>
      <p:pic>
        <p:nvPicPr>
          <p:cNvPr id="5" name="maps of fort2">
            <a:hlinkClick r:id="" action="ppaction://media"/>
          </p:cNvPr>
          <p:cNvPicPr>
            <a:picLocks noRot="1" noChangeAspect="1"/>
          </p:cNvPicPr>
          <p:nvPr>
            <a:wavAudioFile r:embed="rId2" name="maps of fort2"/>
          </p:nvPr>
        </p:nvPicPr>
        <p:blipFill>
          <a:blip r:embed="rId6" cstate="print"/>
          <a:stretch>
            <a:fillRect/>
          </a:stretch>
        </p:blipFill>
        <p:spPr>
          <a:xfrm>
            <a:off x="0" y="0"/>
            <a:ext cx="304800" cy="304800"/>
          </a:xfrm>
          <a:prstGeom prst="rect">
            <a:avLst/>
          </a:prstGeom>
        </p:spPr>
      </p:pic>
    </p:spTree>
  </p:cSld>
  <p:clrMapOvr>
    <a:masterClrMapping/>
  </p:clrMapOvr>
  <p:transition>
    <p:strips dir="rd"/>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43280" fill="hold"/>
                                        <p:tgtEl>
                                          <p:spTgt spid="5"/>
                                        </p:tgtEl>
                                      </p:cBhvr>
                                    </p:cmd>
                                  </p:childTnLst>
                                </p:cTn>
                              </p:par>
                            </p:childTnLst>
                          </p:cTn>
                        </p:par>
                      </p:childTnLst>
                    </p:cTn>
                  </p:par>
                </p:childTnLst>
              </p:cTn>
              <p:nextCondLst>
                <p:cond evt="onClick" delay="0">
                  <p:tgtEl>
                    <p:spTgt spid="5"/>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3" name="Rectangle 2"/>
          <p:cNvSpPr/>
          <p:nvPr/>
        </p:nvSpPr>
        <p:spPr>
          <a:xfrm>
            <a:off x="222173" y="609600"/>
            <a:ext cx="8296887"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Pictures of Fort Henry Today</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11266" name="Picture 2" descr="http://t2.gstatic.com/images?q=tbn:ANd9GcQjOcVVmy-Q-0UsnYxQlo0R-ATQkl4VbqJ-jNtfCQ6kEQL3zBpD-Q"/>
          <p:cNvPicPr>
            <a:picLocks noChangeAspect="1" noChangeArrowheads="1"/>
          </p:cNvPicPr>
          <p:nvPr/>
        </p:nvPicPr>
        <p:blipFill>
          <a:blip r:embed="rId2" cstate="print"/>
          <a:srcRect/>
          <a:stretch>
            <a:fillRect/>
          </a:stretch>
        </p:blipFill>
        <p:spPr bwMode="auto">
          <a:xfrm>
            <a:off x="457200" y="1447800"/>
            <a:ext cx="8255990" cy="5240507"/>
          </a:xfrm>
          <a:prstGeom prst="rect">
            <a:avLst/>
          </a:prstGeom>
          <a:noFill/>
        </p:spPr>
      </p:pic>
    </p:spTree>
  </p:cSld>
  <p:clrMapOvr>
    <a:masterClrMapping/>
  </p:clrMapOvr>
  <p:transition>
    <p:cover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www.sonofthesouth.net/leefoundation/civil-war/1862/february/attack-fort-henry.jpg"/>
          <p:cNvPicPr>
            <a:picLocks noChangeAspect="1" noChangeArrowheads="1"/>
          </p:cNvPicPr>
          <p:nvPr/>
        </p:nvPicPr>
        <p:blipFill>
          <a:blip r:embed="rId2" cstate="print"/>
          <a:srcRect/>
          <a:stretch>
            <a:fillRect/>
          </a:stretch>
        </p:blipFill>
        <p:spPr bwMode="auto">
          <a:xfrm>
            <a:off x="-10239" y="0"/>
            <a:ext cx="9154239" cy="6096000"/>
          </a:xfrm>
          <a:prstGeom prst="rect">
            <a:avLst/>
          </a:prstGeom>
          <a:noFill/>
        </p:spPr>
      </p:pic>
      <p:sp>
        <p:nvSpPr>
          <p:cNvPr id="3" name="Rectangle 2"/>
          <p:cNvSpPr/>
          <p:nvPr/>
        </p:nvSpPr>
        <p:spPr>
          <a:xfrm>
            <a:off x="1676400" y="5934670"/>
            <a:ext cx="6107826"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Attack of Fort Henry</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221</TotalTime>
  <Words>799</Words>
  <Application>Microsoft Office PowerPoint</Application>
  <PresentationFormat>On-screen Show (4:3)</PresentationFormat>
  <Paragraphs>108</Paragraphs>
  <Slides>18</Slides>
  <Notes>1</Notes>
  <HiddenSlides>0</HiddenSlides>
  <MMClips>2</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Fort Henry/Fort Donelson</vt:lpstr>
      <vt:lpstr>Location, dates,&amp; state fought in </vt:lpstr>
      <vt:lpstr>Overview </vt:lpstr>
      <vt:lpstr>Statistics </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Fort Henry/Fort Donelson</dc:title>
  <dc:creator>Student</dc:creator>
  <cp:lastModifiedBy>Student</cp:lastModifiedBy>
  <cp:revision>27</cp:revision>
  <dcterms:created xsi:type="dcterms:W3CDTF">2011-04-15T15:42:19Z</dcterms:created>
  <dcterms:modified xsi:type="dcterms:W3CDTF">2011-04-26T15:37:37Z</dcterms:modified>
</cp:coreProperties>
</file>