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4" r:id="rId9"/>
    <p:sldId id="266" r:id="rId10"/>
    <p:sldId id="268" r:id="rId11"/>
    <p:sldId id="269" r:id="rId12"/>
    <p:sldId id="270" r:id="rId13"/>
    <p:sldId id="271" r:id="rId14"/>
    <p:sldId id="272" r:id="rId15"/>
    <p:sldId id="267"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E420"/>
    <a:srgbClr val="FEA900"/>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209" autoAdjust="0"/>
  </p:normalViewPr>
  <p:slideViewPr>
    <p:cSldViewPr>
      <p:cViewPr>
        <p:scale>
          <a:sx n="70" d="100"/>
          <a:sy n="70" d="100"/>
        </p:scale>
        <p:origin x="-1164" y="-1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BB537B1E-687F-460E-BDBE-BA99EB7ED1C1}" type="datetimeFigureOut">
              <a:rPr lang="en-US"/>
              <a:pPr/>
              <a:t>10/22/2010</a:t>
            </a:fld>
            <a:endParaRPr lang="en-US"/>
          </a:p>
        </p:txBody>
      </p:sp>
      <p:sp>
        <p:nvSpPr>
          <p:cNvPr id="2662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6CFAEA4D-D712-4E98-BA2D-8A01B366BB1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973606A-5C2C-4807-95A8-5E9AC071ADDE}" type="datetimeFigureOut">
              <a:rPr lang="en-US"/>
              <a:pPr>
                <a:defRPr/>
              </a:pPr>
              <a:t>10/22/2010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D5DEE5D-6BFC-4C6C-A7B4-943B99B3EE5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1B89E53-8EEC-4C10-8ACB-A77FF2F544FD}" type="datetimeFigureOut">
              <a:rPr lang="en-US"/>
              <a:pPr>
                <a:defRPr/>
              </a:pPr>
              <a:t>10/22/2010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FA9B273-99D7-485E-B38F-E806AD4DC91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223ABFF-917C-4843-9E43-1785218B7DDF}" type="datetimeFigureOut">
              <a:rPr lang="en-US"/>
              <a:pPr>
                <a:defRPr/>
              </a:pPr>
              <a:t>10/22/2010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6E05546-B40D-4952-948B-80E032BB497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BE0B2D3-E905-456D-BE28-00CD32FB99F0}" type="datetimeFigureOut">
              <a:rPr lang="en-US"/>
              <a:pPr>
                <a:defRPr/>
              </a:pPr>
              <a:t>10/22/2010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6B53A0-B625-40A7-ADE6-030AD2FE201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D8F3805-AB30-485A-A32E-43D7DC8FA310}" type="datetimeFigureOut">
              <a:rPr lang="en-US"/>
              <a:pPr>
                <a:defRPr/>
              </a:pPr>
              <a:t>10/22/2010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8C33024-0047-41F8-8BCB-F395803A617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B3FAEEC-F790-4906-B06F-AE249DB410FD}" type="datetimeFigureOut">
              <a:rPr lang="en-US"/>
              <a:pPr>
                <a:defRPr/>
              </a:pPr>
              <a:t>10/22/2010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BE081CC-921F-46C8-B267-497D5635831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1CD37AC-2389-49F8-91F4-86D47CDFDE88}" type="datetimeFigureOut">
              <a:rPr lang="en-US"/>
              <a:pPr>
                <a:defRPr/>
              </a:pPr>
              <a:t>10/22/2010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4416D68-C1EE-4627-AAF7-71D5E3AFE3E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A069F97-CB80-4AA1-83A5-98833A04E390}" type="datetimeFigureOut">
              <a:rPr lang="en-US"/>
              <a:pPr>
                <a:defRPr/>
              </a:pPr>
              <a:t>10/22/2010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63172F8-F497-42BE-8C84-D5E6003F07A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125D99D-D6E7-41E4-83B5-266D057ABAD9}" type="datetimeFigureOut">
              <a:rPr lang="en-US"/>
              <a:pPr>
                <a:defRPr/>
              </a:pPr>
              <a:t>10/22/2010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592C4A8-B6B8-4372-B01C-534FB34C085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474C4CB-D137-4410-BC33-623AE49B277D}" type="datetimeFigureOut">
              <a:rPr lang="en-US"/>
              <a:pPr>
                <a:defRPr/>
              </a:pPr>
              <a:t>10/22/2010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E597C0-A132-4F48-8CAE-CE29BA6582B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DAC6E1B-C528-4869-B0E9-0F7D97C2188F}" type="datetimeFigureOut">
              <a:rPr lang="en-US"/>
              <a:pPr>
                <a:defRPr/>
              </a:pPr>
              <a:t>10/22/2010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3B1CB86-FB63-4727-8824-CEE5B120579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D02FB65-1342-4E6E-9BC9-748E2837C1E4}" type="datetimeFigureOut">
              <a:rPr lang="en-US"/>
              <a:pPr>
                <a:defRPr/>
              </a:pPr>
              <a:t>10/22/2010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3F4EE606-0AFD-496C-BB16-42A89E932F6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www.google.com/imgres?imgurl=http://nutritionknowhow.org/wordpress/wp-content/uploads/2009/12/applepie.jpg&amp;imgrefurl=http://nutritionknowhow.org/wordpress/?p=1750&amp;usg=__PSSSX6BbV5fAookyI47xM-pF0S0=&amp;h=765&amp;w=1050&amp;sz=132&amp;hl=en&amp;start=10&amp;zoom=1&amp;itbs=1&amp;tbnid=3zxNruVHT685eM:&amp;tbnh=109&amp;tbnw=150&amp;prev=/images?q=apple+pie&amp;hl=en&amp;safe=active&amp;gbv=2&amp;tbs=isch:1" TargetMode="External"/></Relationships>
</file>

<file path=ppt/slides/_rels/slide11.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audio" Target="../media/audio14.wav"/><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audio" Target="../media/audio15.wav"/></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audio" Target="../media/audio16.wav"/><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audio" Target="../media/audio3.wav"/><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audio" Target="../media/audio4.wav"/></Relationships>
</file>

<file path=ppt/slides/_rels/slide4.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7.xml"/><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audio" Target="../media/audio8.wav"/><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audio" Target="../media/audio4.wav"/></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audio" Target="../media/audio9.wav"/><Relationship Id="rId6" Type="http://schemas.openxmlformats.org/officeDocument/2006/relationships/image" Target="../media/image10.wmf"/><Relationship Id="rId5" Type="http://schemas.openxmlformats.org/officeDocument/2006/relationships/image" Target="../media/image9.jpeg"/><Relationship Id="rId4" Type="http://schemas.openxmlformats.org/officeDocument/2006/relationships/audio" Target="../media/audio10.wav"/></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audio" Target="../media/audio11.wav"/><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txBody>
          <a:bodyPr/>
          <a:lstStyle/>
          <a:p>
            <a:r>
              <a:rPr lang="en-US" sz="8000" dirty="0" smtClean="0">
                <a:solidFill>
                  <a:srgbClr val="800000"/>
                </a:solidFill>
                <a:latin typeface="Jivetalk"/>
              </a:rPr>
              <a:t>Leisure and Food in Colonial Times! </a:t>
            </a:r>
            <a:br>
              <a:rPr lang="en-US" sz="8000" dirty="0" smtClean="0">
                <a:solidFill>
                  <a:srgbClr val="800000"/>
                </a:solidFill>
                <a:latin typeface="Jivetalk"/>
              </a:rPr>
            </a:br>
            <a:r>
              <a:rPr lang="en-US" sz="8000" dirty="0" smtClean="0">
                <a:solidFill>
                  <a:srgbClr val="800000"/>
                </a:solidFill>
                <a:latin typeface="Jivetalk"/>
              </a:rPr>
              <a:t>4.11 and 4.12</a:t>
            </a:r>
          </a:p>
        </p:txBody>
      </p:sp>
    </p:spTree>
  </p:cSld>
  <p:clrMapOvr>
    <a:masterClrMapping/>
  </p:clrMapOvr>
  <p:transition spd="slow">
    <p:dissolve/>
    <p:sndAc>
      <p:stSnd>
        <p:snd r:embed="rId3"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AutoShape 2" descr="data:image/jpg;base64,/9j/4AAQSkZJRgABAQAAAQABAAD/2wCEAAkGBhQSERUTExQVFRMWGSEZGRgYFyAdIBsbHRcfHB4iGh8fHSYeICUlHxoaJTAgJCcpLCwsIB4xNTArNSYrLCoBCQoKDgwOGg8PGiwlHyUsLCwvNS80Mi80LCwpLCksLCwsLCwsLCwsLiksLCwsLCwsLDQsKSwpLCwsLCwsLCwsKf/AABEIAG0AlgMBIgACEQEDEQH/xAAbAAACAwEBAQAAAAAAAAAAAAAABgQFBwMCAf/EADkQAAIBAgQEAwcDBAEEAwAAAAECEQADBBIhMQUGQVETYXEHIjKBkaHBFLHwI0Jy0eFSkrLiM2Jj/8QAGgEAAgMBAQAAAAAAAAAAAAAAAgMBBAUABv/EACkRAAICAQQBAgUFAAAAAAAAAAABAhEDBBIhMUEFIhMyQlFhFBVxsfD/2gAMAwEAAhEDEQA/ANxooorjgooqj5g5l/TsqKmd2ExOwmJ/egyZI447pdBRi5OkXlR8bj7dlc9xgi9zSnxLjt64vu/0410kfU0m4W1dvXjdbOEyt72sZY/JAPyFZ2T1BLiCLUNNfMmPnHOeVt25srnc7TsJ66an00pa4P7TMQCfFtpcBJgg5IiAQNDPfXzqtw5RgAS5AO0R8jrP0rlxnh63FVbf9LLMZVEa7gj871SerzSd7qLUcGNLa0MWP9ol4FWti3kM6EGf31iK8Yf2gYrUstn6Ht/lS9wDg5yQ5BZWOU66g7ehmatxw+0isLg+IEA9pHag+Pnf1EvHiXG0kH2tMqKxtWiSTP8AUI0jfZjvVifaE0oyLbuJcXMsEjr31kb9KqsLZs28Oq2wFGXWNyY6nc1UrbLkAE+63uwPIfmaN6rN0pArFjf0j7wjndbjrbu22tOxgGQVJjvoQT6fOmaso4rhGuWQoU5gI7SRU3g+OeyARcYEINJmJOuhmrGL1CUeMiv8icmmi+YmlUUm4X2hBQPGtnzKeXXKdfvTbhcUtxQ6MGU6gg1pYtRjzfIypPFKHzI60UUU8WFFFFccFFFU/NHGDh7DMnxnby848pFBOahFyYUYuTpEji/GUw6jMfeb4V11PypO/WZ7viOJLAR5HYfQz/BSdax2IvuwuXHYvAnMRoJ27DU028Pwgs27aTORQJ6zEmT5nWsPPnlml9kjRWFYl+TnzFj/AAsLcY6wMxHo0xVBy9j3u3FZ7hy3DBXSPeEdqteYLIu4W8oEl0Igb7aClXkjgZa9mK3WFlSZYlVV/wC2RpmMTp00NVnG1/uh2OlB2MeHweSZGnSoXF8Z4Vs3AGcqQMqiTGaD/uru5auNrGn82qvtWPf170hcNBbr5PPK/G7dw3MjfCASCIImR19KlY6+XnaDXi7h/eeBrk3G5hgf91HwmDLnKdutTOXNIiKXzC1judjhLzWriMVXZgAZBE7aHr3pq5S5is4myzW5ARoIMjVhmow/A7bXnuOisVAC5hMbmY761OvLNsmNjTXOO3hcgypuiLxrFwvukDtHX50s3ON+AAxBEsFkSRqdAe061Pu42CVJkHSDrHX8VGwjr4joygoVhgNtD/DNLjTdsftqNHXEpcbOiAtoY/Gp07VZct8xX8MyubZW23xWwwJYmR3ygiJn5VHsXVhRv8USddD96k3UBV1JEaEGfPv8qKLcHcewJcqmuB6Tn/CQC7NbnSGUmD292RTJWH4jCh7ZU6uupHrt9q1flLjH6jCo0MHUBWDbyBv89/nW1o9VLK3GdWZ+owRglKJc0UUVolMKyvnXmG47OjKVCdV94BZ7jzrRuNYhksuyGG6es1kfHGJch2Lk/EW6zvp/OlZPqGTqC/kv6OCb3M+cu8Ww6S73E00An+ferjEcU1fVtCR6axS7wL2f4Z7niXC7RqEmFnfWBJjtNXPHbwF8rAiBMAa9yay8lJLay5w5Ee9xdUVmYmNB9TXPC8+B7tuxZR4N1VZiIABYTvv6R13qTxHhwu4cIhVWZ01I2ltT5wOnWmHg3LFrDJCLJGpdoZidz5D0EVONcAzlBdo+38WonyqlfFDONtdd673UgHzNUONAVtO9I3uwoY0XxxS51GVlZvd1Gmo7jTeN694UKkyRULhwmJ1J2J1g+VdroAZh/PlRyl5FqPg7Yu6yAtbCuzQCrPlHkZCt6RFRsDjMYby27trDLhTOYrcJYkjSJA2MdKiYh50mrfg+G8RQ3bWixzdUkdOKStlDxALJUKNDv10896WeZr3gDxFJQRHU7z+/rTlj7SjENHQzoJ1qv4miFIIVl6yJHlM+dRjaT5H3xwVfJl17uHN64N3IUkH4YAmJ2mdahcdW4TmR4CvGUHoR+0gfU1f4K6wLLqMvQDuI+lR8mW4SwMdDp96Pf7rSOj+Rc5ZxuIv3CrPlVdGyiNB0nfyrS+VuIfpryQ7m0+jZugJ7R/afzVHwxFBNwHVtgY1g9gPWvoxStc0eDPwgZswZdZGpX1HepllqanHigXHcnFm1UVA4DivEw9tjMlYM7yNDP0or00ZboqS8mI1Tohc3XiLBVdWJ2nWP9VjvHce2HuIbozK3ULBU9RvrHrW38asBrLaa6ajff/k1lPMHD0fMitLdF3gjbuJH1rE1yrMnLo0dJL20eeCcz2ZCKffY7FSNY2+Qrhbw5ZyxMkmZipHBuWGwyK14IbzHSDOQZdROgJ1q78EAjTeqE1zwWlNLoqeI8aTCWluuDlV10A39BRgvaf4roiYa5DkLM7AmJIjYetcOZMDbvPZW7m8FHzuF/ugEAT0Enff96sW4rZXKtlEUf/VRP13o4yjCH5A2qXaLF3Rhowkf7qgxvDdd969cKUsST1qbihlGYSIGtVnyMXtdWUNjnJBCiy7EeYG1XVnGh7aXCuXxEDQTtI+lWXB8KltYVEA7hRr89zVfzBcPiIF2in5K28C4tOVJEK+OopXbnLEXEC2j4IGsiCfuIpmOHPxM3Wq/g/IlqW8W4zanLkMaTpMg6+n3qMLirsa3FdkjFIfFLE6sAe2pUVFxrmYnQeXamDEYCQDI2AI66CNar8XhFg676T5bUvomMkyv5Z4t+oxDAJlK2+vWCNhrqKY8RhJUyADr0ncVD5N5W8BFuPc8S8ViQAAFPQDc7DX7CrDEn3yFkDrJ6VZkoroRut8GR37WOS4UdbgymMwUka9QRodDTjgeGfp7QckDOonMDMz16mf+NqkY/jpF4KgljE+ZJj71I5iZioBMdx2/PlU5cm+lVD47kqZoHs14qt7CsoOttyCP8gGEeUk0V69nPB0s4QXFEG770kQSo+GfufnRW9pk1ijf2MbPXxHRf8WwbXbTIrZSesT+xFYpxuxisJcdlZWYiVXuJ6gRHp5Vu9I3PHBgSGVVDMwCswMBjMiRtMVU1+K0si8FjSZdr2vpilwviF69hLd65CsHYQOoyr3+dW3Dc1wMdNgAD/PWqzA2w9t7SuALOrAa+/qCBsYMiuljEhSFUGR+9Y1q7outeELvG+NPaxrWjBthATvJknbpp2rrgsTZNwZWUk7AHWY7VH504NdbF2vDR7jsmqqCToZ9diNa98H4A5vWzcsXRlddSh017xTZQjtTGqtt2M+GuKoo41xBRh3MEACTUvHOltigUad9T/PSqq/jc0o6hkbTbeelV6p8il7uRX4x7SbyIvh2gibAsZOnfpTByvxp8Th7d64NZcEf4kkfLWkm9hLl3EJb8KbakkCdxMST38qdOFYoWrNoJbOWW6bHMQZ+kVZy7FBJLkJx54PXFLzFQyTE69dOu4pR4jzg9m+diAAd9dVHyP0pxx3E5DaQNtRWb8T/AKmMylS5AAyquYyFHQCa7TQjKT3K1RzbUR24RzT41h3AbcDtrHT7V7XivulTv5+tTODcqAYVTclGJLFYgiTAntpGld24LbUDNJPbfUn/AIpM4rc66JUokPB80rZkMScswBEkkTFTePcV8KHI1Kg5Se4n59apMHykTi2us6m2WVsuzRsRG3lM7RTMcChum4QXuf8AU2y/4gaD13o5bY1QPtu2Z7YN2/iDdWRG5HQz06T6008r8ufqbwtgEgyxuSZUAgGT3knTvp6evDZXdCIBcxA0ObUkfXWtM5F5eOFw4zgeK4lo6DoPyfM+VPwY3nyV4R2fN8OHHfgYrdsKAoEACAOwFFeqK9EYYVxxeFW4hRxKsII/12I712oqGr4ZxnPFsAcIbkL7zIcuVQPFaZkn/q6Eec1R8HwTBEJMMVzMTvP43j1Fa1j8Al5ClwSp+3mD0PnSDxrl+5hnzsWeyNmXdd4zgbjU67bdYrC1WjlD3Q6/o0sOdSVPsg3OYFt4hGYHK6lT5EEEfXWpN/HLnGU7x17+VLnGnd7UqqsUggg6uevuxIA2G89qlcKtEXkkACMxGxXqJHae21ULfksuCqzvxTiSNiGXN5DttXK4NTOwEjT01qBcwJzswUHU7NqZ9dIrkuPKmMhjpBn5yOlRdhqH2OWFwT/qszOotiTGpaD0jbfzplxCqDbE6EdRvrSystdLbEkn60yX74FtDEwu06zUvkGV2j5dxoDBVUAgx5GetR+EOqK6gKpzEsQNWknU9SfWotm6SCCpBOx2moCX/wCoQSQ2xAkmYk7a1HYW3wNmOvhra6xpp6zH4qoxGLJbSCdB9pNGOhbSZy0QGAJy7/KapE41Cnw0WW0AG5J85olbIjDgnNfC31BJX3c0DWdeuug9akcRxhDtBPUxP1jyqstcNu3GTwwblxhqiiZnca9BPXTetI5X5B8NhexMM/S2NQOvvH+4+Q0HnvTsWnnmft6ByZIY1yROSuAm9kv3VItjVQ27HTXb4f39K0CgCit/BgjhjtRk5cjySthRRRTxQUUUVxwV8Ir7RXHC3xTkezcBNubTTML8Mnrl7+kUq4/lfE2WLG0L4AIDpGcCCNj+wrTqKp5dHiyeKHw1E4mDcQbLcVXZ0QAyjDKcxHmNtBB6V0tEIpZcrDUe5sNDvrrv1/FbdisDbuCLiK47MoP71R4j2e4FzPgKp7oWT/xIqlP01/Sy3HWryjIcDj2a9LAZYzayJIg5QfSpOJxucH+3Mdt8p07Tpr9vKtGxHsrwjiM18DsLvU+cT96ij2M4D/8Ab/v/APWh/b5h/rICLduAEe+AB1AEgggnWfXeoV/jyB2GcQ4EkMDqBHTrtWp2PZPw5TPgZv8AJj+CKu8ByrhLH/xYe0nmEE/U60cfTn5YD1q8IyPDpfxgti1ZuvqJbwyFAAgQzQPXemLhHsmcsGvuqJJbImra922+xrTgK+1ax6HHHvkRLVzfC4K3gvALOFUraUidyTJPqfxVlRRVyMVFUkVW23bCiiiiICiiiuOP/9k=">
            <a:hlinkClick r:id="rId4"/>
          </p:cNvPr>
          <p:cNvSpPr>
            <a:spLocks noChangeAspect="1" noChangeArrowheads="1"/>
          </p:cNvSpPr>
          <p:nvPr/>
        </p:nvSpPr>
        <p:spPr bwMode="auto">
          <a:xfrm>
            <a:off x="155575" y="-495300"/>
            <a:ext cx="1428750" cy="1038225"/>
          </a:xfrm>
          <a:prstGeom prst="rect">
            <a:avLst/>
          </a:prstGeom>
          <a:noFill/>
          <a:ln w="9525">
            <a:noFill/>
            <a:miter lim="800000"/>
            <a:headEnd/>
            <a:tailEnd/>
          </a:ln>
        </p:spPr>
        <p:txBody>
          <a:bodyPr/>
          <a:lstStyle/>
          <a:p>
            <a:endParaRPr lang="en-US">
              <a:latin typeface="Calibri" pitchFamily="34" charset="0"/>
            </a:endParaRPr>
          </a:p>
        </p:txBody>
      </p:sp>
      <p:pic>
        <p:nvPicPr>
          <p:cNvPr id="1028" name="Picture 4" descr="http://nutritionknowhow.org/wordpress/wp-content/uploads/2009/12/applepie.jpg"/>
          <p:cNvPicPr>
            <a:picLocks noChangeAspect="1" noChangeArrowheads="1"/>
          </p:cNvPicPr>
          <p:nvPr/>
        </p:nvPicPr>
        <p:blipFill>
          <a:blip r:embed="rId5" cstate="print"/>
          <a:srcRect/>
          <a:stretch>
            <a:fillRect/>
          </a:stretch>
        </p:blipFill>
        <p:spPr bwMode="auto">
          <a:xfrm>
            <a:off x="685800" y="533400"/>
            <a:ext cx="7753350" cy="5648325"/>
          </a:xfrm>
          <a:prstGeom prst="ellipse">
            <a:avLst/>
          </a:prstGeom>
          <a:ln>
            <a:noFill/>
          </a:ln>
          <a:effectLst>
            <a:glow rad="228600">
              <a:schemeClr val="accent1">
                <a:satMod val="175000"/>
                <a:alpha val="40000"/>
              </a:schemeClr>
            </a:glow>
            <a:softEdge rad="112500"/>
          </a:effectLst>
        </p:spPr>
      </p:pic>
      <p:sp>
        <p:nvSpPr>
          <p:cNvPr id="4" name="TextBox 3"/>
          <p:cNvSpPr txBox="1"/>
          <p:nvPr/>
        </p:nvSpPr>
        <p:spPr>
          <a:xfrm>
            <a:off x="2514600" y="2133600"/>
            <a:ext cx="4495800" cy="1569660"/>
          </a:xfrm>
          <a:prstGeom prst="rect">
            <a:avLst/>
          </a:prstGeom>
          <a:noFill/>
        </p:spPr>
        <p:txBody>
          <a:bodyPr>
            <a:spAutoFit/>
          </a:bodyPr>
          <a:lstStyle/>
          <a:p>
            <a:pPr fontAlgn="auto">
              <a:spcBef>
                <a:spcPts val="0"/>
              </a:spcBef>
              <a:spcAft>
                <a:spcPts val="0"/>
              </a:spcAft>
              <a:defRPr/>
            </a:pPr>
            <a:r>
              <a:rPr lang="en-US" sz="4000" dirty="0">
                <a:latin typeface="+mn-lt"/>
                <a:cs typeface="+mn-cs"/>
              </a:rPr>
              <a:t> </a:t>
            </a:r>
            <a:r>
              <a:rPr lang="en-US" sz="9600" dirty="0">
                <a:ln w="12700" cmpd="sng">
                  <a:gradFill flip="none" rotWithShape="1">
                    <a:gsLst>
                      <a:gs pos="0">
                        <a:srgbClr val="FFF200"/>
                      </a:gs>
                      <a:gs pos="45000">
                        <a:srgbClr val="FF7A00"/>
                      </a:gs>
                      <a:gs pos="70000">
                        <a:srgbClr val="FF0300"/>
                      </a:gs>
                      <a:gs pos="100000">
                        <a:srgbClr val="4D0808"/>
                      </a:gs>
                    </a:gsLst>
                    <a:lin ang="10800000" scaled="1"/>
                    <a:tileRect/>
                  </a:gradFill>
                </a:ln>
                <a:gradFill flip="none" rotWithShape="1">
                  <a:gsLst>
                    <a:gs pos="0">
                      <a:srgbClr val="FFF200"/>
                    </a:gs>
                    <a:gs pos="45000">
                      <a:srgbClr val="FF7A00"/>
                    </a:gs>
                    <a:gs pos="70000">
                      <a:srgbClr val="FF0300"/>
                    </a:gs>
                    <a:gs pos="100000">
                      <a:srgbClr val="4D0808"/>
                    </a:gs>
                  </a:gsLst>
                  <a:lin ang="0" scaled="0"/>
                  <a:tileRect/>
                </a:gradFill>
                <a:latin typeface="+mn-lt"/>
                <a:cs typeface="+mn-cs"/>
              </a:rPr>
              <a:t>Yummy!</a:t>
            </a:r>
            <a:endParaRPr lang="en-US" sz="9600" dirty="0">
              <a:ln w="12700" cmpd="sng">
                <a:gradFill flip="none" rotWithShape="1">
                  <a:gsLst>
                    <a:gs pos="0">
                      <a:srgbClr val="FFF200"/>
                    </a:gs>
                    <a:gs pos="45000">
                      <a:srgbClr val="FF7A00"/>
                    </a:gs>
                    <a:gs pos="70000">
                      <a:srgbClr val="FF0300"/>
                    </a:gs>
                    <a:gs pos="100000">
                      <a:srgbClr val="4D0808"/>
                    </a:gs>
                  </a:gsLst>
                  <a:lin ang="10800000" scaled="1"/>
                  <a:tileRect/>
                </a:gradFill>
              </a:ln>
              <a:gradFill flip="none" rotWithShape="1">
                <a:gsLst>
                  <a:gs pos="0">
                    <a:srgbClr val="FFF200"/>
                  </a:gs>
                  <a:gs pos="45000">
                    <a:srgbClr val="FF7A00"/>
                  </a:gs>
                  <a:gs pos="70000">
                    <a:srgbClr val="FF0300"/>
                  </a:gs>
                  <a:gs pos="100000">
                    <a:srgbClr val="4D0808"/>
                  </a:gs>
                </a:gsLst>
                <a:lin ang="0" scaled="0"/>
                <a:tileRect/>
              </a:gradFill>
              <a:latin typeface="+mn-lt"/>
              <a:cs typeface="+mn-cs"/>
            </a:endParaRPr>
          </a:p>
        </p:txBody>
      </p:sp>
    </p:spTree>
  </p:cSld>
  <p:clrMapOvr>
    <a:masterClrMapping/>
  </p:clrMapOvr>
  <p:transition spd="slow">
    <p:circle/>
    <p:sndAc>
      <p:stSnd>
        <p:snd r:embed="rId3"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2000"/>
                                        <p:tgtEl>
                                          <p:spTgt spid="1028"/>
                                        </p:tgtEl>
                                      </p:cBhvr>
                                    </p:animEffect>
                                    <p:anim calcmode="lin" valueType="num">
                                      <p:cBhvr>
                                        <p:cTn id="8" dur="2000" fill="hold"/>
                                        <p:tgtEl>
                                          <p:spTgt spid="1028"/>
                                        </p:tgtEl>
                                        <p:attrNameLst>
                                          <p:attrName>style.rotation</p:attrName>
                                        </p:attrNameLst>
                                      </p:cBhvr>
                                      <p:tavLst>
                                        <p:tav tm="0">
                                          <p:val>
                                            <p:fltVal val="720"/>
                                          </p:val>
                                        </p:tav>
                                        <p:tav tm="100000">
                                          <p:val>
                                            <p:fltVal val="0"/>
                                          </p:val>
                                        </p:tav>
                                      </p:tavLst>
                                    </p:anim>
                                    <p:anim calcmode="lin" valueType="num">
                                      <p:cBhvr>
                                        <p:cTn id="9" dur="2000" fill="hold"/>
                                        <p:tgtEl>
                                          <p:spTgt spid="1028"/>
                                        </p:tgtEl>
                                        <p:attrNameLst>
                                          <p:attrName>ppt_h</p:attrName>
                                        </p:attrNameLst>
                                      </p:cBhvr>
                                      <p:tavLst>
                                        <p:tav tm="0">
                                          <p:val>
                                            <p:fltVal val="0"/>
                                          </p:val>
                                        </p:tav>
                                        <p:tav tm="100000">
                                          <p:val>
                                            <p:strVal val="#ppt_h"/>
                                          </p:val>
                                        </p:tav>
                                      </p:tavLst>
                                    </p:anim>
                                    <p:anim calcmode="lin" valueType="num">
                                      <p:cBhvr>
                                        <p:cTn id="10" dur="2000" fill="hold"/>
                                        <p:tgtEl>
                                          <p:spTgt spid="1028"/>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3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style.rotation</p:attrName>
                                        </p:attrNameLst>
                                      </p:cBhvr>
                                      <p:tavLst>
                                        <p:tav tm="0">
                                          <p:val>
                                            <p:fltVal val="720"/>
                                          </p:val>
                                        </p:tav>
                                        <p:tav tm="100000">
                                          <p:val>
                                            <p:fltVal val="0"/>
                                          </p:val>
                                        </p:tav>
                                      </p:tavLst>
                                    </p:anim>
                                    <p:anim calcmode="lin" valueType="num">
                                      <p:cBhvr>
                                        <p:cTn id="15" dur="2000" fill="hold"/>
                                        <p:tgtEl>
                                          <p:spTgt spid="4"/>
                                        </p:tgtEl>
                                        <p:attrNameLst>
                                          <p:attrName>ppt_h</p:attrName>
                                        </p:attrNameLst>
                                      </p:cBhvr>
                                      <p:tavLst>
                                        <p:tav tm="0">
                                          <p:val>
                                            <p:fltVal val="0"/>
                                          </p:val>
                                        </p:tav>
                                        <p:tav tm="100000">
                                          <p:val>
                                            <p:strVal val="#ppt_h"/>
                                          </p:val>
                                        </p:tav>
                                      </p:tavLst>
                                    </p:anim>
                                    <p:anim calcmode="lin" valueType="num">
                                      <p:cBhvr>
                                        <p:cTn id="16"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epicures.files.wordpress.com/2010/07/ldd.jpg?w=439&amp;h=305"/>
          <p:cNvPicPr>
            <a:picLocks noChangeAspect="1" noChangeArrowheads="1"/>
          </p:cNvPicPr>
          <p:nvPr/>
        </p:nvPicPr>
        <p:blipFill>
          <a:blip r:embed="rId4" cstate="print"/>
          <a:srcRect/>
          <a:stretch>
            <a:fillRect/>
          </a:stretch>
        </p:blipFill>
        <p:spPr bwMode="auto">
          <a:xfrm>
            <a:off x="381000" y="304800"/>
            <a:ext cx="8554887" cy="5943600"/>
          </a:xfrm>
          <a:prstGeom prst="irregularSeal2">
            <a:avLst/>
          </a:prstGeom>
          <a:noFill/>
        </p:spPr>
      </p:pic>
      <p:sp>
        <p:nvSpPr>
          <p:cNvPr id="3" name="TextBox 2"/>
          <p:cNvSpPr txBox="1"/>
          <p:nvPr/>
        </p:nvSpPr>
        <p:spPr>
          <a:xfrm>
            <a:off x="3733800" y="5410200"/>
            <a:ext cx="4800600" cy="1107996"/>
          </a:xfrm>
          <a:prstGeom prst="rect">
            <a:avLst/>
          </a:prstGeom>
          <a:noFill/>
        </p:spPr>
        <p:txBody>
          <a:bodyPr>
            <a:spAutoFit/>
            <a:scene3d>
              <a:camera prst="perspectiveHeroicExtremeRightFacing"/>
              <a:lightRig rig="glow" dir="t">
                <a:rot lat="0" lon="0" rev="3600000"/>
              </a:lightRig>
            </a:scene3d>
            <a:sp3d prstMaterial="softEdge">
              <a:bevelT w="29210" h="16510"/>
              <a:contourClr>
                <a:schemeClr val="accent4">
                  <a:alpha val="95000"/>
                </a:schemeClr>
              </a:contourClr>
            </a:sp3d>
          </a:bodyPr>
          <a:lstStyle/>
          <a:p>
            <a:pPr fontAlgn="auto">
              <a:spcBef>
                <a:spcPts val="0"/>
              </a:spcBef>
              <a:spcAft>
                <a:spcPts val="0"/>
              </a:spcAft>
              <a:defRPr/>
            </a:pPr>
            <a:r>
              <a:rPr lang="en-US" sz="4400" b="1" dirty="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latin typeface="+mn-lt"/>
                <a:cs typeface="+mn-cs"/>
              </a:rPr>
              <a:t>Yuck</a:t>
            </a:r>
            <a:r>
              <a:rPr lang="en-US" sz="6600" b="1" dirty="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latin typeface="+mn-lt"/>
                <a:cs typeface="+mn-cs"/>
              </a:rPr>
              <a:t>!</a:t>
            </a:r>
            <a:r>
              <a:rPr lang="en-US" sz="4400" b="1" dirty="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latin typeface="+mn-lt"/>
                <a:cs typeface="+mn-cs"/>
              </a:rPr>
              <a:t> Vegetables</a:t>
            </a:r>
            <a:r>
              <a:rPr lang="en-US" sz="6600" b="1" dirty="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latin typeface="+mn-lt"/>
                <a:cs typeface="+mn-cs"/>
              </a:rPr>
              <a:t>!</a:t>
            </a:r>
            <a:endParaRPr lang="en-US" sz="6600" b="1" dirty="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latin typeface="+mn-lt"/>
              <a:cs typeface="+mn-cs"/>
            </a:endParaRPr>
          </a:p>
        </p:txBody>
      </p:sp>
    </p:spTree>
  </p:cSld>
  <p:clrMapOvr>
    <a:masterClrMapping/>
  </p:clrMapOvr>
  <p:transition spd="slow">
    <p:plus/>
    <p:sndAc>
      <p:stSnd>
        <p:snd r:embed="rId3"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770" decel="100000"/>
                                        <p:tgtEl>
                                          <p:spTgt spid="24578"/>
                                        </p:tgtEl>
                                      </p:cBhvr>
                                    </p:animEffect>
                                    <p:animScale>
                                      <p:cBhvr>
                                        <p:cTn id="8" dur="770" decel="100000"/>
                                        <p:tgtEl>
                                          <p:spTgt spid="24578"/>
                                        </p:tgtEl>
                                      </p:cBhvr>
                                      <p:from x="10000" y="10000"/>
                                      <p:to x="200000" y="450000"/>
                                    </p:animScale>
                                    <p:animScale>
                                      <p:cBhvr>
                                        <p:cTn id="9" dur="1230" accel="100000" fill="hold">
                                          <p:stCondLst>
                                            <p:cond delay="770"/>
                                          </p:stCondLst>
                                        </p:cTn>
                                        <p:tgtEl>
                                          <p:spTgt spid="24578"/>
                                        </p:tgtEl>
                                      </p:cBhvr>
                                      <p:from x="200000" y="450000"/>
                                      <p:to x="100000" y="100000"/>
                                    </p:animScale>
                                    <p:set>
                                      <p:cBhvr>
                                        <p:cTn id="10" dur="770" fill="hold"/>
                                        <p:tgtEl>
                                          <p:spTgt spid="24578"/>
                                        </p:tgtEl>
                                        <p:attrNameLst>
                                          <p:attrName>ppt_x</p:attrName>
                                        </p:attrNameLst>
                                      </p:cBhvr>
                                      <p:to>
                                        <p:strVal val="(0.5)"/>
                                      </p:to>
                                    </p:set>
                                    <p:anim from="(0.5)" to="(#ppt_x)" calcmode="lin" valueType="num">
                                      <p:cBhvr>
                                        <p:cTn id="11" dur="1230" accel="100000" fill="hold">
                                          <p:stCondLst>
                                            <p:cond delay="770"/>
                                          </p:stCondLst>
                                        </p:cTn>
                                        <p:tgtEl>
                                          <p:spTgt spid="24578"/>
                                        </p:tgtEl>
                                        <p:attrNameLst>
                                          <p:attrName>ppt_x</p:attrName>
                                        </p:attrNameLst>
                                      </p:cBhvr>
                                    </p:anim>
                                    <p:set>
                                      <p:cBhvr>
                                        <p:cTn id="12" dur="770" fill="hold"/>
                                        <p:tgtEl>
                                          <p:spTgt spid="24578"/>
                                        </p:tgtEl>
                                        <p:attrNameLst>
                                          <p:attrName>ppt_y</p:attrName>
                                        </p:attrNameLst>
                                      </p:cBhvr>
                                      <p:to>
                                        <p:strVal val="(#ppt_y+0.4)"/>
                                      </p:to>
                                    </p:set>
                                    <p:anim from="(#ppt_y+0.4)" to="(#ppt_y)" calcmode="lin" valueType="num">
                                      <p:cBhvr>
                                        <p:cTn id="13" dur="1230" accel="100000" fill="hold">
                                          <p:stCondLst>
                                            <p:cond delay="770"/>
                                          </p:stCondLst>
                                        </p:cTn>
                                        <p:tgtEl>
                                          <p:spTgt spid="2457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0" presetClass="entr" presetSubtype="0" fill="hold" nodeType="clickEffect">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300"/>
                                        <p:tgtEl>
                                          <p:spTgt spid="3"/>
                                        </p:tgtEl>
                                      </p:cBhvr>
                                    </p:animEffect>
                                    <p:anim calcmode="lin" valueType="num">
                                      <p:cBhvr>
                                        <p:cTn id="19" dur="300" fill="hold"/>
                                        <p:tgtEl>
                                          <p:spTgt spid="3"/>
                                        </p:tgtEl>
                                        <p:attrNameLst>
                                          <p:attrName>ppt_x</p:attrName>
                                        </p:attrNameLst>
                                      </p:cBhvr>
                                      <p:tavLst>
                                        <p:tav tm="0">
                                          <p:val>
                                            <p:strVal val="#ppt_x-.1"/>
                                          </p:val>
                                        </p:tav>
                                        <p:tav tm="100000">
                                          <p:val>
                                            <p:strVal val="#ppt_x"/>
                                          </p:val>
                                        </p:tav>
                                      </p:tavLst>
                                    </p:anim>
                                    <p:anim calcmode="lin" valueType="num">
                                      <p:cBhvr>
                                        <p:cTn id="20" dur="3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babble.com/CS/blogs/strollerderby/2009/03/CornSyrup.jpg"/>
          <p:cNvPicPr>
            <a:picLocks noChangeAspect="1" noChangeArrowheads="1"/>
          </p:cNvPicPr>
          <p:nvPr/>
        </p:nvPicPr>
        <p:blipFill>
          <a:blip r:embed="rId5" cstate="print"/>
          <a:srcRect/>
          <a:stretch>
            <a:fillRect/>
          </a:stretch>
        </p:blipFill>
        <p:spPr bwMode="auto">
          <a:xfrm>
            <a:off x="838200" y="0"/>
            <a:ext cx="7086600" cy="63897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Joe">
            <a:hlinkClick r:id="" action="ppaction://media"/>
          </p:cNvPr>
          <p:cNvPicPr>
            <a:picLocks noRot="1" noChangeAspect="1"/>
          </p:cNvPicPr>
          <p:nvPr>
            <a:wavAudioFile r:embed="rId1" name="Joe"/>
          </p:nvPr>
        </p:nvPicPr>
        <p:blipFill>
          <a:blip r:embed="rId6" cstate="print"/>
          <a:srcRect/>
          <a:stretch>
            <a:fillRect/>
          </a:stretch>
        </p:blipFill>
        <p:spPr bwMode="auto">
          <a:xfrm>
            <a:off x="8229600" y="5410200"/>
            <a:ext cx="304800" cy="304800"/>
          </a:xfrm>
          <a:prstGeom prst="rect">
            <a:avLst/>
          </a:prstGeom>
          <a:noFill/>
          <a:ln w="9525">
            <a:noFill/>
            <a:miter lim="800000"/>
            <a:headEnd/>
            <a:tailEnd/>
          </a:ln>
        </p:spPr>
      </p:pic>
      <p:sp>
        <p:nvSpPr>
          <p:cNvPr id="6" name="Right Arrow 5"/>
          <p:cNvSpPr/>
          <p:nvPr/>
        </p:nvSpPr>
        <p:spPr>
          <a:xfrm>
            <a:off x="5867400" y="5105400"/>
            <a:ext cx="17526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a:spLocks noChangeArrowheads="1"/>
          </p:cNvSpPr>
          <p:nvPr/>
        </p:nvSpPr>
        <p:spPr bwMode="auto">
          <a:xfrm>
            <a:off x="5867400" y="5334000"/>
            <a:ext cx="1524000" cy="369888"/>
          </a:xfrm>
          <a:prstGeom prst="rect">
            <a:avLst/>
          </a:prstGeom>
          <a:noFill/>
          <a:ln w="9525">
            <a:noFill/>
            <a:miter lim="800000"/>
            <a:headEnd/>
            <a:tailEnd/>
          </a:ln>
        </p:spPr>
        <p:txBody>
          <a:bodyPr>
            <a:spAutoFit/>
          </a:bodyPr>
          <a:lstStyle/>
          <a:p>
            <a:r>
              <a:rPr lang="en-US">
                <a:latin typeface="Calibri" pitchFamily="34" charset="0"/>
              </a:rPr>
              <a:t>Click Here!</a:t>
            </a:r>
          </a:p>
        </p:txBody>
      </p:sp>
    </p:spTree>
  </p:cSld>
  <p:clrMapOvr>
    <a:masterClrMapping/>
  </p:clrMapOvr>
  <p:transition spd="slow">
    <p:wheel spokes="1"/>
    <p:sndAc>
      <p:stSnd>
        <p:snd r:embed="rId4" name="coi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ipe(down)">
                                      <p:cBhvr>
                                        <p:cTn id="7" dur="580">
                                          <p:stCondLst>
                                            <p:cond delay="0"/>
                                          </p:stCondLst>
                                        </p:cTn>
                                        <p:tgtEl>
                                          <p:spTgt spid="25602"/>
                                        </p:tgtEl>
                                      </p:cBhvr>
                                    </p:animEffect>
                                    <p:anim calcmode="lin" valueType="num">
                                      <p:cBhvr>
                                        <p:cTn id="8" dur="1822" tmFilter="0,0; 0.14,0.36; 0.43,0.73; 0.71,0.91; 1.0,1.0">
                                          <p:stCondLst>
                                            <p:cond delay="0"/>
                                          </p:stCondLst>
                                        </p:cTn>
                                        <p:tgtEl>
                                          <p:spTgt spid="2560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560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560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560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5602"/>
                                        </p:tgtEl>
                                        <p:attrNameLst>
                                          <p:attrName>ppt_y</p:attrName>
                                        </p:attrNameLst>
                                      </p:cBhvr>
                                      <p:tavLst>
                                        <p:tav tm="0" fmla="#ppt_y-sin(pi*$)/81">
                                          <p:val>
                                            <p:fltVal val="0"/>
                                          </p:val>
                                        </p:tav>
                                        <p:tav tm="100000">
                                          <p:val>
                                            <p:fltVal val="1"/>
                                          </p:val>
                                        </p:tav>
                                      </p:tavLst>
                                    </p:anim>
                                    <p:animScale>
                                      <p:cBhvr>
                                        <p:cTn id="13" dur="26">
                                          <p:stCondLst>
                                            <p:cond delay="650"/>
                                          </p:stCondLst>
                                        </p:cTn>
                                        <p:tgtEl>
                                          <p:spTgt spid="25602"/>
                                        </p:tgtEl>
                                      </p:cBhvr>
                                      <p:to x="100000" y="60000"/>
                                    </p:animScale>
                                    <p:animScale>
                                      <p:cBhvr>
                                        <p:cTn id="14" dur="166" decel="50000">
                                          <p:stCondLst>
                                            <p:cond delay="676"/>
                                          </p:stCondLst>
                                        </p:cTn>
                                        <p:tgtEl>
                                          <p:spTgt spid="25602"/>
                                        </p:tgtEl>
                                      </p:cBhvr>
                                      <p:to x="100000" y="100000"/>
                                    </p:animScale>
                                    <p:animScale>
                                      <p:cBhvr>
                                        <p:cTn id="15" dur="26">
                                          <p:stCondLst>
                                            <p:cond delay="1312"/>
                                          </p:stCondLst>
                                        </p:cTn>
                                        <p:tgtEl>
                                          <p:spTgt spid="25602"/>
                                        </p:tgtEl>
                                      </p:cBhvr>
                                      <p:to x="100000" y="80000"/>
                                    </p:animScale>
                                    <p:animScale>
                                      <p:cBhvr>
                                        <p:cTn id="16" dur="166" decel="50000">
                                          <p:stCondLst>
                                            <p:cond delay="1338"/>
                                          </p:stCondLst>
                                        </p:cTn>
                                        <p:tgtEl>
                                          <p:spTgt spid="25602"/>
                                        </p:tgtEl>
                                      </p:cBhvr>
                                      <p:to x="100000" y="100000"/>
                                    </p:animScale>
                                    <p:animScale>
                                      <p:cBhvr>
                                        <p:cTn id="17" dur="26">
                                          <p:stCondLst>
                                            <p:cond delay="1642"/>
                                          </p:stCondLst>
                                        </p:cTn>
                                        <p:tgtEl>
                                          <p:spTgt spid="25602"/>
                                        </p:tgtEl>
                                      </p:cBhvr>
                                      <p:to x="100000" y="90000"/>
                                    </p:animScale>
                                    <p:animScale>
                                      <p:cBhvr>
                                        <p:cTn id="18" dur="166" decel="50000">
                                          <p:stCondLst>
                                            <p:cond delay="1668"/>
                                          </p:stCondLst>
                                        </p:cTn>
                                        <p:tgtEl>
                                          <p:spTgt spid="25602"/>
                                        </p:tgtEl>
                                      </p:cBhvr>
                                      <p:to x="100000" y="100000"/>
                                    </p:animScale>
                                    <p:animScale>
                                      <p:cBhvr>
                                        <p:cTn id="19" dur="26">
                                          <p:stCondLst>
                                            <p:cond delay="1808"/>
                                          </p:stCondLst>
                                        </p:cTn>
                                        <p:tgtEl>
                                          <p:spTgt spid="25602"/>
                                        </p:tgtEl>
                                      </p:cBhvr>
                                      <p:to x="100000" y="95000"/>
                                    </p:animScale>
                                    <p:animScale>
                                      <p:cBhvr>
                                        <p:cTn id="20" dur="166" decel="50000">
                                          <p:stCondLst>
                                            <p:cond delay="1834"/>
                                          </p:stCondLst>
                                        </p:cTn>
                                        <p:tgtEl>
                                          <p:spTgt spid="2560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2000"/>
                                        <p:tgtEl>
                                          <p:spTgt spid="7"/>
                                        </p:tgtEl>
                                      </p:cBhvr>
                                    </p:animEffect>
                                  </p:childTnLst>
                                </p:cTn>
                              </p:par>
                              <p:par>
                                <p:cTn id="29" presetID="14" presetClass="entr" presetSubtype="10" fill="hold" nodeType="withEffect">
                                  <p:stCondLst>
                                    <p:cond delay="20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6"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a:lstStyle/>
          <a:p>
            <a:r>
              <a:rPr lang="en-US" smtClean="0"/>
              <a:t>Quiz</a:t>
            </a:r>
          </a:p>
        </p:txBody>
      </p:sp>
      <p:sp>
        <p:nvSpPr>
          <p:cNvPr id="33795" name="Rectangle 3"/>
          <p:cNvSpPr>
            <a:spLocks noGrp="1"/>
          </p:cNvSpPr>
          <p:nvPr>
            <p:ph type="body" idx="1"/>
          </p:nvPr>
        </p:nvSpPr>
        <p:spPr/>
        <p:txBody>
          <a:bodyPr/>
          <a:lstStyle/>
          <a:p>
            <a:pPr marL="609600" indent="-609600">
              <a:buFont typeface="Arial" pitchFamily="34" charset="0"/>
              <a:buAutoNum type="arabicPeriod"/>
            </a:pPr>
            <a:r>
              <a:rPr lang="en-US" sz="2000" smtClean="0"/>
              <a:t>What are three games adults like to play?</a:t>
            </a:r>
          </a:p>
          <a:p>
            <a:pPr marL="609600" indent="-609600">
              <a:buFont typeface="Arial" pitchFamily="34" charset="0"/>
              <a:buAutoNum type="arabicPeriod"/>
            </a:pPr>
            <a:r>
              <a:rPr lang="en-US" sz="2000" smtClean="0"/>
              <a:t>What are four things fairs included?</a:t>
            </a:r>
          </a:p>
          <a:p>
            <a:pPr marL="609600" indent="-609600">
              <a:buFont typeface="Arial" pitchFamily="34" charset="0"/>
              <a:buAutoNum type="arabicPeriod"/>
            </a:pPr>
            <a:r>
              <a:rPr lang="en-US" sz="2000" smtClean="0"/>
              <a:t>What happened at the end of barn and house raising?</a:t>
            </a:r>
          </a:p>
          <a:p>
            <a:pPr marL="609600" indent="-609600">
              <a:buFont typeface="Arial" pitchFamily="34" charset="0"/>
              <a:buAutoNum type="arabicPeriod"/>
            </a:pPr>
            <a:r>
              <a:rPr lang="en-US" sz="2000" smtClean="0"/>
              <a:t>What was fun for kids but their parents thought it was dangerous?</a:t>
            </a:r>
          </a:p>
          <a:p>
            <a:pPr marL="609600" indent="-609600">
              <a:buFont typeface="Arial" pitchFamily="34" charset="0"/>
              <a:buAutoNum type="arabicPeriod"/>
            </a:pPr>
            <a:r>
              <a:rPr lang="en-US" sz="2000" smtClean="0"/>
              <a:t>What kind of toys did kids have?</a:t>
            </a:r>
          </a:p>
          <a:p>
            <a:pPr marL="609600" indent="-609600">
              <a:buFont typeface="Arial" pitchFamily="34" charset="0"/>
              <a:buAutoNum type="arabicPeriod"/>
            </a:pPr>
            <a:r>
              <a:rPr lang="en-US" sz="2000" smtClean="0"/>
              <a:t>Apple pies were baked all year round in which colonies?</a:t>
            </a:r>
          </a:p>
          <a:p>
            <a:pPr marL="609600" indent="-609600">
              <a:buFont typeface="Arial" pitchFamily="34" charset="0"/>
              <a:buAutoNum type="arabicPeriod"/>
            </a:pPr>
            <a:r>
              <a:rPr lang="en-US" sz="2000" smtClean="0"/>
              <a:t>What was in almost every meal?</a:t>
            </a:r>
          </a:p>
          <a:p>
            <a:pPr marL="609600" indent="-609600">
              <a:buFont typeface="Arial" pitchFamily="34" charset="0"/>
              <a:buAutoNum type="arabicPeriod"/>
            </a:pPr>
            <a:r>
              <a:rPr lang="en-US" sz="2000" smtClean="0"/>
              <a:t>How did they disguise bad meat’s taste?</a:t>
            </a:r>
          </a:p>
          <a:p>
            <a:pPr marL="609600" indent="-609600">
              <a:buFont typeface="Arial" pitchFamily="34" charset="0"/>
              <a:buAutoNum type="arabicPeriod"/>
            </a:pPr>
            <a:r>
              <a:rPr lang="en-US" sz="2000" smtClean="0"/>
              <a:t>What did they do to meat to keep it from going bad?</a:t>
            </a:r>
          </a:p>
          <a:p>
            <a:pPr marL="609600" indent="-609600">
              <a:buFont typeface="Arial" pitchFamily="34" charset="0"/>
              <a:buAutoNum type="arabicPeriod"/>
            </a:pPr>
            <a:r>
              <a:rPr lang="en-US" sz="2000" smtClean="0"/>
              <a:t>What was considered unhealthy, especially if eaten raw?</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p:txBody>
          <a:bodyPr/>
          <a:lstStyle/>
          <a:p>
            <a:r>
              <a:rPr lang="en-US" smtClean="0"/>
              <a:t>Answers</a:t>
            </a:r>
          </a:p>
        </p:txBody>
      </p:sp>
      <p:sp>
        <p:nvSpPr>
          <p:cNvPr id="41987" name="Rectangle 3"/>
          <p:cNvSpPr>
            <a:spLocks noGrp="1"/>
          </p:cNvSpPr>
          <p:nvPr>
            <p:ph type="body" idx="1"/>
          </p:nvPr>
        </p:nvSpPr>
        <p:spPr>
          <a:xfrm>
            <a:off x="457200" y="1447800"/>
            <a:ext cx="8229600" cy="5105400"/>
          </a:xfrm>
        </p:spPr>
        <p:txBody>
          <a:bodyPr/>
          <a:lstStyle/>
          <a:p>
            <a:pPr marL="609600" indent="-609600">
              <a:buFont typeface="Arial" pitchFamily="34" charset="0"/>
              <a:buAutoNum type="arabicPeriod"/>
            </a:pPr>
            <a:r>
              <a:rPr lang="en-US" sz="2400" smtClean="0"/>
              <a:t>tick-tack, trock, and bowling</a:t>
            </a:r>
          </a:p>
          <a:p>
            <a:pPr marL="609600" indent="-609600">
              <a:buFont typeface="Arial" pitchFamily="34" charset="0"/>
              <a:buAutoNum type="arabicPeriod"/>
            </a:pPr>
            <a:r>
              <a:rPr lang="en-US" sz="2400" smtClean="0"/>
              <a:t>(varied) skill contests, art contests, dance contests, foot races, wrestling matches, scrambles to catch greased pig or climb greased poles</a:t>
            </a:r>
          </a:p>
          <a:p>
            <a:pPr marL="609600" indent="-609600">
              <a:buFont typeface="Arial" pitchFamily="34" charset="0"/>
              <a:buAutoNum type="arabicPeriod"/>
            </a:pPr>
            <a:r>
              <a:rPr lang="en-US" sz="2400" smtClean="0"/>
              <a:t>Dances </a:t>
            </a:r>
          </a:p>
          <a:p>
            <a:pPr marL="609600" indent="-609600">
              <a:buFont typeface="Arial" pitchFamily="34" charset="0"/>
              <a:buAutoNum type="arabicPeriod"/>
            </a:pPr>
            <a:r>
              <a:rPr lang="en-US" sz="2400" smtClean="0"/>
              <a:t>Coasting or sledding</a:t>
            </a:r>
          </a:p>
          <a:p>
            <a:pPr marL="609600" indent="-609600">
              <a:buFont typeface="Arial" pitchFamily="34" charset="0"/>
              <a:buAutoNum type="arabicPeriod"/>
            </a:pPr>
            <a:r>
              <a:rPr lang="en-US" sz="2400" smtClean="0"/>
              <a:t>Simple toys, dolls, marbles, and tops</a:t>
            </a:r>
          </a:p>
          <a:p>
            <a:pPr marL="609600" indent="-609600">
              <a:buFont typeface="Arial" pitchFamily="34" charset="0"/>
              <a:buAutoNum type="arabicPeriod"/>
            </a:pPr>
            <a:r>
              <a:rPr lang="en-US" sz="2400" smtClean="0"/>
              <a:t>New England and Middle Colonies</a:t>
            </a:r>
          </a:p>
          <a:p>
            <a:pPr marL="609600" indent="-609600">
              <a:buFont typeface="Arial" pitchFamily="34" charset="0"/>
              <a:buAutoNum type="arabicPeriod"/>
            </a:pPr>
            <a:r>
              <a:rPr lang="en-US" sz="2400" smtClean="0"/>
              <a:t>Corn</a:t>
            </a:r>
          </a:p>
          <a:p>
            <a:pPr marL="609600" indent="-609600">
              <a:buFont typeface="Arial" pitchFamily="34" charset="0"/>
              <a:buAutoNum type="arabicPeriod"/>
            </a:pPr>
            <a:r>
              <a:rPr lang="en-US" sz="2400" smtClean="0"/>
              <a:t>By covering it in spices and pepper</a:t>
            </a:r>
          </a:p>
          <a:p>
            <a:pPr marL="609600" indent="-609600">
              <a:buFont typeface="Arial" pitchFamily="34" charset="0"/>
              <a:buAutoNum type="arabicPeriod"/>
            </a:pPr>
            <a:r>
              <a:rPr lang="en-US" sz="2400" smtClean="0"/>
              <a:t>Pickled, salted, or smoked it </a:t>
            </a:r>
          </a:p>
          <a:p>
            <a:pPr marL="609600" indent="-609600">
              <a:buFont typeface="Arial" pitchFamily="34" charset="0"/>
              <a:buAutoNum type="arabicPeriod"/>
            </a:pPr>
            <a:r>
              <a:rPr lang="en-US" sz="2400" smtClean="0"/>
              <a:t>Eating vegetables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1600200" y="0"/>
            <a:ext cx="5943600" cy="1200150"/>
          </a:xfrm>
          <a:prstGeom prst="rect">
            <a:avLst/>
          </a:prstGeom>
          <a:noFill/>
          <a:ln w="9525">
            <a:noFill/>
            <a:miter lim="800000"/>
            <a:headEnd/>
            <a:tailEnd/>
          </a:ln>
        </p:spPr>
        <p:txBody>
          <a:bodyPr>
            <a:spAutoFit/>
          </a:bodyPr>
          <a:lstStyle/>
          <a:p>
            <a:pPr algn="ctr"/>
            <a:r>
              <a:rPr lang="en-US" sz="3600">
                <a:latin typeface="Aharoni" pitchFamily="2" charset="-79"/>
                <a:cs typeface="Aharoni" pitchFamily="2" charset="-79"/>
              </a:rPr>
              <a:t>This PowerPoint was brought to you by</a:t>
            </a:r>
          </a:p>
        </p:txBody>
      </p:sp>
      <p:sp>
        <p:nvSpPr>
          <p:cNvPr id="5" name="TextBox 4"/>
          <p:cNvSpPr txBox="1">
            <a:spLocks noChangeArrowheads="1"/>
          </p:cNvSpPr>
          <p:nvPr/>
        </p:nvSpPr>
        <p:spPr bwMode="auto">
          <a:xfrm>
            <a:off x="3429000" y="2025650"/>
            <a:ext cx="2286000" cy="4832350"/>
          </a:xfrm>
          <a:prstGeom prst="rect">
            <a:avLst/>
          </a:prstGeom>
          <a:noFill/>
          <a:ln w="9525">
            <a:noFill/>
            <a:miter lim="800000"/>
            <a:headEnd/>
            <a:tailEnd/>
          </a:ln>
        </p:spPr>
        <p:txBody>
          <a:bodyPr>
            <a:spAutoFit/>
          </a:bodyPr>
          <a:lstStyle/>
          <a:p>
            <a:pPr algn="ctr"/>
            <a:r>
              <a:rPr lang="en-US" sz="2800">
                <a:latin typeface="Aharoni" pitchFamily="2" charset="-79"/>
                <a:cs typeface="Aharoni" pitchFamily="2" charset="-79"/>
              </a:rPr>
              <a:t>Austin Mansavage</a:t>
            </a:r>
          </a:p>
          <a:p>
            <a:pPr algn="ctr"/>
            <a:endParaRPr lang="en-US" sz="2800">
              <a:latin typeface="Aharoni" pitchFamily="2" charset="-79"/>
              <a:cs typeface="Aharoni" pitchFamily="2" charset="-79"/>
            </a:endParaRPr>
          </a:p>
          <a:p>
            <a:pPr algn="ctr"/>
            <a:r>
              <a:rPr lang="en-US" sz="2800">
                <a:latin typeface="Aharoni" pitchFamily="2" charset="-79"/>
                <a:cs typeface="Aharoni" pitchFamily="2" charset="-79"/>
              </a:rPr>
              <a:t>Michael Poeschel</a:t>
            </a:r>
          </a:p>
          <a:p>
            <a:pPr algn="ctr"/>
            <a:endParaRPr lang="en-US" sz="2800">
              <a:latin typeface="Aharoni" pitchFamily="2" charset="-79"/>
              <a:cs typeface="Aharoni" pitchFamily="2" charset="-79"/>
            </a:endParaRPr>
          </a:p>
          <a:p>
            <a:pPr algn="ctr"/>
            <a:r>
              <a:rPr lang="en-US" sz="2800">
                <a:latin typeface="Aharoni" pitchFamily="2" charset="-79"/>
                <a:cs typeface="Aharoni" pitchFamily="2" charset="-79"/>
              </a:rPr>
              <a:t>Sarah</a:t>
            </a:r>
          </a:p>
          <a:p>
            <a:pPr algn="ctr"/>
            <a:r>
              <a:rPr lang="en-US" sz="2800">
                <a:latin typeface="Aharoni" pitchFamily="2" charset="-79"/>
                <a:cs typeface="Aharoni" pitchFamily="2" charset="-79"/>
              </a:rPr>
              <a:t>Mitch</a:t>
            </a:r>
          </a:p>
          <a:p>
            <a:pPr algn="ctr"/>
            <a:endParaRPr lang="en-US" sz="2800">
              <a:latin typeface="Aharoni" pitchFamily="2" charset="-79"/>
              <a:cs typeface="Aharoni" pitchFamily="2" charset="-79"/>
            </a:endParaRPr>
          </a:p>
          <a:p>
            <a:pPr algn="ctr"/>
            <a:r>
              <a:rPr lang="en-US" sz="2800">
                <a:latin typeface="Aharoni" pitchFamily="2" charset="-79"/>
                <a:cs typeface="Aharoni" pitchFamily="2" charset="-79"/>
              </a:rPr>
              <a:t>Maureen</a:t>
            </a:r>
          </a:p>
          <a:p>
            <a:pPr algn="ctr"/>
            <a:r>
              <a:rPr lang="en-US" sz="2800">
                <a:latin typeface="Aharoni" pitchFamily="2" charset="-79"/>
                <a:cs typeface="Aharoni" pitchFamily="2" charset="-79"/>
              </a:rPr>
              <a:t>Reilly</a:t>
            </a:r>
          </a:p>
        </p:txBody>
      </p:sp>
      <p:pic>
        <p:nvPicPr>
          <p:cNvPr id="6" name="MS900074686[1].wav">
            <a:hlinkClick r:id="" action="ppaction://media"/>
          </p:cNvPr>
          <p:cNvPicPr>
            <a:picLocks noRot="1" noChangeAspect="1"/>
          </p:cNvPicPr>
          <p:nvPr>
            <a:wavAudioFile r:embed="rId1" name="MS900074686[1].wav"/>
          </p:nvPr>
        </p:nvPicPr>
        <p:blipFill>
          <a:blip r:embed="rId4" cstate="print"/>
          <a:srcRect/>
          <a:stretch>
            <a:fillRect/>
          </a:stretch>
        </p:blipFill>
        <p:spPr bwMode="auto">
          <a:xfrm>
            <a:off x="8839200" y="7162800"/>
            <a:ext cx="304800" cy="304800"/>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0" fill="hold"/>
                                        <p:tgtEl>
                                          <p:spTgt spid="4"/>
                                        </p:tgtEl>
                                        <p:attrNameLst>
                                          <p:attrName>ppt_x</p:attrName>
                                        </p:attrNameLst>
                                      </p:cBhvr>
                                      <p:tavLst>
                                        <p:tav tm="0">
                                          <p:val>
                                            <p:strVal val="#ppt_x"/>
                                          </p:val>
                                        </p:tav>
                                        <p:tav tm="100000">
                                          <p:val>
                                            <p:strVal val="#ppt_x"/>
                                          </p:val>
                                        </p:tav>
                                      </p:tavLst>
                                    </p:anim>
                                    <p:anim calcmode="lin" valueType="num">
                                      <p:cBhvr>
                                        <p:cTn id="8" dur="20000" fill="hold"/>
                                        <p:tgtEl>
                                          <p:spTgt spid="4"/>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20000" fill="hold"/>
                                        <p:tgtEl>
                                          <p:spTgt spid="5"/>
                                        </p:tgtEl>
                                        <p:attrNameLst>
                                          <p:attrName>ppt_x</p:attrName>
                                        </p:attrNameLst>
                                      </p:cBhvr>
                                      <p:tavLst>
                                        <p:tav tm="0">
                                          <p:val>
                                            <p:strVal val="#ppt_x"/>
                                          </p:val>
                                        </p:tav>
                                        <p:tav tm="100000">
                                          <p:val>
                                            <p:strVal val="#ppt_x"/>
                                          </p:val>
                                        </p:tav>
                                      </p:tavLst>
                                    </p:anim>
                                    <p:anim calcmode="lin" valueType="num">
                                      <p:cBhvr>
                                        <p:cTn id="12" dur="20000" fill="hold"/>
                                        <p:tgtEl>
                                          <p:spTgt spid="5"/>
                                        </p:tgtEl>
                                        <p:attrNameLst>
                                          <p:attrName>ppt_y</p:attrName>
                                        </p:attrNameLst>
                                      </p:cBhvr>
                                      <p:tavLst>
                                        <p:tav tm="0">
                                          <p:val>
                                            <p:strVal val="#ppt_y+1"/>
                                          </p:val>
                                        </p:tav>
                                        <p:tav tm="100000">
                                          <p:val>
                                            <p:strVal val="#ppt_y-1"/>
                                          </p:val>
                                        </p:tav>
                                      </p:tavLst>
                                    </p:anim>
                                  </p:childTnLst>
                                </p:cTn>
                              </p:par>
                              <p:par>
                                <p:cTn id="13" presetID="1" presetClass="mediacall" presetSubtype="0" fill="hold" nodeType="withEffect">
                                  <p:stCondLst>
                                    <p:cond delay="0"/>
                                  </p:stCondLst>
                                  <p:childTnLst>
                                    <p:cmd type="call" cmd="playFrom(0.0)">
                                      <p:cBhvr>
                                        <p:cTn id="14" dur="734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057400" y="228600"/>
            <a:ext cx="4191000" cy="708025"/>
          </a:xfrm>
          <a:prstGeom prst="rect">
            <a:avLst/>
          </a:prstGeom>
          <a:noFill/>
          <a:ln w="9525">
            <a:noFill/>
            <a:miter lim="800000"/>
            <a:headEnd/>
            <a:tailEnd/>
          </a:ln>
        </p:spPr>
        <p:txBody>
          <a:bodyPr>
            <a:spAutoFit/>
          </a:bodyPr>
          <a:lstStyle/>
          <a:p>
            <a:pPr algn="ctr"/>
            <a:r>
              <a:rPr lang="en-US" sz="4000" dirty="0">
                <a:latin typeface="Impact" pitchFamily="34" charset="0"/>
              </a:rPr>
              <a:t>4.11 Leisure </a:t>
            </a:r>
          </a:p>
        </p:txBody>
      </p:sp>
      <p:sp>
        <p:nvSpPr>
          <p:cNvPr id="6" name="TextBox 5"/>
          <p:cNvSpPr txBox="1"/>
          <p:nvPr/>
        </p:nvSpPr>
        <p:spPr>
          <a:xfrm>
            <a:off x="304800" y="887135"/>
            <a:ext cx="8610600" cy="5601533"/>
          </a:xfrm>
          <a:prstGeom prst="rect">
            <a:avLst/>
          </a:prstGeom>
          <a:noFill/>
        </p:spPr>
        <p:txBody>
          <a:bodyPr>
            <a:spAutoFit/>
          </a:bodyPr>
          <a:lstStyle/>
          <a:p>
            <a:pPr fontAlgn="auto">
              <a:spcBef>
                <a:spcPts val="0"/>
              </a:spcBef>
              <a:spcAft>
                <a:spcPts val="0"/>
              </a:spcAft>
              <a:defRPr/>
            </a:pP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Leisure For Adults</a:t>
            </a:r>
          </a:p>
          <a:p>
            <a:pPr fontAlgn="auto">
              <a:spcBef>
                <a:spcPts val="0"/>
              </a:spcBef>
              <a:spcAft>
                <a:spcPts val="0"/>
              </a:spcAft>
              <a:defRPr/>
            </a:pPr>
            <a:endPar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endParaRPr>
          </a:p>
          <a:p>
            <a:pPr fontAlgn="auto">
              <a:spcBef>
                <a:spcPts val="0"/>
              </a:spcBef>
              <a:spcAft>
                <a:spcPts val="0"/>
              </a:spcAft>
              <a:buFontTx/>
              <a:buChar char="-"/>
              <a:defRPr/>
            </a:pP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“bees” and “frolics” are projects used to make work go faster and be fun at the same time</a:t>
            </a:r>
          </a:p>
          <a:p>
            <a:pPr fontAlgn="auto">
              <a:spcBef>
                <a:spcPts val="0"/>
              </a:spcBef>
              <a:spcAft>
                <a:spcPts val="0"/>
              </a:spcAft>
              <a:buFontTx/>
              <a:buChar char="-"/>
              <a:defRPr/>
            </a:pP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 </a:t>
            </a: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barn and house raisings- men made the frame of the building in one day and women prepared food, then held a dance on the new floor at the end of the day</a:t>
            </a:r>
          </a:p>
          <a:p>
            <a:pPr fontAlgn="auto">
              <a:spcBef>
                <a:spcPts val="0"/>
              </a:spcBef>
              <a:spcAft>
                <a:spcPts val="0"/>
              </a:spcAft>
              <a:buFontTx/>
              <a:buChar char="-"/>
              <a:defRPr/>
            </a:pP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 </a:t>
            </a: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adults played “tick-tack”, a game similar to backgammon, “</a:t>
            </a:r>
            <a:r>
              <a:rPr lang="en-US" sz="2000" b="1" dirty="0" err="1">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trock</a:t>
            </a: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 a game similar to pool, and bowled egg-shaped balls down a bowling green, which almost every town had, at a little white ball called a “jack”</a:t>
            </a:r>
          </a:p>
          <a:p>
            <a:pPr fontAlgn="auto">
              <a:spcBef>
                <a:spcPts val="0"/>
              </a:spcBef>
              <a:spcAft>
                <a:spcPts val="0"/>
              </a:spcAft>
              <a:buFontTx/>
              <a:buChar char="-"/>
              <a:defRPr/>
            </a:pP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 </a:t>
            </a: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they enjoyed fox hunting with horses and dogs, horse racing, cockfighting, </a:t>
            </a:r>
            <a:r>
              <a:rPr lang="en-US" sz="2000" b="1" dirty="0" err="1">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bullbaiting</a:t>
            </a: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 and card playing, which New England Puritans disapproved of</a:t>
            </a:r>
          </a:p>
          <a:p>
            <a:pPr fontAlgn="auto">
              <a:spcBef>
                <a:spcPts val="0"/>
              </a:spcBef>
              <a:spcAft>
                <a:spcPts val="0"/>
              </a:spcAft>
              <a:buFontTx/>
              <a:buChar char="-"/>
              <a:defRPr/>
            </a:pPr>
            <a:r>
              <a:rPr lang="en-US" sz="20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cs typeface="+mn-cs"/>
              </a:rPr>
              <a:t> fairs included: skill contests, art contests, footraces, wrestling matches, dance contests, and scrambles to catch greased pigs or climb greased poles</a:t>
            </a:r>
          </a:p>
          <a:p>
            <a:pPr fontAlgn="auto">
              <a:spcBef>
                <a:spcPts val="0"/>
              </a:spcBef>
              <a:spcAft>
                <a:spcPts val="0"/>
              </a:spcAft>
              <a:buFontTx/>
              <a:buChar char="-"/>
              <a:defRPr/>
            </a:pP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Jivetalk" pitchFamily="2" charset="0"/>
              <a:cs typeface="+mn-cs"/>
            </a:endParaRPr>
          </a:p>
        </p:txBody>
      </p:sp>
    </p:spTree>
  </p:cSld>
  <p:clrMapOvr>
    <a:masterClrMapping/>
  </p:clrMapOvr>
  <p:transition spd="med">
    <p:randomBar dir="vert"/>
    <p:sndAc>
      <p:stSnd>
        <p:snd r:embed="rId3"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gtEl>
                                        <p:attrNameLst>
                                          <p:attrName>ppt_x</p:attrName>
                                          <p:attrName>ppt_y</p:attrName>
                                        </p:attrNameLst>
                                      </p:cBhvr>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0" fill="hold"/>
                                        <p:tgtEl>
                                          <p:spTgt spid="6"/>
                                        </p:tgtEl>
                                        <p:attrNameLst>
                                          <p:attrName>ppt_w</p:attrName>
                                        </p:attrNameLst>
                                      </p:cBhvr>
                                      <p:tavLst>
                                        <p:tav tm="0" fmla="#ppt_w*sin(2.5*pi*$)">
                                          <p:val>
                                            <p:fltVal val="0"/>
                                          </p:val>
                                        </p:tav>
                                        <p:tav tm="100000">
                                          <p:val>
                                            <p:fltVal val="1"/>
                                          </p:val>
                                        </p:tav>
                                      </p:tavLst>
                                    </p:anim>
                                    <p:anim calcmode="lin" valueType="num">
                                      <p:cBhvr>
                                        <p:cTn id="16"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loudscaling.com/wp-content/uploads/2010/08/old-fashion-barn-raising.jpeg"/>
          <p:cNvPicPr>
            <a:picLocks noChangeAspect="1" noChangeArrowheads="1"/>
          </p:cNvPicPr>
          <p:nvPr/>
        </p:nvPicPr>
        <p:blipFill>
          <a:blip r:embed="rId5" cstate="print"/>
          <a:srcRect/>
          <a:stretch>
            <a:fillRect/>
          </a:stretch>
        </p:blipFill>
        <p:spPr bwMode="auto">
          <a:xfrm>
            <a:off x="609600" y="381000"/>
            <a:ext cx="7893050" cy="5953125"/>
          </a:xfrm>
          <a:prstGeom prst="rect">
            <a:avLst/>
          </a:prstGeom>
          <a:noFill/>
          <a:ln w="9525">
            <a:noFill/>
            <a:miter lim="800000"/>
            <a:headEnd/>
            <a:tailEnd/>
          </a:ln>
        </p:spPr>
      </p:pic>
      <p:sp>
        <p:nvSpPr>
          <p:cNvPr id="3" name="TextBox 2"/>
          <p:cNvSpPr txBox="1">
            <a:spLocks noChangeArrowheads="1"/>
          </p:cNvSpPr>
          <p:nvPr/>
        </p:nvSpPr>
        <p:spPr bwMode="auto">
          <a:xfrm>
            <a:off x="1143000" y="685800"/>
            <a:ext cx="2209800" cy="1200150"/>
          </a:xfrm>
          <a:prstGeom prst="rect">
            <a:avLst/>
          </a:prstGeom>
          <a:noFill/>
          <a:ln w="9525">
            <a:noFill/>
            <a:miter lim="800000"/>
            <a:headEnd/>
            <a:tailEnd/>
          </a:ln>
        </p:spPr>
        <p:txBody>
          <a:bodyPr>
            <a:spAutoFit/>
          </a:bodyPr>
          <a:lstStyle/>
          <a:p>
            <a:r>
              <a:rPr lang="en-US" sz="3600">
                <a:latin typeface="Jivetalk"/>
              </a:rPr>
              <a:t>Barn Raising!</a:t>
            </a:r>
          </a:p>
        </p:txBody>
      </p:sp>
      <p:pic>
        <p:nvPicPr>
          <p:cNvPr id="4" name="MS900069653[1].wav">
            <a:hlinkClick r:id="" action="ppaction://media"/>
          </p:cNvPr>
          <p:cNvPicPr>
            <a:picLocks noRot="1" noChangeAspect="1"/>
          </p:cNvPicPr>
          <p:nvPr>
            <a:wavAudioFile r:embed="rId1" name="MS900069653[1].wav"/>
          </p:nvPr>
        </p:nvPicPr>
        <p:blipFill>
          <a:blip r:embed="rId6" cstate="print"/>
          <a:srcRect/>
          <a:stretch>
            <a:fillRect/>
          </a:stretch>
        </p:blipFill>
        <p:spPr bwMode="auto">
          <a:xfrm>
            <a:off x="9601200" y="6858000"/>
            <a:ext cx="304800" cy="304800"/>
          </a:xfrm>
          <a:prstGeom prst="rect">
            <a:avLst/>
          </a:prstGeom>
          <a:noFill/>
          <a:ln w="9525">
            <a:noFill/>
            <a:miter lim="800000"/>
            <a:headEnd/>
            <a:tailEnd/>
          </a:ln>
        </p:spPr>
      </p:pic>
    </p:spTree>
  </p:cSld>
  <p:clrMapOvr>
    <a:masterClrMapping/>
  </p:clrMapOvr>
  <p:transition spd="med">
    <p:wheel spokes="8"/>
    <p:sndAc>
      <p:stSnd>
        <p:snd r:embed="rId4" name="suctio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770" decel="100000"/>
                                        <p:tgtEl>
                                          <p:spTgt spid="3"/>
                                        </p:tgtEl>
                                      </p:cBhvr>
                                    </p:animEffect>
                                    <p:animScale>
                                      <p:cBhvr>
                                        <p:cTn id="15" dur="770" decel="100000"/>
                                        <p:tgtEl>
                                          <p:spTgt spid="3"/>
                                        </p:tgtEl>
                                      </p:cBhvr>
                                      <p:from x="10000" y="10000"/>
                                      <p:to x="200000" y="450000"/>
                                    </p:animScale>
                                    <p:animScale>
                                      <p:cBhvr>
                                        <p:cTn id="16" dur="1230" accel="100000" fill="hold">
                                          <p:stCondLst>
                                            <p:cond delay="770"/>
                                          </p:stCondLst>
                                        </p:cTn>
                                        <p:tgtEl>
                                          <p:spTgt spid="3"/>
                                        </p:tgtEl>
                                      </p:cBhvr>
                                      <p:from x="200000" y="450000"/>
                                      <p:to x="100000" y="100000"/>
                                    </p:animScale>
                                    <p:set>
                                      <p:cBhvr>
                                        <p:cTn id="17" dur="770" fill="hold"/>
                                        <p:tgtEl>
                                          <p:spTgt spid="3"/>
                                        </p:tgtEl>
                                        <p:attrNameLst>
                                          <p:attrName>ppt_x</p:attrName>
                                        </p:attrNameLst>
                                      </p:cBhvr>
                                      <p:to>
                                        <p:strVal val="(0.5)"/>
                                      </p:to>
                                    </p:set>
                                    <p:anim from="(0.5)" to="(#ppt_x)" calcmode="lin" valueType="num">
                                      <p:cBhvr>
                                        <p:cTn id="18" dur="1230" accel="100000" fill="hold">
                                          <p:stCondLst>
                                            <p:cond delay="770"/>
                                          </p:stCondLst>
                                        </p:cTn>
                                        <p:tgtEl>
                                          <p:spTgt spid="3"/>
                                        </p:tgtEl>
                                        <p:attrNameLst>
                                          <p:attrName>ppt_x</p:attrName>
                                        </p:attrNameLst>
                                      </p:cBhvr>
                                    </p:anim>
                                    <p:set>
                                      <p:cBhvr>
                                        <p:cTn id="19" dur="770" fill="hold"/>
                                        <p:tgtEl>
                                          <p:spTgt spid="3"/>
                                        </p:tgtEl>
                                        <p:attrNameLst>
                                          <p:attrName>ppt_y</p:attrName>
                                        </p:attrNameLst>
                                      </p:cBhvr>
                                      <p:to>
                                        <p:strVal val="(#ppt_y+0.4)"/>
                                      </p:to>
                                    </p:set>
                                    <p:anim from="(#ppt_y+0.4)" to="(#ppt_y)" calcmode="lin" valueType="num">
                                      <p:cBhvr>
                                        <p:cTn id="20" dur="1230" accel="100000" fill="hold">
                                          <p:stCondLst>
                                            <p:cond delay="770"/>
                                          </p:stCondLst>
                                        </p:cTn>
                                        <p:tgtEl>
                                          <p:spTgt spid="3"/>
                                        </p:tgtEl>
                                        <p:attrNameLst>
                                          <p:attrName>ppt_y</p:attrName>
                                        </p:attrNameLst>
                                      </p:cBhvr>
                                    </p:anim>
                                  </p:childTnLst>
                                </p:cTn>
                              </p:par>
                              <p:par>
                                <p:cTn id="21" presetID="1" presetClass="mediacall" presetSubtype="0" fill="hold" nodeType="withEffect">
                                  <p:stCondLst>
                                    <p:cond delay="0"/>
                                  </p:stCondLst>
                                  <p:childTnLst>
                                    <p:cmd type="call" cmd="playFrom(0.0)">
                                      <p:cBhvr>
                                        <p:cTn id="22" dur="26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media.independentmail.com/media/img/photos/2009/07/04/0705hillbillyCOVER_t607.JPG"/>
          <p:cNvPicPr>
            <a:picLocks noChangeAspect="1" noChangeArrowheads="1"/>
          </p:cNvPicPr>
          <p:nvPr/>
        </p:nvPicPr>
        <p:blipFill>
          <a:blip r:embed="rId4" cstate="print"/>
          <a:srcRect/>
          <a:stretch>
            <a:fillRect/>
          </a:stretch>
        </p:blipFill>
        <p:spPr bwMode="auto">
          <a:xfrm>
            <a:off x="152400" y="152400"/>
            <a:ext cx="8732838" cy="6400800"/>
          </a:xfrm>
          <a:prstGeom prst="rect">
            <a:avLst/>
          </a:prstGeom>
          <a:noFill/>
          <a:ln w="9525">
            <a:noFill/>
            <a:miter lim="800000"/>
            <a:headEnd/>
            <a:tailEnd/>
          </a:ln>
        </p:spPr>
      </p:pic>
      <p:sp>
        <p:nvSpPr>
          <p:cNvPr id="3" name="TextBox 2"/>
          <p:cNvSpPr txBox="1">
            <a:spLocks noChangeArrowheads="1"/>
          </p:cNvSpPr>
          <p:nvPr/>
        </p:nvSpPr>
        <p:spPr bwMode="auto">
          <a:xfrm>
            <a:off x="1066800" y="4800600"/>
            <a:ext cx="3810000" cy="1754188"/>
          </a:xfrm>
          <a:prstGeom prst="rect">
            <a:avLst/>
          </a:prstGeom>
          <a:noFill/>
          <a:ln w="9525">
            <a:noFill/>
            <a:miter lim="800000"/>
            <a:headEnd/>
            <a:tailEnd/>
          </a:ln>
        </p:spPr>
        <p:txBody>
          <a:bodyPr>
            <a:spAutoFit/>
          </a:bodyPr>
          <a:lstStyle/>
          <a:p>
            <a:r>
              <a:rPr lang="en-US" sz="5400">
                <a:solidFill>
                  <a:schemeClr val="bg1"/>
                </a:solidFill>
                <a:latin typeface="Jivetalk"/>
              </a:rPr>
              <a:t>Pig Chasing!</a:t>
            </a:r>
          </a:p>
        </p:txBody>
      </p:sp>
    </p:spTree>
  </p:cSld>
  <p:clrMapOvr>
    <a:masterClrMapping/>
  </p:clrMapOvr>
  <p:transition spd="slow">
    <p:newsflash/>
    <p:sndAc>
      <p:stSnd>
        <p:snd r:embed="rId3"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dir="cw">
                                      <p:cBhvr override="childStyle">
                                        <p:cTn id="6" dur="100" fill="hold"/>
                                        <p:tgtEl>
                                          <p:spTgt spid="16386"/>
                                        </p:tgtEl>
                                        <p:attrNameLst>
                                          <p:attrName>style.color</p:attrName>
                                        </p:attrNameLst>
                                      </p:cBhvr>
                                      <p:to>
                                        <a:schemeClr val="accent2"/>
                                      </p:to>
                                    </p:animClr>
                                    <p:animClr clrSpc="rgb" dir="cw">
                                      <p:cBhvr>
                                        <p:cTn id="7" dur="100" fill="hold"/>
                                        <p:tgtEl>
                                          <p:spTgt spid="16386"/>
                                        </p:tgtEl>
                                        <p:attrNameLst>
                                          <p:attrName>fillcolor</p:attrName>
                                        </p:attrNameLst>
                                      </p:cBhvr>
                                      <p:to>
                                        <a:schemeClr val="accent2"/>
                                      </p:to>
                                    </p:animClr>
                                    <p:set>
                                      <p:cBhvr>
                                        <p:cTn id="8" dur="100" fill="hold"/>
                                        <p:tgtEl>
                                          <p:spTgt spid="16386"/>
                                        </p:tgtEl>
                                        <p:attrNameLst>
                                          <p:attrName>fill.type</p:attrName>
                                        </p:attrNameLst>
                                      </p:cBhvr>
                                      <p:to>
                                        <p:strVal val="solid"/>
                                      </p:to>
                                    </p:set>
                                    <p:set>
                                      <p:cBhvr>
                                        <p:cTn id="9" dur="100" fill="hold"/>
                                        <p:tgtEl>
                                          <p:spTgt spid="16386"/>
                                        </p:tgtEl>
                                        <p:attrNameLst>
                                          <p:attrName>fill.on</p:attrName>
                                        </p:attrNameLst>
                                      </p:cBhvr>
                                      <p:to>
                                        <p:strVal val="true"/>
                                      </p:to>
                                    </p:set>
                                    <p:animRot by="120000">
                                      <p:cBhvr>
                                        <p:cTn id="10" dur="100" fill="hold">
                                          <p:stCondLst>
                                            <p:cond delay="0"/>
                                          </p:stCondLst>
                                        </p:cTn>
                                        <p:tgtEl>
                                          <p:spTgt spid="16386"/>
                                        </p:tgtEl>
                                        <p:attrNameLst>
                                          <p:attrName>r</p:attrName>
                                        </p:attrNameLst>
                                      </p:cBhvr>
                                    </p:animRot>
                                    <p:animRot by="-240000">
                                      <p:cBhvr>
                                        <p:cTn id="11" dur="200" fill="hold">
                                          <p:stCondLst>
                                            <p:cond delay="200"/>
                                          </p:stCondLst>
                                        </p:cTn>
                                        <p:tgtEl>
                                          <p:spTgt spid="16386"/>
                                        </p:tgtEl>
                                        <p:attrNameLst>
                                          <p:attrName>r</p:attrName>
                                        </p:attrNameLst>
                                      </p:cBhvr>
                                    </p:animRot>
                                    <p:animRot by="240000">
                                      <p:cBhvr>
                                        <p:cTn id="12" dur="200" fill="hold">
                                          <p:stCondLst>
                                            <p:cond delay="400"/>
                                          </p:stCondLst>
                                        </p:cTn>
                                        <p:tgtEl>
                                          <p:spTgt spid="16386"/>
                                        </p:tgtEl>
                                        <p:attrNameLst>
                                          <p:attrName>r</p:attrName>
                                        </p:attrNameLst>
                                      </p:cBhvr>
                                    </p:animRot>
                                    <p:animRot by="-240000">
                                      <p:cBhvr>
                                        <p:cTn id="13" dur="200" fill="hold">
                                          <p:stCondLst>
                                            <p:cond delay="600"/>
                                          </p:stCondLst>
                                        </p:cTn>
                                        <p:tgtEl>
                                          <p:spTgt spid="16386"/>
                                        </p:tgtEl>
                                        <p:attrNameLst>
                                          <p:attrName>r</p:attrName>
                                        </p:attrNameLst>
                                      </p:cBhvr>
                                    </p:animRot>
                                    <p:animRot by="120000">
                                      <p:cBhvr>
                                        <p:cTn id="14" dur="200" fill="hold">
                                          <p:stCondLst>
                                            <p:cond delay="800"/>
                                          </p:stCondLst>
                                        </p:cTn>
                                        <p:tgtEl>
                                          <p:spTgt spid="16386"/>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34"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from="(-#ppt_w/2)" to="(#ppt_x)" calcmode="lin" valueType="num">
                                      <p:cBhvr>
                                        <p:cTn id="19" dur="600" fill="hold">
                                          <p:stCondLst>
                                            <p:cond delay="0"/>
                                          </p:stCondLst>
                                        </p:cTn>
                                        <p:tgtEl>
                                          <p:spTgt spid="3"/>
                                        </p:tgtEl>
                                        <p:attrNameLst>
                                          <p:attrName>ppt_x</p:attrName>
                                        </p:attrNameLst>
                                      </p:cBhvr>
                                    </p:anim>
                                    <p:anim from="0" to="-1.0" calcmode="lin" valueType="num">
                                      <p:cBhvr>
                                        <p:cTn id="20" dur="200" decel="50000" autoRev="1" fill="hold">
                                          <p:stCondLst>
                                            <p:cond delay="600"/>
                                          </p:stCondLst>
                                        </p:cTn>
                                        <p:tgtEl>
                                          <p:spTgt spid="3"/>
                                        </p:tgtEl>
                                        <p:attrNameLst>
                                          <p:attrName>xshear</p:attrName>
                                        </p:attrNameLst>
                                      </p:cBhvr>
                                    </p:anim>
                                    <p:animScale>
                                      <p:cBhvr>
                                        <p:cTn id="21" dur="200" decel="100000" autoRev="1" fill="hold">
                                          <p:stCondLst>
                                            <p:cond delay="600"/>
                                          </p:stCondLst>
                                        </p:cTn>
                                        <p:tgtEl>
                                          <p:spTgt spid="3"/>
                                        </p:tgtEl>
                                      </p:cBhvr>
                                      <p:from x="100000" y="100000"/>
                                      <p:to x="80000" y="100000"/>
                                    </p:animScale>
                                    <p:anim by="(#ppt_h/3+#ppt_w*0.1)" calcmode="lin" valueType="num">
                                      <p:cBhvr additive="sum">
                                        <p:cTn id="22" dur="200" decel="100000" autoRev="1" fill="hold">
                                          <p:stCondLst>
                                            <p:cond delay="600"/>
                                          </p:stCondLst>
                                        </p:cTn>
                                        <p:tgtEl>
                                          <p:spTgt spid="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herefordheckler.files.wordpress.com/2010/01/fox-hunting-pic-pa-161062217.jpg"/>
          <p:cNvPicPr>
            <a:picLocks noChangeAspect="1" noChangeArrowheads="1"/>
          </p:cNvPicPr>
          <p:nvPr/>
        </p:nvPicPr>
        <p:blipFill>
          <a:blip r:embed="rId4" cstate="print"/>
          <a:srcRect/>
          <a:stretch>
            <a:fillRect/>
          </a:stretch>
        </p:blipFill>
        <p:spPr bwMode="auto">
          <a:xfrm>
            <a:off x="-228600" y="-2057400"/>
            <a:ext cx="6621463" cy="6934200"/>
          </a:xfrm>
          <a:prstGeom prst="rect">
            <a:avLst/>
          </a:prstGeom>
          <a:noFill/>
          <a:ln w="9525">
            <a:noFill/>
            <a:miter lim="800000"/>
            <a:headEnd/>
            <a:tailEnd/>
          </a:ln>
        </p:spPr>
      </p:pic>
      <p:sp>
        <p:nvSpPr>
          <p:cNvPr id="3" name="TextBox 2"/>
          <p:cNvSpPr txBox="1"/>
          <p:nvPr/>
        </p:nvSpPr>
        <p:spPr>
          <a:xfrm>
            <a:off x="8153400" y="117475"/>
            <a:ext cx="381000" cy="6740525"/>
          </a:xfrm>
          <a:prstGeom prst="rect">
            <a:avLst/>
          </a:prstGeom>
          <a:noFill/>
        </p:spPr>
        <p:txBody>
          <a:bodyPr>
            <a:spAutoFit/>
          </a:bodyPr>
          <a:lstStyle/>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F</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O</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X</a:t>
            </a:r>
          </a:p>
          <a:p>
            <a:pPr fontAlgn="auto">
              <a:spcBef>
                <a:spcPts val="0"/>
              </a:spcBef>
              <a:spcAft>
                <a:spcPts val="0"/>
              </a:spcAft>
              <a:defRPr/>
            </a:pPr>
            <a:endParaRPr lang="en-US" sz="3600" dirty="0">
              <a:solidFill>
                <a:schemeClr val="accent3">
                  <a:lumMod val="60000"/>
                  <a:lumOff val="40000"/>
                </a:schemeClr>
              </a:solidFill>
              <a:latin typeface="Jivetalk" pitchFamily="2" charset="0"/>
              <a:cs typeface="+mn-cs"/>
            </a:endParaRP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H</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U</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N</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T</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I</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N</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G</a:t>
            </a:r>
          </a:p>
          <a:p>
            <a:pPr fontAlgn="auto">
              <a:spcBef>
                <a:spcPts val="0"/>
              </a:spcBef>
              <a:spcAft>
                <a:spcPts val="0"/>
              </a:spcAft>
              <a:defRPr/>
            </a:pPr>
            <a:r>
              <a:rPr lang="en-US" sz="3600" dirty="0">
                <a:solidFill>
                  <a:schemeClr val="accent3">
                    <a:lumMod val="60000"/>
                    <a:lumOff val="40000"/>
                  </a:schemeClr>
                </a:solidFill>
                <a:latin typeface="Jivetalk" pitchFamily="2" charset="0"/>
                <a:cs typeface="+mn-cs"/>
              </a:rPr>
              <a:t>!</a:t>
            </a:r>
          </a:p>
        </p:txBody>
      </p:sp>
    </p:spTree>
  </p:cSld>
  <p:clrMapOvr>
    <a:masterClrMapping/>
  </p:clrMapOvr>
  <p:transition spd="med">
    <p:split orient="vert"/>
    <p:sndAc>
      <p:stSnd>
        <p:snd r:embed="rId3"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path" presetSubtype="0" accel="50000" decel="50000" fill="hold" nodeType="clickEffect">
                                  <p:stCondLst>
                                    <p:cond delay="0"/>
                                  </p:stCondLst>
                                  <p:childTnLst>
                                    <p:animMotion origin="layout" path="M 0 0  C -0.001 0.03333  0.06 0.06267  0.137 0.064  C 0.198 0.06667  0.248 0.05067  0.249 0.03067  C 0.249 0.01067  0.2 -0.008  0.138 -0.00933  C 0.107 -0.00933  0.079 -0.00667  0.059 0  C 0.03 0.00933  0.013 0.024  0.013 0.04133  C 0.013 0.05067  0.018 0.06  0.027 0.068  C 0.048 0.08533  0.089 0.09733  0.136 0.09867  C 0.191 0.10133  0.236 0.08667  0.236 0.06933  C 0.237 0.05067  0.192 0.03467  0.137 0.032  C 0.109 0.032  0.084 0.03467  0.065 0.04  C 0.04 0.04933  0.024 0.064  0.024 0.07867  C 0.024 0.08667  0.029 0.09467  0.037 0.10267  C 0.056 0.11733  0.092 0.12933  0.135 0.13067  C 0.185 0.132  0.225 0.11867  0.225 0.10267  C 0.226 0.08667  0.186 0.072  0.136 0.07067  C 0.111 0.06933  0.088 0.072  0.071 0.07733  C 0.048 0.08533  0.035 0.09733  0.035 0.112  C 0.035 0.11867  0.039 0.12667  0.046 0.13333  C 0.063 0.14667  0.096 0.15733  0.134 0.15867  C 0.179 0.15867  0.215 0.148  0.215 0.13333  C 0.215 0.11867  0.18 0.10533  0.135 0.104  C 0.113 0.104  0.092 0.10667  0.077 0.11067  C 0.056 0.11733  0.044 0.12933  0.043 0.14133  C 0.043 0.148  0.048 0.15467  0.054 0.16  C 0.069 0.17333  0.099 0.18267  0.133 0.18267  C 0.173 0.184  0.206 0.17467  0.206 0.16133  C 0.207 0.148  0.174 0.136  0.134 0.13467  C 0.114 0.13467  0.095 0.136  0.082 0.14133  C 0.063 0.14667  0.052 0.15733  0.052 0.168  C 0.052 0.17467  0.055 0.18  0.061 0.18533  C 0.075 0.19733  0.101 0.20533  0.132 0.20667  C 0.169 0.20667  0.198 0.19867  0.198 0.18667  C 0.199 0.17467  0.17 0.164  0.133 0.16267  C 0.115 0.16267  0.099 0.164  0.087 0.168  C 0.07 0.17333  0.06 0.18267  0.06 0.19333  C 0.06 0.19867  0.063 0.20267  0.068 0.208  C 0.08 0.21867  0.104 0.22533  0.132 0.22667  C 0.165 0.228  0.191 0.22  0.191 0.208  C 0.191 0.19867  0.166 0.188  0.133 0.188  C 0.116 0.18667  0.101 0.18933  0.09 0.192  C 0.075 0.19733  0.066 0.20533  0.066 0.21467  C 0.066 0.22  0.069 0.224  0.074 0.228  C 0.085 0.23733  0.107 0.244  0.131 0.24533  C 0.161 0.24667  0.185 0.23867  0.185 0.22933  C 0.185 0.21867  0.161 0.21067  0.132 0.20933  C 0.118 0.20933  0.104 0.21067  0.094 0.21467  C 0.08 0.21867  0.072 0.22533  0.072 0.23467  C 0.072 0.23867  0.075 0.24267  0.079 0.24667  C 0.089 0.25467  0.108 0.26133  0.131 0.26133  C 0.157 0.26267  0.179 0.256  0.179 0.24667  C 0.179 0.23867  0.158 0.23067  0.131 0.23067  C 0.119 0.22933  0.106 0.23067  0.097 0.23333  C 0.085 0.23867  0.078 0.24533  0.078 0.252  C 0.078 0.256  0.08 0.26  0.084 0.26267  C 0.093 0.27067  0.11 0.276  0.131 0.27733  C 0.155 0.27733  0.174 0.27067  0.174 0.264  C 0.174 0.256  0.155 0.248  0.131 0.248  C 0.119 0.248  0.108 0.24933  0.101 0.252  C 0.089 0.25467  0.083 0.26133  0.083 0.268  C 0.083 0.27067  0.085 0.27467  0.088 0.27733  C 0.096 0.28533  0.112 0.28933  0.13 0.29067  C 0.152 0.29067  0.169 0.28533  0.169 0.27867  C 0.169 0.27067  0.152 0.26533  0.131 0.264  C 0.12 0.264  0.11 0.26533  0.103 0.268  C 0.093 0.27067  0.087 0.276  0.087 0.28267  C 0.087 0.28533  0.089 0.288  0.092 0.29067  E" pathEditMode="relative" ptsTypes="">
                                      <p:cBhvr>
                                        <p:cTn id="6" dur="2000" fill="hold"/>
                                        <p:tgtEl>
                                          <p:spTgt spid="1741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8" presetClass="entr" presetSubtype="0" accel="5000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2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2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13" dur="2000" fill="hold"/>
                                        <p:tgtEl>
                                          <p:spTgt spid="3"/>
                                        </p:tgtEl>
                                        <p:attrNameLst>
                                          <p:attrName>ppt_y</p:attrName>
                                        </p:attrNameLst>
                                      </p:cBhvr>
                                      <p:tavLst>
                                        <p:tav tm="0">
                                          <p:val>
                                            <p:strVal val="#ppt_y"/>
                                          </p:val>
                                        </p:tav>
                                        <p:tav tm="100000">
                                          <p:val>
                                            <p:strVal val="#ppt_y"/>
                                          </p:val>
                                        </p:tav>
                                      </p:tavLst>
                                    </p:anim>
                                    <p:animEffect transition="in" filter="fad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2971800" y="381000"/>
            <a:ext cx="2667000" cy="708025"/>
          </a:xfrm>
          <a:prstGeom prst="rect">
            <a:avLst/>
          </a:prstGeom>
          <a:noFill/>
          <a:ln w="9525">
            <a:noFill/>
            <a:miter lim="800000"/>
            <a:headEnd/>
            <a:tailEnd/>
          </a:ln>
        </p:spPr>
        <p:txBody>
          <a:bodyPr>
            <a:spAutoFit/>
          </a:bodyPr>
          <a:lstStyle/>
          <a:p>
            <a:pPr algn="ctr"/>
            <a:r>
              <a:rPr lang="en-US" sz="4000">
                <a:latin typeface="Reprise Title"/>
              </a:rPr>
              <a:t>4.11 Leisure </a:t>
            </a:r>
          </a:p>
        </p:txBody>
      </p:sp>
      <p:sp>
        <p:nvSpPr>
          <p:cNvPr id="4" name="TextBox 3"/>
          <p:cNvSpPr txBox="1"/>
          <p:nvPr/>
        </p:nvSpPr>
        <p:spPr>
          <a:xfrm>
            <a:off x="685800" y="1225689"/>
            <a:ext cx="7620000" cy="4154984"/>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auto">
              <a:spcBef>
                <a:spcPts val="0"/>
              </a:spcBef>
              <a:spcAft>
                <a:spcPts val="0"/>
              </a:spcAft>
              <a:defRPr/>
            </a:pPr>
            <a:r>
              <a:rPr lang="en-US" sz="2400" b="1" spc="50" dirty="0">
                <a:ln w="11430"/>
                <a:solidFill>
                  <a:srgbClr val="7030A0"/>
                </a:solidFill>
                <a:effectLst>
                  <a:outerShdw blurRad="76200" dist="50800" dir="5400000" algn="tl" rotWithShape="0">
                    <a:srgbClr val="000000">
                      <a:alpha val="65000"/>
                    </a:srgbClr>
                  </a:outerShdw>
                </a:effectLst>
                <a:latin typeface="Jivetalk" pitchFamily="2" charset="0"/>
                <a:cs typeface="+mn-cs"/>
              </a:rPr>
              <a:t>Leisure for Children</a:t>
            </a:r>
            <a:endParaRPr lang="en-US" sz="2400" b="1" i="1" spc="50" dirty="0">
              <a:ln w="11430"/>
              <a:solidFill>
                <a:srgbClr val="7030A0"/>
              </a:solidFill>
              <a:effectLst>
                <a:outerShdw blurRad="76200" dist="50800" dir="5400000" algn="tl" rotWithShape="0">
                  <a:srgbClr val="000000">
                    <a:alpha val="65000"/>
                  </a:srgbClr>
                </a:outerShdw>
              </a:effectLst>
              <a:latin typeface="Jivetalk" pitchFamily="2" charset="0"/>
              <a:cs typeface="+mn-cs"/>
            </a:endParaRPr>
          </a:p>
          <a:p>
            <a:pPr fontAlgn="auto">
              <a:spcBef>
                <a:spcPts val="0"/>
              </a:spcBef>
              <a:spcAft>
                <a:spcPts val="0"/>
              </a:spcAft>
              <a:defRPr/>
            </a:pPr>
            <a:endParaRPr lang="en-US" sz="2400" b="1" spc="50" dirty="0">
              <a:ln w="11430"/>
              <a:solidFill>
                <a:srgbClr val="7030A0"/>
              </a:solidFill>
              <a:effectLst>
                <a:outerShdw blurRad="76200" dist="50800" dir="5400000" algn="tl" rotWithShape="0">
                  <a:srgbClr val="000000">
                    <a:alpha val="65000"/>
                  </a:srgbClr>
                </a:outerShdw>
              </a:effectLst>
              <a:latin typeface="Jivetalk" pitchFamily="2" charset="0"/>
              <a:cs typeface="+mn-cs"/>
            </a:endParaRPr>
          </a:p>
          <a:p>
            <a:pPr fontAlgn="auto">
              <a:spcBef>
                <a:spcPts val="0"/>
              </a:spcBef>
              <a:spcAft>
                <a:spcPts val="0"/>
              </a:spcAft>
              <a:defRPr/>
            </a:pPr>
            <a:r>
              <a:rPr lang="en-US" sz="2400" b="1" spc="50" dirty="0">
                <a:ln w="11430"/>
                <a:solidFill>
                  <a:srgbClr val="7030A0"/>
                </a:solidFill>
                <a:effectLst>
                  <a:outerShdw blurRad="76200" dist="50800" dir="5400000" algn="tl" rotWithShape="0">
                    <a:srgbClr val="000000">
                      <a:alpha val="65000"/>
                    </a:srgbClr>
                  </a:outerShdw>
                </a:effectLst>
                <a:latin typeface="Jivetalk" pitchFamily="2" charset="0"/>
                <a:cs typeface="+mn-cs"/>
              </a:rPr>
              <a:t>-played games like tag, </a:t>
            </a:r>
            <a:r>
              <a:rPr lang="en-US" sz="2400" b="1" spc="50" dirty="0" err="1">
                <a:ln w="11430"/>
                <a:solidFill>
                  <a:srgbClr val="7030A0"/>
                </a:solidFill>
                <a:effectLst>
                  <a:outerShdw blurRad="76200" dist="50800" dir="5400000" algn="tl" rotWithShape="0">
                    <a:srgbClr val="000000">
                      <a:alpha val="65000"/>
                    </a:srgbClr>
                  </a:outerShdw>
                </a:effectLst>
                <a:latin typeface="Jivetalk" pitchFamily="2" charset="0"/>
                <a:cs typeface="+mn-cs"/>
              </a:rPr>
              <a:t>blindman’s</a:t>
            </a:r>
            <a:r>
              <a:rPr lang="en-US" sz="2400" b="1" spc="50" dirty="0">
                <a:ln w="11430"/>
                <a:solidFill>
                  <a:srgbClr val="7030A0"/>
                </a:solidFill>
                <a:effectLst>
                  <a:outerShdw blurRad="76200" dist="50800" dir="5400000" algn="tl" rotWithShape="0">
                    <a:srgbClr val="000000">
                      <a:alpha val="65000"/>
                    </a:srgbClr>
                  </a:outerShdw>
                </a:effectLst>
                <a:latin typeface="Jivetalk" pitchFamily="2" charset="0"/>
                <a:cs typeface="+mn-cs"/>
              </a:rPr>
              <a:t> bluff, </a:t>
            </a:r>
            <a:r>
              <a:rPr lang="en-US" sz="2400" b="1" spc="50" dirty="0" err="1">
                <a:ln w="11430"/>
                <a:solidFill>
                  <a:srgbClr val="7030A0"/>
                </a:solidFill>
                <a:effectLst>
                  <a:outerShdw blurRad="76200" dist="50800" dir="5400000" algn="tl" rotWithShape="0">
                    <a:srgbClr val="000000">
                      <a:alpha val="65000"/>
                    </a:srgbClr>
                  </a:outerShdw>
                </a:effectLst>
                <a:latin typeface="Jivetalk" pitchFamily="2" charset="0"/>
                <a:cs typeface="+mn-cs"/>
              </a:rPr>
              <a:t>stoolball</a:t>
            </a:r>
            <a:r>
              <a:rPr lang="en-US" sz="2400" b="1" spc="50" dirty="0">
                <a:ln w="11430"/>
                <a:solidFill>
                  <a:srgbClr val="7030A0"/>
                </a:solidFill>
                <a:effectLst>
                  <a:outerShdw blurRad="76200" dist="50800" dir="5400000" algn="tl" rotWithShape="0">
                    <a:srgbClr val="000000">
                      <a:alpha val="65000"/>
                    </a:srgbClr>
                  </a:outerShdw>
                </a:effectLst>
                <a:latin typeface="Jivetalk" pitchFamily="2" charset="0"/>
                <a:cs typeface="+mn-cs"/>
              </a:rPr>
              <a:t> (cricket)</a:t>
            </a:r>
          </a:p>
          <a:p>
            <a:pPr fontAlgn="auto">
              <a:spcBef>
                <a:spcPts val="0"/>
              </a:spcBef>
              <a:spcAft>
                <a:spcPts val="0"/>
              </a:spcAft>
              <a:defRPr/>
            </a:pPr>
            <a:r>
              <a:rPr lang="en-US" sz="2400" b="1" spc="50" dirty="0">
                <a:ln w="11430"/>
                <a:solidFill>
                  <a:srgbClr val="7030A0"/>
                </a:solidFill>
                <a:effectLst>
                  <a:outerShdw blurRad="76200" dist="50800" dir="5400000" algn="tl" rotWithShape="0">
                    <a:srgbClr val="000000">
                      <a:alpha val="65000"/>
                    </a:srgbClr>
                  </a:outerShdw>
                </a:effectLst>
                <a:latin typeface="Jivetalk" pitchFamily="2" charset="0"/>
                <a:cs typeface="+mn-cs"/>
              </a:rPr>
              <a:t>-didn’t have many toys, toys they had were simple dolls, marbles, and tops</a:t>
            </a:r>
          </a:p>
          <a:p>
            <a:pPr fontAlgn="auto">
              <a:spcBef>
                <a:spcPts val="0"/>
              </a:spcBef>
              <a:spcAft>
                <a:spcPts val="0"/>
              </a:spcAft>
              <a:defRPr/>
            </a:pPr>
            <a:r>
              <a:rPr lang="en-US" sz="2400" b="1" spc="50" dirty="0">
                <a:ln w="11430"/>
                <a:solidFill>
                  <a:srgbClr val="7030A0"/>
                </a:solidFill>
                <a:effectLst>
                  <a:outerShdw blurRad="76200" dist="50800" dir="5400000" algn="tl" rotWithShape="0">
                    <a:srgbClr val="000000">
                      <a:alpha val="65000"/>
                    </a:srgbClr>
                  </a:outerShdw>
                </a:effectLst>
                <a:latin typeface="Jivetalk" pitchFamily="2" charset="0"/>
                <a:cs typeface="+mn-cs"/>
              </a:rPr>
              <a:t>-enjoyed “coasting” (sledding) down hills on sleds, parents thought it was dangerous, so it was forbidden in some towns</a:t>
            </a:r>
          </a:p>
          <a:p>
            <a:pPr fontAlgn="auto">
              <a:spcBef>
                <a:spcPts val="0"/>
              </a:spcBef>
              <a:spcAft>
                <a:spcPts val="0"/>
              </a:spcAft>
              <a:defRPr/>
            </a:pPr>
            <a:r>
              <a:rPr lang="en-US" sz="2400" b="1" spc="50" dirty="0">
                <a:ln w="11430"/>
                <a:solidFill>
                  <a:srgbClr val="7030A0"/>
                </a:solidFill>
                <a:effectLst>
                  <a:outerShdw blurRad="76200" dist="50800" dir="5400000" algn="tl" rotWithShape="0">
                    <a:srgbClr val="000000">
                      <a:alpha val="65000"/>
                    </a:srgbClr>
                  </a:outerShdw>
                </a:effectLst>
                <a:latin typeface="Jivetalk" pitchFamily="2" charset="0"/>
                <a:cs typeface="+mn-cs"/>
              </a:rPr>
              <a:t>-also participated in fairs, and “bees” and “frolics”</a:t>
            </a:r>
          </a:p>
        </p:txBody>
      </p:sp>
    </p:spTree>
  </p:cSld>
  <p:clrMapOvr>
    <a:masterClrMapping/>
  </p:clrMapOvr>
  <p:transition>
    <p:comb/>
    <p:sndAc>
      <p:stSnd>
        <p:snd r:embed="rId3"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p:cTn id="16" dur="2000" fill="hold"/>
                                        <p:tgtEl>
                                          <p:spTgt spid="4">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2000" fill="hold"/>
                                        <p:tgtEl>
                                          <p:spTgt spid="4">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8" dur="20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19" dur="2000"/>
                                        <p:tgtEl>
                                          <p:spTgt spid="4">
                                            <p:txEl>
                                              <p:pRg st="0" end="0"/>
                                            </p:txEl>
                                          </p:spTgt>
                                        </p:tgtEl>
                                      </p:cBhvr>
                                    </p:animEffect>
                                  </p:childTnLst>
                                </p:cTn>
                              </p:par>
                              <p:par>
                                <p:cTn id="20" presetID="48" presetClass="entr" presetSubtype="0" accel="50000" fill="hold"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p:cTn id="22" dur="2000" fill="hold"/>
                                        <p:tgtEl>
                                          <p:spTgt spid="4">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3" dur="2000" fill="hold"/>
                                        <p:tgtEl>
                                          <p:spTgt spid="4">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4" dur="2000" fill="hold"/>
                                        <p:tgtEl>
                                          <p:spTgt spid="4">
                                            <p:txEl>
                                              <p:pRg st="2" end="2"/>
                                            </p:txEl>
                                          </p:spTgt>
                                        </p:tgtEl>
                                        <p:attrNameLst>
                                          <p:attrName>ppt_y</p:attrName>
                                        </p:attrNameLst>
                                      </p:cBhvr>
                                      <p:tavLst>
                                        <p:tav tm="0">
                                          <p:val>
                                            <p:strVal val="#ppt_y"/>
                                          </p:val>
                                        </p:tav>
                                        <p:tav tm="100000">
                                          <p:val>
                                            <p:strVal val="#ppt_y"/>
                                          </p:val>
                                        </p:tav>
                                      </p:tavLst>
                                    </p:anim>
                                    <p:animEffect transition="in" filter="fade">
                                      <p:cBhvr>
                                        <p:cTn id="25" dur="2000"/>
                                        <p:tgtEl>
                                          <p:spTgt spid="4">
                                            <p:txEl>
                                              <p:pRg st="2" end="2"/>
                                            </p:txEl>
                                          </p:spTgt>
                                        </p:tgtEl>
                                      </p:cBhvr>
                                    </p:animEffect>
                                  </p:childTnLst>
                                </p:cTn>
                              </p:par>
                              <p:par>
                                <p:cTn id="26" presetID="48" presetClass="entr" presetSubtype="0" accel="50000" fill="hold"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2000" fill="hold"/>
                                        <p:tgtEl>
                                          <p:spTgt spid="4">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2000" fill="hold"/>
                                        <p:tgtEl>
                                          <p:spTgt spid="4">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30" dur="2000" fill="hold"/>
                                        <p:tgtEl>
                                          <p:spTgt spid="4">
                                            <p:txEl>
                                              <p:pRg st="3" end="3"/>
                                            </p:txEl>
                                          </p:spTgt>
                                        </p:tgtEl>
                                        <p:attrNameLst>
                                          <p:attrName>ppt_y</p:attrName>
                                        </p:attrNameLst>
                                      </p:cBhvr>
                                      <p:tavLst>
                                        <p:tav tm="0">
                                          <p:val>
                                            <p:strVal val="#ppt_y"/>
                                          </p:val>
                                        </p:tav>
                                        <p:tav tm="100000">
                                          <p:val>
                                            <p:strVal val="#ppt_y"/>
                                          </p:val>
                                        </p:tav>
                                      </p:tavLst>
                                    </p:anim>
                                    <p:animEffect transition="in" filter="fade">
                                      <p:cBhvr>
                                        <p:cTn id="31" dur="2000"/>
                                        <p:tgtEl>
                                          <p:spTgt spid="4">
                                            <p:txEl>
                                              <p:pRg st="3" end="3"/>
                                            </p:txEl>
                                          </p:spTgt>
                                        </p:tgtEl>
                                      </p:cBhvr>
                                    </p:animEffect>
                                  </p:childTnLst>
                                </p:cTn>
                              </p:par>
                              <p:par>
                                <p:cTn id="32" presetID="48" presetClass="entr" presetSubtype="0" accel="50000" fill="hold" nodeType="with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 calcmode="lin" valueType="num">
                                      <p:cBhvr>
                                        <p:cTn id="34" dur="2000" fill="hold"/>
                                        <p:tgtEl>
                                          <p:spTgt spid="4">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5" dur="2000" fill="hold"/>
                                        <p:tgtEl>
                                          <p:spTgt spid="4">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36" dur="2000" fill="hold"/>
                                        <p:tgtEl>
                                          <p:spTgt spid="4">
                                            <p:txEl>
                                              <p:pRg st="4" end="4"/>
                                            </p:txEl>
                                          </p:spTgt>
                                        </p:tgtEl>
                                        <p:attrNameLst>
                                          <p:attrName>ppt_y</p:attrName>
                                        </p:attrNameLst>
                                      </p:cBhvr>
                                      <p:tavLst>
                                        <p:tav tm="0">
                                          <p:val>
                                            <p:strVal val="#ppt_y"/>
                                          </p:val>
                                        </p:tav>
                                        <p:tav tm="100000">
                                          <p:val>
                                            <p:strVal val="#ppt_y"/>
                                          </p:val>
                                        </p:tav>
                                      </p:tavLst>
                                    </p:anim>
                                    <p:animEffect transition="in" filter="fade">
                                      <p:cBhvr>
                                        <p:cTn id="37" dur="2000"/>
                                        <p:tgtEl>
                                          <p:spTgt spid="4">
                                            <p:txEl>
                                              <p:pRg st="4" end="4"/>
                                            </p:txEl>
                                          </p:spTgt>
                                        </p:tgtEl>
                                      </p:cBhvr>
                                    </p:animEffect>
                                  </p:childTnLst>
                                </p:cTn>
                              </p:par>
                              <p:par>
                                <p:cTn id="38" presetID="48" presetClass="entr" presetSubtype="0" accel="50000" fill="hold" nodeType="with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 calcmode="lin" valueType="num">
                                      <p:cBhvr>
                                        <p:cTn id="40" dur="2000" fill="hold"/>
                                        <p:tgtEl>
                                          <p:spTgt spid="4">
                                            <p:txEl>
                                              <p:pRg st="5" end="5"/>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1" dur="2000" fill="hold"/>
                                        <p:tgtEl>
                                          <p:spTgt spid="4">
                                            <p:txEl>
                                              <p:pRg st="5" end="5"/>
                                            </p:txEl>
                                          </p:spTgt>
                                        </p:tgtEl>
                                        <p:attrNameLst>
                                          <p:attrName>ppt_x</p:attrName>
                                        </p:attrNameLst>
                                      </p:cBhvr>
                                      <p:tavLst>
                                        <p:tav tm="0">
                                          <p:val>
                                            <p:fltVal val="-1"/>
                                          </p:val>
                                        </p:tav>
                                        <p:tav tm="50000">
                                          <p:val>
                                            <p:fltVal val="0.95"/>
                                          </p:val>
                                        </p:tav>
                                        <p:tav tm="100000">
                                          <p:val>
                                            <p:strVal val="#ppt_x"/>
                                          </p:val>
                                        </p:tav>
                                      </p:tavLst>
                                    </p:anim>
                                    <p:anim calcmode="lin" valueType="num">
                                      <p:cBhvr>
                                        <p:cTn id="42" dur="2000" fill="hold"/>
                                        <p:tgtEl>
                                          <p:spTgt spid="4">
                                            <p:txEl>
                                              <p:pRg st="5" end="5"/>
                                            </p:txEl>
                                          </p:spTgt>
                                        </p:tgtEl>
                                        <p:attrNameLst>
                                          <p:attrName>ppt_y</p:attrName>
                                        </p:attrNameLst>
                                      </p:cBhvr>
                                      <p:tavLst>
                                        <p:tav tm="0">
                                          <p:val>
                                            <p:strVal val="#ppt_y"/>
                                          </p:val>
                                        </p:tav>
                                        <p:tav tm="100000">
                                          <p:val>
                                            <p:strVal val="#ppt_y"/>
                                          </p:val>
                                        </p:tav>
                                      </p:tavLst>
                                    </p:anim>
                                    <p:animEffect transition="in" filter="fade">
                                      <p:cBhvr>
                                        <p:cTn id="43"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stone.net/~sbhcm/NewsArchives/images/AuntJemimaRagDoll.jpg"/>
          <p:cNvPicPr>
            <a:picLocks noChangeAspect="1" noChangeArrowheads="1"/>
          </p:cNvPicPr>
          <p:nvPr/>
        </p:nvPicPr>
        <p:blipFill>
          <a:blip r:embed="rId5" cstate="print"/>
          <a:srcRect/>
          <a:stretch>
            <a:fillRect/>
          </a:stretch>
        </p:blipFill>
        <p:spPr bwMode="auto">
          <a:xfrm>
            <a:off x="5257800" y="2057400"/>
            <a:ext cx="3200400" cy="4353844"/>
          </a:xfrm>
          <a:prstGeom prst="rect">
            <a:avLst/>
          </a:prstGeom>
          <a:noFill/>
          <a:ln w="66675" cap="rnd" cmpd="tri">
            <a:solidFill>
              <a:schemeClr val="tx1"/>
            </a:solidFill>
          </a:ln>
          <a:effectLst>
            <a:outerShdw blurRad="50800" dist="38100" dir="2700000" algn="tl" rotWithShape="0">
              <a:prstClr val="black">
                <a:alpha val="40000"/>
              </a:prstClr>
            </a:outerShdw>
          </a:effectLst>
          <a:scene3d>
            <a:camera prst="perspectiveHeroicExtremeLeftFacing"/>
            <a:lightRig rig="threePt" dir="t"/>
          </a:scene3d>
        </p:spPr>
      </p:pic>
      <p:pic>
        <p:nvPicPr>
          <p:cNvPr id="6" name="Picture 2" descr="http://gangsterserver.com/wpsa/marbles_1680.jpg"/>
          <p:cNvPicPr>
            <a:picLocks noChangeAspect="1" noChangeArrowheads="1"/>
          </p:cNvPicPr>
          <p:nvPr/>
        </p:nvPicPr>
        <p:blipFill>
          <a:blip r:embed="rId6" cstate="print"/>
          <a:srcRect/>
          <a:stretch>
            <a:fillRect/>
          </a:stretch>
        </p:blipFill>
        <p:spPr bwMode="auto">
          <a:xfrm>
            <a:off x="838200" y="3352800"/>
            <a:ext cx="4648200" cy="2905125"/>
          </a:xfrm>
          <a:prstGeom prst="rect">
            <a:avLst/>
          </a:prstGeom>
          <a:noFill/>
          <a:ln w="66675" cap="rnd" cmpd="tri">
            <a:solidFill>
              <a:schemeClr val="tx1"/>
            </a:solidFill>
          </a:ln>
          <a:effectLst>
            <a:outerShdw blurRad="50800" dist="38100" dir="8100000" algn="tr" rotWithShape="0">
              <a:prstClr val="black">
                <a:alpha val="40000"/>
              </a:prstClr>
            </a:outerShdw>
          </a:effectLst>
          <a:scene3d>
            <a:camera prst="perspectiveContrastingRightFacing"/>
            <a:lightRig rig="threePt" dir="t"/>
          </a:scene3d>
        </p:spPr>
      </p:pic>
      <p:pic>
        <p:nvPicPr>
          <p:cNvPr id="7" name="Picture 2" descr="http://leosimports.com/ProductImages/curios/tops2.jpg"/>
          <p:cNvPicPr>
            <a:picLocks noChangeAspect="1" noChangeArrowheads="1"/>
          </p:cNvPicPr>
          <p:nvPr/>
        </p:nvPicPr>
        <p:blipFill>
          <a:blip r:embed="rId7" cstate="print"/>
          <a:srcRect l="19298" t="16584" r="15789" b="7945"/>
          <a:stretch>
            <a:fillRect/>
          </a:stretch>
        </p:blipFill>
        <p:spPr bwMode="auto">
          <a:xfrm>
            <a:off x="609600" y="228600"/>
            <a:ext cx="3276600" cy="2895600"/>
          </a:xfrm>
          <a:prstGeom prst="rect">
            <a:avLst/>
          </a:prstGeom>
          <a:noFill/>
          <a:ln w="66675" cap="rnd" cmpd="tri">
            <a:solidFill>
              <a:schemeClr val="tx1"/>
            </a:solidFill>
            <a:prstDash val="solid"/>
            <a:round/>
          </a:ln>
          <a:effectLst>
            <a:outerShdw blurRad="50800" dist="38100" dir="13500000" algn="br" rotWithShape="0">
              <a:prstClr val="black">
                <a:alpha val="40000"/>
              </a:prstClr>
            </a:outerShdw>
          </a:effectLst>
          <a:scene3d>
            <a:camera prst="perspectiveContrastingRightFacing"/>
            <a:lightRig rig="threePt" dir="t"/>
          </a:scene3d>
        </p:spPr>
      </p:pic>
      <p:sp>
        <p:nvSpPr>
          <p:cNvPr id="10" name="TextBox 9"/>
          <p:cNvSpPr txBox="1"/>
          <p:nvPr/>
        </p:nvSpPr>
        <p:spPr>
          <a:xfrm>
            <a:off x="3657600" y="76200"/>
            <a:ext cx="5181600" cy="1569660"/>
          </a:xfrm>
          <a:prstGeom prst="rect">
            <a:avLst/>
          </a:prstGeom>
          <a:solidFill>
            <a:srgbClr val="00B0F0"/>
          </a:solidFill>
          <a:ln w="38100">
            <a:solidFill>
              <a:srgbClr val="00B050"/>
            </a:solidFill>
          </a:ln>
          <a:effectLst>
            <a:glow rad="228600">
              <a:schemeClr val="accent5">
                <a:satMod val="175000"/>
                <a:alpha val="40000"/>
              </a:schemeClr>
            </a:glow>
          </a:effectLst>
        </p:spPr>
        <p:txBody>
          <a:bodyPr>
            <a:spAutoFit/>
          </a:bodyPr>
          <a:lstStyle/>
          <a:p>
            <a:pPr fontAlgn="auto">
              <a:spcBef>
                <a:spcPts val="0"/>
              </a:spcBef>
              <a:spcAft>
                <a:spcPts val="0"/>
              </a:spcAft>
              <a:defRPr/>
            </a:pPr>
            <a:r>
              <a:rPr lang="en-US" sz="4800" b="1" spc="50" dirty="0">
                <a:ln w="12700" cmpd="sng">
                  <a:solidFill>
                    <a:schemeClr val="accent6">
                      <a:satMod val="120000"/>
                      <a:shade val="80000"/>
                    </a:schemeClr>
                  </a:solidFill>
                  <a:prstDash val="solid"/>
                </a:ln>
                <a:solidFill>
                  <a:schemeClr val="accent6">
                    <a:tint val="1000"/>
                  </a:schemeClr>
                </a:solidFill>
                <a:effectLst>
                  <a:glow rad="101600">
                    <a:schemeClr val="accent5">
                      <a:satMod val="175000"/>
                      <a:alpha val="40000"/>
                    </a:schemeClr>
                  </a:glow>
                  <a:outerShdw blurRad="38100" dist="38100" dir="2700000" algn="tl">
                    <a:srgbClr val="000000">
                      <a:alpha val="43137"/>
                    </a:srgbClr>
                  </a:outerShdw>
                  <a:reflection blurRad="6350" stA="55000" endA="300" endPos="45500" dir="5400000" sy="-100000" algn="bl" rotWithShape="0"/>
                </a:effectLst>
                <a:latin typeface="+mn-lt"/>
                <a:cs typeface="+mn-cs"/>
              </a:rPr>
              <a:t>Toys: Dolls, Marbles, and Tops!</a:t>
            </a:r>
          </a:p>
        </p:txBody>
      </p:sp>
      <p:sp>
        <p:nvSpPr>
          <p:cNvPr id="8" name="TextBox 7"/>
          <p:cNvSpPr txBox="1"/>
          <p:nvPr/>
        </p:nvSpPr>
        <p:spPr>
          <a:xfrm>
            <a:off x="7467600" y="2286000"/>
            <a:ext cx="990600" cy="369332"/>
          </a:xfrm>
          <a:prstGeom prst="rect">
            <a:avLst/>
          </a:prstGeom>
          <a:noFill/>
        </p:spPr>
        <p:txBody>
          <a:bodyPr>
            <a:spAutoFit/>
          </a:bodyPr>
          <a:lstStyle/>
          <a:p>
            <a:pPr fontAlgn="auto">
              <a:spcBef>
                <a:spcPts val="0"/>
              </a:spcBef>
              <a:spcAft>
                <a:spcPts val="0"/>
              </a:spcAft>
              <a:defRPr/>
            </a:pPr>
            <a:r>
              <a:rPr lang="en-US" b="1" dirty="0">
                <a:solidFill>
                  <a:srgbClr val="FFFF00"/>
                </a:solidFill>
                <a:effectLst>
                  <a:glow rad="228600">
                    <a:schemeClr val="accent2">
                      <a:satMod val="175000"/>
                      <a:alpha val="40000"/>
                    </a:schemeClr>
                  </a:glow>
                </a:effectLst>
                <a:latin typeface="+mn-lt"/>
                <a:cs typeface="+mn-cs"/>
              </a:rPr>
              <a:t>BOOGA!</a:t>
            </a:r>
            <a:endParaRPr lang="en-US" b="1" dirty="0">
              <a:solidFill>
                <a:srgbClr val="FFFF00"/>
              </a:solidFill>
              <a:effectLst>
                <a:glow rad="228600">
                  <a:schemeClr val="accent2">
                    <a:satMod val="175000"/>
                    <a:alpha val="40000"/>
                  </a:schemeClr>
                </a:glow>
              </a:effectLst>
              <a:latin typeface="+mn-lt"/>
              <a:cs typeface="+mn-cs"/>
            </a:endParaRPr>
          </a:p>
        </p:txBody>
      </p:sp>
      <p:pic>
        <p:nvPicPr>
          <p:cNvPr id="9" name="MS900069788[1].wav">
            <a:hlinkClick r:id="" action="ppaction://media"/>
          </p:cNvPr>
          <p:cNvPicPr>
            <a:picLocks noRot="1" noChangeAspect="1"/>
          </p:cNvPicPr>
          <p:nvPr>
            <a:wavAudioFile r:embed="rId1" name="MS900069788[1].wav"/>
          </p:nvPr>
        </p:nvPicPr>
        <p:blipFill>
          <a:blip r:embed="rId8" cstate="print"/>
          <a:srcRect/>
          <a:stretch>
            <a:fillRect/>
          </a:stretch>
        </p:blipFill>
        <p:spPr bwMode="auto">
          <a:xfrm>
            <a:off x="9144000" y="7010400"/>
            <a:ext cx="304800" cy="304800"/>
          </a:xfrm>
          <a:prstGeom prst="rect">
            <a:avLst/>
          </a:prstGeom>
          <a:noFill/>
          <a:ln w="9525">
            <a:noFill/>
            <a:miter lim="800000"/>
            <a:headEnd/>
            <a:tailEnd/>
          </a:ln>
        </p:spPr>
      </p:pic>
    </p:spTree>
  </p:cSld>
  <p:clrMapOvr>
    <a:masterClrMapping/>
  </p:clrMapOvr>
  <p:transition>
    <p:cover/>
    <p:sndAc>
      <p:stSnd>
        <p:snd r:embed="rId4" name="suctio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0" tmFilter="0, 0; .2, .5; .8, .5; 1, 0"/>
                                        <p:tgtEl>
                                          <p:spTgt spid="4"/>
                                        </p:tgtEl>
                                      </p:cBhvr>
                                    </p:animEffect>
                                    <p:animScale>
                                      <p:cBhvr>
                                        <p:cTn id="18" dur="2500" autoRev="1" fill="hold"/>
                                        <p:tgtEl>
                                          <p:spTgt spid="4"/>
                                        </p:tgtEl>
                                      </p:cBhvr>
                                      <p:by x="105000" y="105000"/>
                                    </p:animScale>
                                  </p:childTnLst>
                                </p:cTn>
                              </p:par>
                              <p:par>
                                <p:cTn id="19" presetID="11" presetClass="entr" presetSubtype="0" fill="hold" nodeType="withEffect">
                                  <p:stCondLst>
                                    <p:cond delay="0"/>
                                  </p:stCondLst>
                                  <p:childTnLst>
                                    <p:set>
                                      <p:cBhvr>
                                        <p:cTn id="20" dur="5000">
                                          <p:stCondLst>
                                            <p:cond delay="0"/>
                                          </p:stCondLst>
                                        </p:cTn>
                                        <p:tgtEl>
                                          <p:spTgt spid="8">
                                            <p:txEl>
                                              <p:pRg st="0" end="0"/>
                                            </p:txEl>
                                          </p:spTgt>
                                        </p:tgtEl>
                                        <p:attrNameLst>
                                          <p:attrName>style.visibility</p:attrName>
                                        </p:attrNameLst>
                                      </p:cBhvr>
                                      <p:to>
                                        <p:strVal val="visible"/>
                                      </p:to>
                                    </p:set>
                                  </p:childTnLst>
                                </p:cTn>
                              </p:par>
                              <p:par>
                                <p:cTn id="21" presetID="1" presetClass="mediacall" presetSubtype="0" fill="hold" nodeType="withEffect">
                                  <p:stCondLst>
                                    <p:cond delay="0"/>
                                  </p:stCondLst>
                                  <p:childTnLst>
                                    <p:cmd type="call" cmd="playFrom(0.0)">
                                      <p:cBhvr>
                                        <p:cTn id="22" dur="499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blogs.citypages.com/blotter/sledding-1.jpg"/>
          <p:cNvPicPr>
            <a:picLocks noChangeAspect="1" noChangeArrowheads="1"/>
          </p:cNvPicPr>
          <p:nvPr/>
        </p:nvPicPr>
        <p:blipFill>
          <a:blip r:embed="rId5" cstate="print"/>
          <a:srcRect/>
          <a:stretch>
            <a:fillRect/>
          </a:stretch>
        </p:blipFill>
        <p:spPr bwMode="auto">
          <a:xfrm>
            <a:off x="36513" y="304800"/>
            <a:ext cx="9055100" cy="6248400"/>
          </a:xfrm>
          <a:prstGeom prst="rect">
            <a:avLst/>
          </a:prstGeom>
          <a:noFill/>
          <a:ln w="9525">
            <a:noFill/>
            <a:miter lim="800000"/>
            <a:headEnd/>
            <a:tailEnd/>
          </a:ln>
        </p:spPr>
      </p:pic>
      <p:sp>
        <p:nvSpPr>
          <p:cNvPr id="3" name="TextBox 2"/>
          <p:cNvSpPr txBox="1"/>
          <p:nvPr/>
        </p:nvSpPr>
        <p:spPr>
          <a:xfrm>
            <a:off x="3810000" y="3733800"/>
            <a:ext cx="2514600" cy="830997"/>
          </a:xfrm>
          <a:prstGeom prst="rect">
            <a:avLst/>
          </a:prstGeom>
          <a:noFill/>
        </p:spPr>
        <p:txBody>
          <a:bodyPr>
            <a:spAutoFit/>
            <a:scene3d>
              <a:camera prst="orthographicFront">
                <a:rot lat="20400000" lon="1800000" rev="0"/>
              </a:camera>
              <a:lightRig rig="glow" dir="t">
                <a:rot lat="0" lon="0" rev="3600000"/>
              </a:lightRig>
            </a:scene3d>
            <a:sp3d prstMaterial="softEdge">
              <a:bevelT w="29210" h="16510"/>
              <a:contourClr>
                <a:schemeClr val="accent4">
                  <a:alpha val="95000"/>
                </a:schemeClr>
              </a:contourClr>
            </a:sp3d>
          </a:bodyPr>
          <a:lstStyle/>
          <a:p>
            <a:pPr algn="ctr" fontAlgn="auto">
              <a:spcBef>
                <a:spcPts val="0"/>
              </a:spcBef>
              <a:spcAft>
                <a:spcPts val="0"/>
              </a:spcAft>
              <a:defRPr/>
            </a:pPr>
            <a:r>
              <a:rPr lang="en-US" sz="4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2">
                      <a:satMod val="175000"/>
                      <a:alpha val="40000"/>
                    </a:schemeClr>
                  </a:glow>
                  <a:outerShdw blurRad="88000" dist="50800" dir="5040000" algn="tl">
                    <a:schemeClr val="accent4">
                      <a:tint val="80000"/>
                      <a:satMod val="250000"/>
                      <a:alpha val="45000"/>
                    </a:schemeClr>
                  </a:outerShdw>
                </a:effectLst>
                <a:latin typeface="+mn-lt"/>
                <a:cs typeface="+mn-cs"/>
              </a:rPr>
              <a:t>Coasting</a:t>
            </a:r>
            <a:r>
              <a:rPr lang="en-US" sz="48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2">
                      <a:satMod val="175000"/>
                      <a:alpha val="40000"/>
                    </a:schemeClr>
                  </a:glow>
                  <a:outerShdw blurRad="88000" dist="50800" dir="5040000" algn="tl">
                    <a:schemeClr val="accent4">
                      <a:tint val="80000"/>
                      <a:satMod val="250000"/>
                      <a:alpha val="45000"/>
                    </a:schemeClr>
                  </a:outerShdw>
                </a:effectLst>
                <a:latin typeface="+mn-lt"/>
                <a:cs typeface="+mn-cs"/>
              </a:rPr>
              <a:t>!</a:t>
            </a:r>
            <a:endParaRPr lang="en-US" sz="48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2">
                    <a:satMod val="175000"/>
                    <a:alpha val="40000"/>
                  </a:schemeClr>
                </a:glow>
                <a:outerShdw blurRad="88000" dist="50800" dir="5040000" algn="tl">
                  <a:schemeClr val="accent4">
                    <a:tint val="80000"/>
                    <a:satMod val="250000"/>
                    <a:alpha val="45000"/>
                  </a:schemeClr>
                </a:outerShdw>
              </a:effectLst>
              <a:latin typeface="+mn-lt"/>
              <a:cs typeface="+mn-cs"/>
            </a:endParaRPr>
          </a:p>
        </p:txBody>
      </p:sp>
      <p:pic>
        <p:nvPicPr>
          <p:cNvPr id="2" name="Picture 2" descr="C:\Users\AJ\AppData\Local\Microsoft\Windows\Temporary Internet Files\Content.IE5\MUP7R3BM\MC900232615[1].wmf"/>
          <p:cNvPicPr>
            <a:picLocks noChangeAspect="1" noChangeArrowheads="1"/>
          </p:cNvPicPr>
          <p:nvPr/>
        </p:nvPicPr>
        <p:blipFill>
          <a:blip r:embed="rId6" cstate="print"/>
          <a:srcRect/>
          <a:stretch>
            <a:fillRect/>
          </a:stretch>
        </p:blipFill>
        <p:spPr bwMode="auto">
          <a:xfrm>
            <a:off x="-1860550" y="-1782763"/>
            <a:ext cx="1860550" cy="1782763"/>
          </a:xfrm>
          <a:prstGeom prst="rect">
            <a:avLst/>
          </a:prstGeom>
          <a:noFill/>
          <a:ln w="9525">
            <a:noFill/>
            <a:miter lim="800000"/>
            <a:headEnd/>
            <a:tailEnd/>
          </a:ln>
        </p:spPr>
      </p:pic>
      <p:pic>
        <p:nvPicPr>
          <p:cNvPr id="6" name="MS900388492[1].wav">
            <a:hlinkClick r:id="" action="ppaction://media"/>
          </p:cNvPr>
          <p:cNvPicPr>
            <a:picLocks noRot="1" noChangeAspect="1"/>
          </p:cNvPicPr>
          <p:nvPr>
            <a:wavAudioFile r:embed="rId1" name="MS900388492[1].wav"/>
          </p:nvPr>
        </p:nvPicPr>
        <p:blipFill>
          <a:blip r:embed="rId7" cstate="print"/>
          <a:srcRect/>
          <a:stretch>
            <a:fillRect/>
          </a:stretch>
        </p:blipFill>
        <p:spPr bwMode="auto">
          <a:xfrm>
            <a:off x="838200" y="-685800"/>
            <a:ext cx="304800" cy="304800"/>
          </a:xfrm>
          <a:prstGeom prst="rect">
            <a:avLst/>
          </a:prstGeom>
          <a:noFill/>
          <a:ln w="9525">
            <a:noFill/>
            <a:miter lim="800000"/>
            <a:headEnd/>
            <a:tailEnd/>
          </a:ln>
        </p:spPr>
      </p:pic>
    </p:spTree>
  </p:cSld>
  <p:clrMapOvr>
    <a:masterClrMapping/>
  </p:clrMapOvr>
  <p:transition spd="slow">
    <p:pull dir="rd"/>
    <p:sndAc>
      <p:stSnd>
        <p:snd r:embed="rId4"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2674 0.02981 L 1.18507 1.23896 " pathEditMode="relative" rAng="0" ptsTypes="AA">
                                      <p:cBhvr>
                                        <p:cTn id="6" dur="5000" fill="hold"/>
                                        <p:tgtEl>
                                          <p:spTgt spid="2"/>
                                        </p:tgtEl>
                                        <p:attrNameLst>
                                          <p:attrName>ppt_x</p:attrName>
                                          <p:attrName>ppt_y</p:attrName>
                                        </p:attrNameLst>
                                      </p:cBhvr>
                                      <p:rCtr x="579" y="605"/>
                                    </p:animMotion>
                                  </p:childTnLst>
                                </p:cTn>
                              </p:par>
                              <p:par>
                                <p:cTn id="7" presetID="1" presetClass="mediacall" presetSubtype="0" fill="hold" nodeType="withEffect">
                                  <p:stCondLst>
                                    <p:cond delay="1000"/>
                                  </p:stCondLst>
                                  <p:childTnLst>
                                    <p:cmd type="call" cmd="playFrom(0.0)">
                                      <p:cBhvr>
                                        <p:cTn id="8" dur="2440" fill="hold"/>
                                        <p:tgtEl>
                                          <p:spTgt spid="6"/>
                                        </p:tgtEl>
                                      </p:cBhvr>
                                    </p:cmd>
                                  </p:childTnLst>
                                </p:cTn>
                              </p:par>
                              <p:par>
                                <p:cTn id="9" presetID="6" presetClass="emph" presetSubtype="0" fill="hold" nodeType="withEffect">
                                  <p:stCondLst>
                                    <p:cond delay="1000"/>
                                  </p:stCondLst>
                                  <p:childTnLst>
                                    <p:animScale>
                                      <p:cBhvr>
                                        <p:cTn id="10"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228600"/>
            <a:ext cx="7772400" cy="877163"/>
          </a:xfrm>
          <a:prstGeom prst="rect">
            <a:avLst/>
          </a:prstGeom>
          <a:noFill/>
        </p:spPr>
        <p:style>
          <a:lnRef idx="0">
            <a:schemeClr val="accent1"/>
          </a:lnRef>
          <a:fillRef idx="3">
            <a:schemeClr val="accent1"/>
          </a:fillRef>
          <a:effectRef idx="3">
            <a:schemeClr val="accent1"/>
          </a:effectRef>
          <a:fontRef idx="minor">
            <a:schemeClr val="lt1"/>
          </a:fontRef>
        </p:style>
        <p:txBody>
          <a:bodyPr>
            <a:spAutoFit/>
          </a:bodyPr>
          <a:lstStyle/>
          <a:p>
            <a:pPr algn="ctr" fontAlgn="auto">
              <a:spcBef>
                <a:spcPts val="0"/>
              </a:spcBef>
              <a:spcAft>
                <a:spcPts val="0"/>
              </a:spcAft>
              <a:defRPr/>
            </a:pPr>
            <a:r>
              <a:rPr lang="en-US" sz="5100" b="1" dirty="0">
                <a:ln w="1905"/>
                <a:solidFill>
                  <a:srgbClr val="FEA900"/>
                </a:solidFill>
                <a:effectLst>
                  <a:innerShdw blurRad="69850" dist="43180" dir="5400000">
                    <a:srgbClr val="000000">
                      <a:alpha val="65000"/>
                    </a:srgbClr>
                  </a:innerShdw>
                </a:effectLst>
              </a:rPr>
              <a:t>4.12 Food in Colonial Times!</a:t>
            </a:r>
            <a:endParaRPr lang="en-US" sz="5100" b="1" dirty="0">
              <a:ln w="1905"/>
              <a:solidFill>
                <a:srgbClr val="FEA900"/>
              </a:solidFill>
              <a:effectLst>
                <a:innerShdw blurRad="69850" dist="43180" dir="5400000">
                  <a:srgbClr val="000000">
                    <a:alpha val="65000"/>
                  </a:srgbClr>
                </a:innerShdw>
              </a:effectLst>
            </a:endParaRPr>
          </a:p>
        </p:txBody>
      </p:sp>
      <p:sp>
        <p:nvSpPr>
          <p:cNvPr id="3" name="TextBox 2"/>
          <p:cNvSpPr txBox="1"/>
          <p:nvPr/>
        </p:nvSpPr>
        <p:spPr>
          <a:xfrm>
            <a:off x="685800" y="1225689"/>
            <a:ext cx="7772400" cy="5632311"/>
          </a:xfrm>
          <a:prstGeom prst="rect">
            <a:avLst/>
          </a:prstGeom>
          <a:noFill/>
        </p:spPr>
        <p:style>
          <a:lnRef idx="0">
            <a:schemeClr val="accent1"/>
          </a:lnRef>
          <a:fillRef idx="3">
            <a:schemeClr val="accent1"/>
          </a:fillRef>
          <a:effectRef idx="3">
            <a:schemeClr val="accent1"/>
          </a:effectRef>
          <a:fontRef idx="minor">
            <a:schemeClr val="lt1"/>
          </a:fontRef>
        </p:style>
        <p:txBody>
          <a:bodyPr>
            <a:spAutoFit/>
          </a:bodyPr>
          <a:lstStyle/>
          <a:p>
            <a:pPr fontAlgn="auto">
              <a:spcBef>
                <a:spcPts val="0"/>
              </a:spcBef>
              <a:spcAft>
                <a:spcPts val="0"/>
              </a:spcAft>
              <a:defRPr/>
            </a:pPr>
            <a:r>
              <a:rPr lang="en-US" sz="2000" b="1" dirty="0">
                <a:ln w="1905"/>
                <a:solidFill>
                  <a:srgbClr val="FEA900"/>
                </a:solidFill>
                <a:effectLst>
                  <a:innerShdw blurRad="69850" dist="43180" dir="5400000">
                    <a:srgbClr val="000000">
                      <a:alpha val="65000"/>
                    </a:srgbClr>
                  </a:innerShdw>
                </a:effectLst>
              </a:rPr>
              <a:t>-At first colonists traded with Indians for corn, then the Indians taught them to grow and cook corn</a:t>
            </a:r>
          </a:p>
          <a:p>
            <a:pPr fontAlgn="auto">
              <a:spcBef>
                <a:spcPts val="0"/>
              </a:spcBef>
              <a:spcAft>
                <a:spcPts val="0"/>
              </a:spcAft>
              <a:defRPr/>
            </a:pPr>
            <a:r>
              <a:rPr lang="en-US" sz="2000" b="1" dirty="0">
                <a:ln w="1905"/>
                <a:solidFill>
                  <a:srgbClr val="FEA900"/>
                </a:solidFill>
                <a:effectLst>
                  <a:innerShdw blurRad="69850" dist="43180" dir="5400000">
                    <a:srgbClr val="000000">
                      <a:alpha val="65000"/>
                    </a:srgbClr>
                  </a:innerShdw>
                </a:effectLst>
              </a:rPr>
              <a:t>-Had corn in many of their meals</a:t>
            </a:r>
          </a:p>
          <a:p>
            <a:pPr fontAlgn="auto">
              <a:spcBef>
                <a:spcPts val="0"/>
              </a:spcBef>
              <a:spcAft>
                <a:spcPts val="0"/>
              </a:spcAft>
              <a:defRPr/>
            </a:pPr>
            <a:r>
              <a:rPr lang="en-US" sz="2000" b="1" dirty="0">
                <a:ln w="1905"/>
                <a:solidFill>
                  <a:srgbClr val="FEA900"/>
                </a:solidFill>
                <a:effectLst>
                  <a:innerShdw blurRad="69850" dist="43180" dir="5400000">
                    <a:srgbClr val="000000">
                      <a:alpha val="65000"/>
                    </a:srgbClr>
                  </a:innerShdw>
                </a:effectLst>
              </a:rPr>
              <a:t>-Loved meat, hunted and raised it (hunted deer, rabbits, and birds, raised pigs, cattle, and chickens</a:t>
            </a:r>
          </a:p>
          <a:p>
            <a:pPr fontAlgn="auto">
              <a:spcBef>
                <a:spcPts val="0"/>
              </a:spcBef>
              <a:spcAft>
                <a:spcPts val="0"/>
              </a:spcAft>
              <a:defRPr/>
            </a:pPr>
            <a:r>
              <a:rPr lang="en-US" sz="2000" b="1" dirty="0">
                <a:ln w="1905"/>
                <a:solidFill>
                  <a:srgbClr val="FEA900"/>
                </a:solidFill>
                <a:effectLst>
                  <a:innerShdw blurRad="69850" dist="43180" dir="5400000">
                    <a:srgbClr val="000000">
                      <a:alpha val="65000"/>
                    </a:srgbClr>
                  </a:innerShdw>
                </a:effectLst>
              </a:rPr>
              <a:t>-There was no refrigeration so they had to salt, pickle, or smoke the meat to keep it from going bad</a:t>
            </a:r>
          </a:p>
          <a:p>
            <a:pPr fontAlgn="auto">
              <a:spcBef>
                <a:spcPts val="0"/>
              </a:spcBef>
              <a:spcAft>
                <a:spcPts val="0"/>
              </a:spcAft>
              <a:defRPr/>
            </a:pPr>
            <a:r>
              <a:rPr lang="en-US" sz="2000" b="1" dirty="0">
                <a:ln w="1905"/>
                <a:solidFill>
                  <a:srgbClr val="FEA900"/>
                </a:solidFill>
                <a:effectLst>
                  <a:innerShdw blurRad="69850" dist="43180" dir="5400000">
                    <a:srgbClr val="000000">
                      <a:alpha val="65000"/>
                    </a:srgbClr>
                  </a:innerShdw>
                </a:effectLst>
              </a:rPr>
              <a:t>-Old meat was coated with pepper and spices to disguise the bad taste</a:t>
            </a:r>
          </a:p>
          <a:p>
            <a:pPr fontAlgn="auto">
              <a:spcBef>
                <a:spcPts val="0"/>
              </a:spcBef>
              <a:spcAft>
                <a:spcPts val="0"/>
              </a:spcAft>
              <a:defRPr/>
            </a:pPr>
            <a:r>
              <a:rPr lang="en-US" sz="2000" b="1" dirty="0">
                <a:ln w="1905"/>
                <a:solidFill>
                  <a:srgbClr val="FEA900"/>
                </a:solidFill>
                <a:effectLst>
                  <a:innerShdw blurRad="69850" dist="43180" dir="5400000">
                    <a:srgbClr val="000000">
                      <a:alpha val="65000"/>
                    </a:srgbClr>
                  </a:innerShdw>
                </a:effectLst>
              </a:rPr>
              <a:t>-There was always lots of fruit.  In the Southern colonies they had tons of peaches, Middle colonies and New England colonies had apple pie all year round, and there were berries in the spring and summer for the children to collect</a:t>
            </a:r>
          </a:p>
          <a:p>
            <a:pPr fontAlgn="auto">
              <a:spcBef>
                <a:spcPts val="0"/>
              </a:spcBef>
              <a:spcAft>
                <a:spcPts val="0"/>
              </a:spcAft>
              <a:defRPr/>
            </a:pPr>
            <a:r>
              <a:rPr lang="en-US" sz="2000" b="1" dirty="0">
                <a:ln w="1905"/>
                <a:solidFill>
                  <a:srgbClr val="FEA900"/>
                </a:solidFill>
                <a:effectLst>
                  <a:innerShdw blurRad="69850" dist="43180" dir="5400000">
                    <a:srgbClr val="000000">
                      <a:alpha val="65000"/>
                    </a:srgbClr>
                  </a:innerShdw>
                </a:effectLst>
              </a:rPr>
              <a:t>-Colonists thought that vegetables were unhealthy especially if eaten raw, they were mostly eaten in mushy stews</a:t>
            </a:r>
          </a:p>
          <a:p>
            <a:pPr fontAlgn="auto">
              <a:spcBef>
                <a:spcPts val="0"/>
              </a:spcBef>
              <a:spcAft>
                <a:spcPts val="0"/>
              </a:spcAft>
              <a:defRPr/>
            </a:pPr>
            <a:r>
              <a:rPr lang="en-US" sz="2000" b="1" dirty="0">
                <a:ln w="1905"/>
                <a:solidFill>
                  <a:srgbClr val="FEA900"/>
                </a:solidFill>
                <a:effectLst>
                  <a:innerShdw blurRad="69850" dist="43180" dir="5400000">
                    <a:srgbClr val="000000">
                      <a:alpha val="65000"/>
                    </a:srgbClr>
                  </a:innerShdw>
                </a:effectLst>
              </a:rPr>
              <a:t>- Iron pots were simmering all day long, the main meal, which was between noon and 3 in the afternoon, was stew and smaller meals consisted mainly of corn mush</a:t>
            </a:r>
          </a:p>
          <a:p>
            <a:pPr fontAlgn="auto">
              <a:spcBef>
                <a:spcPts val="0"/>
              </a:spcBef>
              <a:spcAft>
                <a:spcPts val="0"/>
              </a:spcAft>
              <a:defRPr/>
            </a:pPr>
            <a:endParaRPr lang="en-US" sz="2000" b="1" dirty="0">
              <a:ln w="1905"/>
              <a:solidFill>
                <a:srgbClr val="FEA900"/>
              </a:solidFill>
              <a:effectLst>
                <a:innerShdw blurRad="69850" dist="43180" dir="5400000">
                  <a:srgbClr val="000000">
                    <a:alpha val="65000"/>
                  </a:srgbClr>
                </a:innerShdw>
              </a:effectLst>
            </a:endParaRPr>
          </a:p>
        </p:txBody>
      </p:sp>
      <p:pic>
        <p:nvPicPr>
          <p:cNvPr id="5" name="MS900069499[1].wav">
            <a:hlinkClick r:id="" action="ppaction://media"/>
          </p:cNvPr>
          <p:cNvPicPr>
            <a:picLocks noRot="1" noChangeAspect="1"/>
          </p:cNvPicPr>
          <p:nvPr>
            <a:wavAudioFile r:embed="rId1" name="MS900069499[1].wav"/>
          </p:nvPr>
        </p:nvPicPr>
        <p:blipFill>
          <a:blip r:embed="rId4" cstate="print"/>
          <a:srcRect/>
          <a:stretch>
            <a:fillRect/>
          </a:stretch>
        </p:blipFill>
        <p:spPr bwMode="auto">
          <a:xfrm>
            <a:off x="9144000" y="6858000"/>
            <a:ext cx="304800" cy="304800"/>
          </a:xfrm>
          <a:prstGeom prst="rect">
            <a:avLst/>
          </a:prstGeom>
          <a:noFill/>
          <a:ln w="9525">
            <a:noFill/>
            <a:miter lim="800000"/>
            <a:headEnd/>
            <a:tailEnd/>
          </a:ln>
        </p:spPr>
      </p:pic>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359"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38" presetClass="exit" presetSubtype="0" accel="50000" fill="hold" nodeType="clickEffect">
                                  <p:stCondLst>
                                    <p:cond delay="0"/>
                                  </p:stCondLst>
                                  <p:iterate type="lt">
                                    <p:tmPct val="50000"/>
                                  </p:iterate>
                                  <p:childTnLst>
                                    <p:anim calcmode="lin" valueType="num">
                                      <p:cBhvr>
                                        <p:cTn id="10" dur="200">
                                          <p:stCondLst>
                                            <p:cond delay="0"/>
                                          </p:stCondLst>
                                        </p:cTn>
                                        <p:tgtEl>
                                          <p:spTgt spid="2"/>
                                        </p:tgtEl>
                                        <p:attrNameLst>
                                          <p:attrName>style.rotation</p:attrName>
                                        </p:attrNameLst>
                                      </p:cBhvr>
                                      <p:tavLst>
                                        <p:tav tm="0">
                                          <p:val>
                                            <p:fltVal val="0"/>
                                          </p:val>
                                        </p:tav>
                                        <p:tav tm="100000">
                                          <p:val>
                                            <p:fltVal val="45"/>
                                          </p:val>
                                        </p:tav>
                                      </p:tavLst>
                                    </p:anim>
                                    <p:anim calcmode="lin" valueType="num">
                                      <p:cBhvr>
                                        <p:cTn id="11" dur="200">
                                          <p:stCondLst>
                                            <p:cond delay="0"/>
                                          </p:stCondLst>
                                        </p:cTn>
                                        <p:tgtEl>
                                          <p:spTgt spid="2"/>
                                        </p:tgtEl>
                                        <p:attrNameLst>
                                          <p:attrName>ppt_y</p:attrName>
                                        </p:attrNameLst>
                                      </p:cBhvr>
                                      <p:tavLst>
                                        <p:tav tm="0">
                                          <p:val>
                                            <p:strVal val="ppt_y"/>
                                          </p:val>
                                        </p:tav>
                                        <p:tav tm="100000">
                                          <p:val>
                                            <p:strVal val="ppt_y+1"/>
                                          </p:val>
                                        </p:tav>
                                      </p:tavLst>
                                    </p:anim>
                                    <p:set>
                                      <p:cBhvr>
                                        <p:cTn id="12" dur="1" fill="hold">
                                          <p:stCondLst>
                                            <p:cond delay="199"/>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4" presetClass="exit" presetSubtype="0" fill="hold" nodeType="clickEffect">
                                  <p:stCondLst>
                                    <p:cond delay="0"/>
                                  </p:stCondLst>
                                  <p:childTnLst>
                                    <p:anim from="(ppt_x)" to="(ppt_x+1)" calcmode="lin" valueType="num">
                                      <p:cBhvr>
                                        <p:cTn id="16" dur="1000">
                                          <p:stCondLst>
                                            <p:cond delay="0"/>
                                          </p:stCondLst>
                                        </p:cTn>
                                        <p:tgtEl>
                                          <p:spTgt spid="3"/>
                                        </p:tgtEl>
                                        <p:attrNameLst>
                                          <p:attrName>ppt_x</p:attrName>
                                        </p:attrNameLst>
                                      </p:cBhvr>
                                    </p:anim>
                                    <p:anim from="0" to="-1.0" calcmode="lin" valueType="num">
                                      <p:cBhvr>
                                        <p:cTn id="17" dur="200" accel="50000">
                                          <p:stCondLst>
                                            <p:cond delay="0"/>
                                          </p:stCondLst>
                                        </p:cTn>
                                        <p:tgtEl>
                                          <p:spTgt spid="3"/>
                                        </p:tgtEl>
                                        <p:attrNameLst>
                                          <p:attrName>xshear</p:attrName>
                                        </p:attrNameLst>
                                      </p:cBhvr>
                                    </p:anim>
                                    <p:set>
                                      <p:cBhvr>
                                        <p:cTn id="18" dur="800">
                                          <p:stCondLst>
                                            <p:cond delay="200"/>
                                          </p:stCondLst>
                                        </p:cTn>
                                        <p:tgtEl>
                                          <p:spTgt spid="3"/>
                                        </p:tgtEl>
                                        <p:attrNameLst>
                                          <p:attrName>xshear</p:attrName>
                                        </p:attrNameLst>
                                      </p:cBhvr>
                                      <p:to>
                                        <p:strVal val="-1.0"/>
                                      </p:to>
                                    </p:set>
                                    <p:set>
                                      <p:cBhvr>
                                        <p:cTn id="19"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TotalTime>
  <Words>658</Words>
  <Application>Microsoft Office PowerPoint</Application>
  <PresentationFormat>On-screen Show (4:3)</PresentationFormat>
  <Paragraphs>77</Paragraphs>
  <Slides>15</Slides>
  <Notes>15</Notes>
  <HiddenSlides>0</HiddenSlides>
  <MMClips>6</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Calibri</vt:lpstr>
      <vt:lpstr>Arial</vt:lpstr>
      <vt:lpstr>Jivetalk</vt:lpstr>
      <vt:lpstr>Impact</vt:lpstr>
      <vt:lpstr>Reprise Title</vt:lpstr>
      <vt:lpstr>Aharoni</vt:lpstr>
      <vt:lpstr>Office Theme</vt:lpstr>
      <vt:lpstr>Leisure and Food in Colonial Times!  4.11 and 4.12</vt:lpstr>
      <vt:lpstr>Slide 2</vt:lpstr>
      <vt:lpstr>Slide 3</vt:lpstr>
      <vt:lpstr>Slide 4</vt:lpstr>
      <vt:lpstr>Slide 5</vt:lpstr>
      <vt:lpstr>Slide 6</vt:lpstr>
      <vt:lpstr>Slide 7</vt:lpstr>
      <vt:lpstr>Slide 8</vt:lpstr>
      <vt:lpstr>Slide 9</vt:lpstr>
      <vt:lpstr>Slide 10</vt:lpstr>
      <vt:lpstr>Slide 11</vt:lpstr>
      <vt:lpstr>Slide 12</vt:lpstr>
      <vt:lpstr>Quiz</vt:lpstr>
      <vt:lpstr>Answers</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Leisure and Food in Colonial Times!  4.11 and 4.12</dc:title>
  <dc:creator>Student</dc:creator>
  <cp:lastModifiedBy>Student</cp:lastModifiedBy>
  <cp:revision>133</cp:revision>
  <dcterms:created xsi:type="dcterms:W3CDTF">2010-09-29T14:59:08Z</dcterms:created>
  <dcterms:modified xsi:type="dcterms:W3CDTF">2010-10-22T15:25:43Z</dcterms:modified>
</cp:coreProperties>
</file>