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6" r:id="rId3"/>
    <p:sldId id="257" r:id="rId4"/>
    <p:sldId id="263" r:id="rId5"/>
    <p:sldId id="258" r:id="rId6"/>
    <p:sldId id="262" r:id="rId7"/>
    <p:sldId id="259" r:id="rId8"/>
    <p:sldId id="261" r:id="rId9"/>
    <p:sldId id="260" r:id="rId10"/>
    <p:sldId id="264"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C22088"/>
    <a:srgbClr val="BD92D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12" autoAdjust="0"/>
    <p:restoredTop sz="94660"/>
  </p:normalViewPr>
  <p:slideViewPr>
    <p:cSldViewPr>
      <p:cViewPr varScale="1">
        <p:scale>
          <a:sx n="68" d="100"/>
          <a:sy n="68" d="100"/>
        </p:scale>
        <p:origin x="-121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86A61B90-7236-47B9-94F7-F8790DA69EE5}"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6A61B90-7236-47B9-94F7-F8790DA69EE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6A61B90-7236-47B9-94F7-F8790DA69EE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6A61B90-7236-47B9-94F7-F8790DA69EE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6A61B90-7236-47B9-94F7-F8790DA69EE5}"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6A61B90-7236-47B9-94F7-F8790DA69EE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86A61B90-7236-47B9-94F7-F8790DA69EE5}"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86A61B90-7236-47B9-94F7-F8790DA69EE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86A61B90-7236-47B9-94F7-F8790DA69EE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76AE4F1-259A-4889-ABFA-EA09FE6A1DD2}" type="datetimeFigureOut">
              <a:rPr lang="en-US" smtClean="0"/>
              <a:pPr/>
              <a:t>10/5/2010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6A61B90-7236-47B9-94F7-F8790DA69EE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76AE4F1-259A-4889-ABFA-EA09FE6A1DD2}" type="datetimeFigureOut">
              <a:rPr lang="en-US" smtClean="0"/>
              <a:pPr/>
              <a:t>10/5/2010</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86A61B90-7236-47B9-94F7-F8790DA69EE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76AE4F1-259A-4889-ABFA-EA09FE6A1DD2}" type="datetimeFigureOut">
              <a:rPr lang="en-US" smtClean="0"/>
              <a:pPr/>
              <a:t>10/5/2010</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6A61B90-7236-47B9-94F7-F8790DA69EE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9.wav"/><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3.wav"/><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5.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audio" Target="../media/audio6.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7.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audio" Target="../media/audio8.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1001">
              <a:srgbClr val="0819FB"/>
            </a:gs>
            <a:gs pos="35001">
              <a:srgbClr val="1A8D48"/>
            </a:gs>
            <a:gs pos="52000">
              <a:srgbClr val="FFFF00"/>
            </a:gs>
            <a:gs pos="73000">
              <a:srgbClr val="EE3F17"/>
            </a:gs>
            <a:gs pos="88000">
              <a:srgbClr val="E81766"/>
            </a:gs>
            <a:gs pos="100000">
              <a:srgbClr val="A603AB"/>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TextBox 3"/>
          <p:cNvSpPr txBox="1"/>
          <p:nvPr/>
        </p:nvSpPr>
        <p:spPr>
          <a:xfrm>
            <a:off x="0" y="533400"/>
            <a:ext cx="9144000" cy="3785652"/>
          </a:xfrm>
          <a:prstGeom prst="rect">
            <a:avLst/>
          </a:prstGeom>
          <a:noFill/>
        </p:spPr>
        <p:txBody>
          <a:bodyPr wrap="square" rtlCol="0">
            <a:spAutoFit/>
          </a:bodyPr>
          <a:lstStyle/>
          <a:p>
            <a:pPr algn="ctr"/>
            <a:r>
              <a:rPr lang="en-US" sz="4000" b="1" dirty="0" smtClean="0">
                <a:solidFill>
                  <a:srgbClr val="FFFF00"/>
                </a:solidFill>
                <a:latin typeface="Curlz MT" pitchFamily="82" charset="0"/>
              </a:rPr>
              <a:t>Life in the City and Rights of Colonies </a:t>
            </a:r>
          </a:p>
          <a:p>
            <a:pPr algn="ctr"/>
            <a:r>
              <a:rPr lang="en-US" sz="4000" b="1" dirty="0" smtClean="0">
                <a:solidFill>
                  <a:schemeClr val="bg1">
                    <a:lumMod val="95000"/>
                    <a:lumOff val="5000"/>
                  </a:schemeClr>
                </a:solidFill>
                <a:latin typeface="Curlz MT" pitchFamily="82" charset="0"/>
              </a:rPr>
              <a:t>4.3 &amp; 4.4</a:t>
            </a:r>
          </a:p>
          <a:p>
            <a:pPr algn="ctr"/>
            <a:endParaRPr lang="en-US" sz="4000" b="1" dirty="0" smtClean="0">
              <a:latin typeface="Curlz MT" pitchFamily="82" charset="0"/>
            </a:endParaRPr>
          </a:p>
          <a:p>
            <a:pPr algn="ctr"/>
            <a:endParaRPr lang="en-US" sz="4000" b="1" dirty="0">
              <a:latin typeface="Chiller" pitchFamily="82" charset="0"/>
            </a:endParaRPr>
          </a:p>
          <a:p>
            <a:pPr algn="ctr"/>
            <a:r>
              <a:rPr lang="en-US" sz="4000" b="1" dirty="0" smtClean="0">
                <a:solidFill>
                  <a:schemeClr val="bg1">
                    <a:lumMod val="95000"/>
                    <a:lumOff val="5000"/>
                  </a:schemeClr>
                </a:solidFill>
                <a:latin typeface="Chiller" pitchFamily="82" charset="0"/>
              </a:rPr>
              <a:t>By: Hanna Burch, Lexie Deverell, Greg Irwin, </a:t>
            </a:r>
          </a:p>
          <a:p>
            <a:pPr algn="ctr"/>
            <a:r>
              <a:rPr lang="en-US" sz="4000" b="1" dirty="0" smtClean="0">
                <a:solidFill>
                  <a:schemeClr val="bg1">
                    <a:lumMod val="95000"/>
                    <a:lumOff val="5000"/>
                  </a:schemeClr>
                </a:solidFill>
                <a:latin typeface="Chiller" pitchFamily="82" charset="0"/>
              </a:rPr>
              <a:t> and Brandon Ryskoski</a:t>
            </a:r>
          </a:p>
        </p:txBody>
      </p:sp>
    </p:spTree>
  </p:cSld>
  <p:clrMapOvr>
    <a:masterClrMapping/>
  </p:clrMapOvr>
  <p:transition>
    <p:dissolve/>
    <p:sndAc>
      <p:stSnd>
        <p:snd r:embed="rId2" name="drumroll.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imagecache6.allposters.com/LRG/22/2246/P5EZD00Z.jpg"/>
          <p:cNvPicPr/>
          <p:nvPr/>
        </p:nvPicPr>
        <p:blipFill>
          <a:blip r:embed="rId3" cstate="print"/>
          <a:srcRect/>
          <a:stretch>
            <a:fillRect/>
          </a:stretch>
        </p:blipFill>
        <p:spPr bwMode="auto">
          <a:xfrm>
            <a:off x="1524000" y="1066800"/>
            <a:ext cx="6172200" cy="45720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cSld>
  <p:clrMapOvr>
    <a:masterClrMapping/>
  </p:clrMapOvr>
  <p:transition>
    <p:wheel spokes="8"/>
    <p:sndAc>
      <p:stSnd>
        <p:snd r:embed="rId2"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extBox 1"/>
          <p:cNvSpPr txBox="1"/>
          <p:nvPr/>
        </p:nvSpPr>
        <p:spPr>
          <a:xfrm>
            <a:off x="304800" y="304800"/>
            <a:ext cx="8610600" cy="5293757"/>
          </a:xfrm>
          <a:prstGeom prst="rect">
            <a:avLst/>
          </a:prstGeom>
          <a:noFill/>
        </p:spPr>
        <p:txBody>
          <a:bodyPr wrap="square" rtlCol="0">
            <a:spAutoFit/>
          </a:bodyPr>
          <a:lstStyle/>
          <a:p>
            <a:pPr algn="ctr"/>
            <a:r>
              <a:rPr lang="en-US" sz="5000" b="1" dirty="0" smtClean="0">
                <a:solidFill>
                  <a:srgbClr val="0070C0"/>
                </a:solidFill>
                <a:latin typeface="Castellar" pitchFamily="18" charset="0"/>
              </a:rPr>
              <a:t>POP Quiz</a:t>
            </a:r>
          </a:p>
          <a:p>
            <a:pPr marL="457200" indent="-457200">
              <a:buAutoNum type="arabicPeriod"/>
            </a:pPr>
            <a:r>
              <a:rPr lang="en-US" b="1" dirty="0" smtClean="0">
                <a:solidFill>
                  <a:srgbClr val="FFFF00"/>
                </a:solidFill>
                <a:latin typeface="Tekton Pro Cond" pitchFamily="34" charset="0"/>
              </a:rPr>
              <a:t>What was the main part of the city?</a:t>
            </a:r>
          </a:p>
          <a:p>
            <a:pPr marL="457200" indent="-457200">
              <a:buAutoNum type="arabicPeriod"/>
            </a:pPr>
            <a:r>
              <a:rPr lang="en-US" b="1" dirty="0" smtClean="0">
                <a:solidFill>
                  <a:srgbClr val="FFFF00"/>
                </a:solidFill>
                <a:latin typeface="Tekton Pro Cond" pitchFamily="34" charset="0"/>
              </a:rPr>
              <a:t>What were taverns?</a:t>
            </a:r>
          </a:p>
          <a:p>
            <a:pPr marL="457200" indent="-457200">
              <a:buAutoNum type="arabicPeriod"/>
            </a:pPr>
            <a:r>
              <a:rPr lang="en-US" b="1" dirty="0" smtClean="0">
                <a:solidFill>
                  <a:srgbClr val="FFFF00"/>
                </a:solidFill>
                <a:latin typeface="Tekton Pro Cond" pitchFamily="34" charset="0"/>
              </a:rPr>
              <a:t>Name two things that the ships from England brought over the colonies.</a:t>
            </a:r>
          </a:p>
          <a:p>
            <a:pPr marL="457200" indent="-457200">
              <a:buAutoNum type="arabicPeriod"/>
            </a:pPr>
            <a:r>
              <a:rPr lang="en-US" b="1" dirty="0" smtClean="0">
                <a:solidFill>
                  <a:srgbClr val="FFFF00"/>
                </a:solidFill>
                <a:latin typeface="Tekton Pro Cond" pitchFamily="34" charset="0"/>
              </a:rPr>
              <a:t> Explain what cities looked like. What would you see? How were they laid out?</a:t>
            </a:r>
          </a:p>
          <a:p>
            <a:pPr marL="457200" indent="-457200">
              <a:buAutoNum type="arabicPeriod"/>
            </a:pPr>
            <a:r>
              <a:rPr lang="en-US" b="1" dirty="0" smtClean="0">
                <a:solidFill>
                  <a:srgbClr val="FFFF00"/>
                </a:solidFill>
                <a:latin typeface="Tekton Pro Cond" pitchFamily="34" charset="0"/>
              </a:rPr>
              <a:t>What was a constant danger for everyone? What caused this to be constant danger? What would they do about it if the danger happened?</a:t>
            </a:r>
          </a:p>
          <a:p>
            <a:pPr marL="457200" indent="-457200">
              <a:buAutoNum type="arabicPeriod"/>
            </a:pPr>
            <a:r>
              <a:rPr lang="en-US" b="1" dirty="0" smtClean="0">
                <a:solidFill>
                  <a:srgbClr val="FFFF00"/>
                </a:solidFill>
                <a:latin typeface="Tekton Pro Cond" pitchFamily="34" charset="0"/>
              </a:rPr>
              <a:t>What was the main right colonists wanted, just like English citizens had?</a:t>
            </a:r>
          </a:p>
          <a:p>
            <a:pPr marL="457200" indent="-457200">
              <a:buAutoNum type="arabicPeriod"/>
            </a:pPr>
            <a:r>
              <a:rPr lang="en-US" b="1" dirty="0" smtClean="0">
                <a:solidFill>
                  <a:srgbClr val="FFFF00"/>
                </a:solidFill>
                <a:latin typeface="Tekton Pro Cond" pitchFamily="34" charset="0"/>
              </a:rPr>
              <a:t>Who signed the Magna Carta?</a:t>
            </a:r>
          </a:p>
          <a:p>
            <a:pPr marL="457200" indent="-457200">
              <a:buAutoNum type="arabicPeriod"/>
            </a:pPr>
            <a:r>
              <a:rPr lang="en-US" b="1" dirty="0" smtClean="0">
                <a:solidFill>
                  <a:srgbClr val="FFFF00"/>
                </a:solidFill>
                <a:latin typeface="Tekton Pro Cond" pitchFamily="34" charset="0"/>
              </a:rPr>
              <a:t>What was Parliament? What did they do?</a:t>
            </a:r>
          </a:p>
          <a:p>
            <a:pPr marL="457200" indent="-457200">
              <a:buAutoNum type="arabicPeriod"/>
            </a:pPr>
            <a:r>
              <a:rPr lang="en-US" b="1" dirty="0" smtClean="0">
                <a:solidFill>
                  <a:srgbClr val="FFFF00"/>
                </a:solidFill>
                <a:latin typeface="Tekton Pro Cond" pitchFamily="34" charset="0"/>
              </a:rPr>
              <a:t>Explain the Glorious Revolution.</a:t>
            </a:r>
          </a:p>
          <a:p>
            <a:pPr marL="457200" indent="-457200">
              <a:buAutoNum type="arabicPeriod"/>
            </a:pPr>
            <a:r>
              <a:rPr lang="en-US" b="1" dirty="0" smtClean="0">
                <a:solidFill>
                  <a:srgbClr val="FFFF00"/>
                </a:solidFill>
                <a:latin typeface="Tekton Pro Cond" pitchFamily="34" charset="0"/>
              </a:rPr>
              <a:t>What was the name of the agreement signed by the prince that still applies to us today? What did this agreement state?</a:t>
            </a:r>
          </a:p>
          <a:p>
            <a:pPr marL="457200" indent="-457200">
              <a:buAutoNum type="arabicPeriod"/>
            </a:pPr>
            <a:endParaRPr lang="en-US" b="1" dirty="0" smtClean="0">
              <a:solidFill>
                <a:srgbClr val="0070C0"/>
              </a:solidFill>
              <a:latin typeface="Tekton Pro Cond" pitchFamily="34" charset="0"/>
            </a:endParaRPr>
          </a:p>
          <a:p>
            <a:pPr marL="457200" indent="-457200">
              <a:buAutoNum type="arabicPeriod"/>
            </a:pPr>
            <a:endParaRPr lang="en-US" b="1" dirty="0" smtClean="0">
              <a:solidFill>
                <a:srgbClr val="0070C0"/>
              </a:solidFill>
              <a:latin typeface="Tekton Pro Cond" pitchFamily="34" charset="0"/>
            </a:endParaRPr>
          </a:p>
          <a:p>
            <a:pPr marL="457200" indent="-457200">
              <a:buAutoNum type="arabicPeriod"/>
            </a:pPr>
            <a:endParaRPr lang="en-US" b="1" dirty="0" smtClean="0">
              <a:solidFill>
                <a:srgbClr val="0070C0"/>
              </a:solidFill>
              <a:latin typeface="Tekton Pro Cond" pitchFamily="34" charset="0"/>
            </a:endParaRPr>
          </a:p>
        </p:txBody>
      </p:sp>
    </p:spTree>
  </p:cSld>
  <p:clrMapOvr>
    <a:masterClrMapping/>
  </p:clrMapOvr>
  <p:transition spd="slow">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extBox 1"/>
          <p:cNvSpPr txBox="1"/>
          <p:nvPr/>
        </p:nvSpPr>
        <p:spPr>
          <a:xfrm>
            <a:off x="381000" y="381000"/>
            <a:ext cx="8229600" cy="7663636"/>
          </a:xfrm>
          <a:prstGeom prst="rect">
            <a:avLst/>
          </a:prstGeom>
          <a:noFill/>
        </p:spPr>
        <p:txBody>
          <a:bodyPr wrap="square" rtlCol="0">
            <a:spAutoFit/>
          </a:bodyPr>
          <a:lstStyle/>
          <a:p>
            <a:pPr algn="ctr"/>
            <a:r>
              <a:rPr lang="en-US" sz="2400" b="1" u="sng" dirty="0" smtClean="0">
                <a:solidFill>
                  <a:schemeClr val="accent4">
                    <a:lumMod val="60000"/>
                    <a:lumOff val="40000"/>
                  </a:schemeClr>
                </a:solidFill>
              </a:rPr>
              <a:t>Answers:</a:t>
            </a:r>
          </a:p>
          <a:p>
            <a:endParaRPr lang="en-US" dirty="0" smtClean="0">
              <a:solidFill>
                <a:schemeClr val="bg1">
                  <a:lumMod val="95000"/>
                  <a:lumOff val="5000"/>
                </a:schemeClr>
              </a:solidFill>
            </a:endParaRPr>
          </a:p>
          <a:p>
            <a:r>
              <a:rPr lang="en-US" dirty="0" smtClean="0">
                <a:solidFill>
                  <a:schemeClr val="bg1">
                    <a:lumMod val="95000"/>
                    <a:lumOff val="5000"/>
                  </a:schemeClr>
                </a:solidFill>
              </a:rPr>
              <a:t>1.  The main part of the city was the waterfront where the ships came in.</a:t>
            </a:r>
          </a:p>
          <a:p>
            <a:r>
              <a:rPr lang="en-US" dirty="0" smtClean="0">
                <a:solidFill>
                  <a:schemeClr val="bg1">
                    <a:lumMod val="95000"/>
                    <a:lumOff val="5000"/>
                  </a:schemeClr>
                </a:solidFill>
              </a:rPr>
              <a:t>2. Taverns were places where foods and drinks were available.</a:t>
            </a:r>
          </a:p>
          <a:p>
            <a:pPr marL="342900" indent="-342900">
              <a:buAutoNum type="arabicPeriod" startAt="3"/>
            </a:pPr>
            <a:r>
              <a:rPr lang="en-US" dirty="0" smtClean="0">
                <a:solidFill>
                  <a:schemeClr val="bg1">
                    <a:lumMod val="95000"/>
                    <a:lumOff val="5000"/>
                  </a:schemeClr>
                </a:solidFill>
              </a:rPr>
              <a:t>Ships from England brought news, paint, carpets, books, and furniture.</a:t>
            </a:r>
          </a:p>
          <a:p>
            <a:pPr marL="342900" indent="-342900">
              <a:buAutoNum type="arabicPeriod" startAt="3"/>
            </a:pPr>
            <a:r>
              <a:rPr lang="en-US" dirty="0" smtClean="0">
                <a:solidFill>
                  <a:schemeClr val="bg1">
                    <a:lumMod val="95000"/>
                    <a:lumOff val="5000"/>
                  </a:schemeClr>
                </a:solidFill>
              </a:rPr>
              <a:t>In cities, the stores were lined close together, animals ran loose, and the air smelled bad.</a:t>
            </a:r>
          </a:p>
          <a:p>
            <a:pPr marL="342900" indent="-342900">
              <a:buAutoNum type="arabicPeriod" startAt="3"/>
            </a:pPr>
            <a:r>
              <a:rPr lang="en-US" dirty="0" smtClean="0">
                <a:solidFill>
                  <a:schemeClr val="bg1">
                    <a:lumMod val="95000"/>
                    <a:lumOff val="5000"/>
                  </a:schemeClr>
                </a:solidFill>
              </a:rPr>
              <a:t>A constant danger was fire. This was because for lighting the colonists burned pine torches. If there was a fire, everyone would help put it out with buckets of water.</a:t>
            </a:r>
          </a:p>
          <a:p>
            <a:pPr marL="342900" indent="-342900">
              <a:buAutoNum type="arabicPeriod" startAt="3"/>
            </a:pPr>
            <a:r>
              <a:rPr lang="en-US" dirty="0" smtClean="0">
                <a:solidFill>
                  <a:schemeClr val="bg1">
                    <a:lumMod val="95000"/>
                    <a:lumOff val="5000"/>
                  </a:schemeClr>
                </a:solidFill>
              </a:rPr>
              <a:t>The colonists wanted a fight in their government.</a:t>
            </a:r>
          </a:p>
          <a:p>
            <a:pPr marL="342900" indent="-342900">
              <a:buAutoNum type="arabicPeriod" startAt="3"/>
            </a:pPr>
            <a:r>
              <a:rPr lang="en-US" dirty="0" smtClean="0">
                <a:solidFill>
                  <a:schemeClr val="bg1">
                    <a:lumMod val="95000"/>
                    <a:lumOff val="5000"/>
                  </a:schemeClr>
                </a:solidFill>
              </a:rPr>
              <a:t>King John signed the Magna Carta in 1215.</a:t>
            </a:r>
          </a:p>
          <a:p>
            <a:pPr marL="342900" indent="-342900">
              <a:buAutoNum type="arabicPeriod" startAt="3"/>
            </a:pPr>
            <a:r>
              <a:rPr lang="en-US" dirty="0" smtClean="0">
                <a:solidFill>
                  <a:schemeClr val="bg1">
                    <a:lumMod val="95000"/>
                    <a:lumOff val="5000"/>
                  </a:schemeClr>
                </a:solidFill>
              </a:rPr>
              <a:t>Parliament was a council made up of representatives who passed laws and worked with the king to make decisions and impose taxes. </a:t>
            </a:r>
          </a:p>
          <a:p>
            <a:pPr marL="342900" indent="-342900">
              <a:buAutoNum type="arabicPeriod" startAt="3"/>
            </a:pPr>
            <a:r>
              <a:rPr lang="en-US" dirty="0" smtClean="0">
                <a:solidFill>
                  <a:schemeClr val="bg1">
                    <a:lumMod val="95000"/>
                    <a:lumOff val="5000"/>
                  </a:schemeClr>
                </a:solidFill>
              </a:rPr>
              <a:t>The Glorious Revolution was when a king tried to rule without the help of Parliament. </a:t>
            </a:r>
          </a:p>
          <a:p>
            <a:pPr marL="342900" indent="-342900">
              <a:buFontTx/>
              <a:buAutoNum type="arabicPeriod" startAt="3"/>
            </a:pPr>
            <a:r>
              <a:rPr lang="en-US" dirty="0" smtClean="0">
                <a:solidFill>
                  <a:schemeClr val="bg1">
                    <a:lumMod val="95000"/>
                    <a:lumOff val="5000"/>
                  </a:schemeClr>
                </a:solidFill>
              </a:rPr>
              <a:t>The prince signed the English Bill of Rights in exchange for being king. This bill stated that the power to make laws and impose taxes belonged to the people’s representatives in Parliament, and not just the king could make his own laws and decisions.</a:t>
            </a:r>
          </a:p>
          <a:p>
            <a:pPr marL="342900" indent="-342900">
              <a:buAutoNum type="arabicPeriod" startAt="3"/>
            </a:pPr>
            <a:endParaRPr lang="en-US" dirty="0" smtClean="0">
              <a:solidFill>
                <a:schemeClr val="bg1">
                  <a:lumMod val="95000"/>
                  <a:lumOff val="5000"/>
                </a:schemeClr>
              </a:solidFill>
            </a:endParaRPr>
          </a:p>
          <a:p>
            <a:pPr marL="342900" indent="-342900">
              <a:buAutoNum type="arabicPeriod" startAt="3"/>
            </a:pPr>
            <a:endParaRPr lang="en-US" dirty="0" smtClean="0">
              <a:solidFill>
                <a:schemeClr val="bg1">
                  <a:lumMod val="95000"/>
                  <a:lumOff val="5000"/>
                </a:schemeClr>
              </a:solidFill>
            </a:endParaRPr>
          </a:p>
          <a:p>
            <a:pPr marL="342900" indent="-342900">
              <a:buAutoNum type="arabicPeriod" startAt="3"/>
            </a:pPr>
            <a:endParaRPr lang="en-US" dirty="0" smtClean="0">
              <a:solidFill>
                <a:schemeClr val="bg1">
                  <a:lumMod val="95000"/>
                  <a:lumOff val="5000"/>
                </a:schemeClr>
              </a:solidFill>
            </a:endParaRPr>
          </a:p>
          <a:p>
            <a:pPr marL="342900" indent="-342900">
              <a:buAutoNum type="arabicPeriod" startAt="3"/>
            </a:pPr>
            <a:endParaRPr lang="en-US" dirty="0" smtClean="0">
              <a:solidFill>
                <a:schemeClr val="bg1">
                  <a:lumMod val="95000"/>
                  <a:lumOff val="5000"/>
                </a:schemeClr>
              </a:solidFill>
            </a:endParaRPr>
          </a:p>
          <a:p>
            <a:pPr marL="342900" indent="-342900">
              <a:buAutoNum type="arabicPeriod" startAt="3"/>
            </a:pPr>
            <a:endParaRPr lang="en-US" dirty="0" smtClean="0">
              <a:solidFill>
                <a:schemeClr val="bg1">
                  <a:lumMod val="95000"/>
                  <a:lumOff val="5000"/>
                </a:schemeClr>
              </a:solidFill>
            </a:endParaRPr>
          </a:p>
          <a:p>
            <a:pPr marL="342900" indent="-342900">
              <a:buAutoNum type="arabicPeriod" startAt="3"/>
            </a:pPr>
            <a:endParaRPr lang="en-US" dirty="0" smtClean="0">
              <a:solidFill>
                <a:schemeClr val="bg1">
                  <a:lumMod val="95000"/>
                  <a:lumOff val="5000"/>
                </a:schemeClr>
              </a:solidFill>
            </a:endParaRPr>
          </a:p>
          <a:p>
            <a:pPr marL="342900" indent="-342900">
              <a:buAutoNum type="arabicPeriod" startAt="3"/>
            </a:pPr>
            <a:endParaRPr lang="en-US" dirty="0" smtClean="0">
              <a:solidFill>
                <a:schemeClr val="bg1">
                  <a:lumMod val="95000"/>
                  <a:lumOff val="5000"/>
                </a:schemeClr>
              </a:solidFill>
            </a:endParaRPr>
          </a:p>
        </p:txBody>
      </p:sp>
    </p:spTree>
  </p:cSld>
  <p:clrMapOvr>
    <a:masterClrMapping/>
  </p:clrMapOvr>
  <p:transition spd="med">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pbs.org/ktca/liberty/images/daily_main.jpg"/>
          <p:cNvPicPr>
            <a:picLocks noChangeAspect="1" noChangeArrowheads="1"/>
          </p:cNvPicPr>
          <p:nvPr/>
        </p:nvPicPr>
        <p:blipFill>
          <a:blip r:embed="rId2" cstate="print"/>
          <a:srcRect/>
          <a:stretch>
            <a:fillRect/>
          </a:stretch>
        </p:blipFill>
        <p:spPr bwMode="auto">
          <a:xfrm>
            <a:off x="1524000" y="756097"/>
            <a:ext cx="6172200" cy="496963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228600" y="381000"/>
            <a:ext cx="8686800" cy="5262979"/>
          </a:xfrm>
          <a:prstGeom prst="rect">
            <a:avLst/>
          </a:prstGeom>
          <a:noFill/>
        </p:spPr>
        <p:txBody>
          <a:bodyPr wrap="square" rtlCol="0">
            <a:spAutoFit/>
          </a:bodyPr>
          <a:lstStyle/>
          <a:p>
            <a:pPr algn="ctr"/>
            <a:r>
              <a:rPr lang="en-US" sz="4000" dirty="0" smtClean="0">
                <a:solidFill>
                  <a:srgbClr val="BD92DE"/>
                </a:solidFill>
                <a:latin typeface="Snap ITC" pitchFamily="82" charset="0"/>
              </a:rPr>
              <a:t>4.3 Life in Cities</a:t>
            </a:r>
          </a:p>
          <a:p>
            <a:endParaRPr lang="en-US" dirty="0"/>
          </a:p>
          <a:p>
            <a:pPr>
              <a:buFont typeface="Arial" pitchFamily="34" charset="0"/>
              <a:buChar char="•"/>
            </a:pPr>
            <a:endParaRPr lang="en-US" dirty="0" smtClean="0"/>
          </a:p>
          <a:p>
            <a:pPr>
              <a:buFont typeface="Arial" pitchFamily="34" charset="0"/>
              <a:buChar char="•"/>
            </a:pPr>
            <a:r>
              <a:rPr lang="en-US" sz="2000" dirty="0" smtClean="0">
                <a:solidFill>
                  <a:srgbClr val="FF0000"/>
                </a:solidFill>
              </a:rPr>
              <a:t>Cities were exciting places </a:t>
            </a:r>
          </a:p>
          <a:p>
            <a:pPr>
              <a:buFont typeface="Arial" pitchFamily="34" charset="0"/>
              <a:buChar char="•"/>
            </a:pPr>
            <a:endParaRPr lang="en-US" sz="2000" dirty="0" smtClean="0">
              <a:solidFill>
                <a:srgbClr val="FF0000"/>
              </a:solidFill>
            </a:endParaRPr>
          </a:p>
          <a:p>
            <a:pPr>
              <a:buFont typeface="Arial" pitchFamily="34" charset="0"/>
              <a:buChar char="•"/>
            </a:pPr>
            <a:r>
              <a:rPr lang="en-US" sz="2000" dirty="0" smtClean="0">
                <a:solidFill>
                  <a:srgbClr val="FF0000"/>
                </a:solidFill>
              </a:rPr>
              <a:t>The heart of the city was the water front</a:t>
            </a:r>
          </a:p>
          <a:p>
            <a:pPr>
              <a:buFont typeface="Arial" pitchFamily="34" charset="0"/>
              <a:buChar char="•"/>
            </a:pPr>
            <a:endParaRPr lang="en-US" sz="2000" dirty="0" smtClean="0">
              <a:solidFill>
                <a:srgbClr val="FF0000"/>
              </a:solidFill>
            </a:endParaRPr>
          </a:p>
          <a:p>
            <a:pPr>
              <a:buFont typeface="Arial" pitchFamily="34" charset="0"/>
              <a:buChar char="•"/>
            </a:pPr>
            <a:r>
              <a:rPr lang="en-US" sz="2000" dirty="0" smtClean="0">
                <a:solidFill>
                  <a:srgbClr val="FF0000"/>
                </a:solidFill>
              </a:rPr>
              <a:t>Ships brought news from England along with other goods, like paint, carpets, furniture and books </a:t>
            </a:r>
          </a:p>
          <a:p>
            <a:pPr>
              <a:buFont typeface="Arial" pitchFamily="34" charset="0"/>
              <a:buChar char="•"/>
            </a:pPr>
            <a:endParaRPr lang="en-US" sz="2000" dirty="0" smtClean="0">
              <a:solidFill>
                <a:srgbClr val="FF0000"/>
              </a:solidFill>
            </a:endParaRPr>
          </a:p>
          <a:p>
            <a:pPr>
              <a:buFont typeface="Arial" pitchFamily="34" charset="0"/>
              <a:buChar char="•"/>
            </a:pPr>
            <a:r>
              <a:rPr lang="en-US" sz="2000" dirty="0" smtClean="0">
                <a:solidFill>
                  <a:srgbClr val="FF0000"/>
                </a:solidFill>
              </a:rPr>
              <a:t>The market place bustled with fishermen selling their catch and farmers selling their dairy products</a:t>
            </a:r>
          </a:p>
          <a:p>
            <a:pPr>
              <a:buFont typeface="Arial" pitchFamily="34" charset="0"/>
              <a:buChar char="•"/>
            </a:pPr>
            <a:endParaRPr lang="en-US" sz="2000" dirty="0" smtClean="0">
              <a:solidFill>
                <a:srgbClr val="FF0000"/>
              </a:solidFill>
            </a:endParaRPr>
          </a:p>
          <a:p>
            <a:pPr>
              <a:buFont typeface="Arial" pitchFamily="34" charset="0"/>
              <a:buChar char="•"/>
            </a:pPr>
            <a:r>
              <a:rPr lang="en-US" sz="2000" dirty="0" smtClean="0">
                <a:solidFill>
                  <a:srgbClr val="FF0000"/>
                </a:solidFill>
              </a:rPr>
              <a:t>There where taverns where food and drinks where served</a:t>
            </a:r>
          </a:p>
          <a:p>
            <a:pPr>
              <a:buFont typeface="Arial" pitchFamily="34" charset="0"/>
              <a:buChar char="•"/>
            </a:pPr>
            <a:endParaRPr lang="en-US" sz="2000" dirty="0" smtClean="0">
              <a:solidFill>
                <a:srgbClr val="FF0000"/>
              </a:solidFill>
            </a:endParaRPr>
          </a:p>
          <a:p>
            <a:pPr>
              <a:buFont typeface="Arial" pitchFamily="34" charset="0"/>
              <a:buChar char="•"/>
            </a:pPr>
            <a:r>
              <a:rPr lang="en-US" sz="2000" dirty="0" smtClean="0">
                <a:solidFill>
                  <a:srgbClr val="FF0000"/>
                </a:solidFill>
              </a:rPr>
              <a:t>People gathered there to exchange news and gossip</a:t>
            </a:r>
          </a:p>
        </p:txBody>
      </p:sp>
    </p:spTree>
  </p:cSld>
  <p:clrMapOvr>
    <a:masterClrMapping/>
  </p:clrMapOvr>
  <p:transition>
    <p:wipe dir="d"/>
    <p:sndAc>
      <p:stSnd>
        <p:snd r:embed="rId2"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hushpuppynation.com/wp-content/uploads/2008/11/arriving-jamestown.jpg"/>
          <p:cNvPicPr/>
          <p:nvPr/>
        </p:nvPicPr>
        <p:blipFill>
          <a:blip r:embed="rId3" cstate="print"/>
          <a:srcRect/>
          <a:stretch>
            <a:fillRect/>
          </a:stretch>
        </p:blipFill>
        <p:spPr bwMode="auto">
          <a:xfrm>
            <a:off x="1524000" y="1066800"/>
            <a:ext cx="6172199" cy="4343399"/>
          </a:xfrm>
          <a:prstGeom prst="rect">
            <a:avLst/>
          </a:prstGeom>
          <a:noFill/>
          <a:ln w="9525">
            <a:noFill/>
            <a:miter lim="800000"/>
            <a:headEnd/>
            <a:tailEnd/>
          </a:ln>
        </p:spPr>
      </p:pic>
    </p:spTree>
  </p:cSld>
  <p:clrMapOvr>
    <a:masterClrMapping/>
  </p:clrMapOvr>
  <p:transition>
    <p:wedge/>
    <p:sndAc>
      <p:stSnd>
        <p:snd r:embed="rId2" name="voltag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shadeToTitle="1">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81000" y="533401"/>
            <a:ext cx="7467600" cy="6247864"/>
          </a:xfrm>
          <a:prstGeom prst="rect">
            <a:avLst/>
          </a:prstGeom>
        </p:spPr>
        <p:txBody>
          <a:bodyPr wrap="square">
            <a:spAutoFit/>
          </a:bodyPr>
          <a:lstStyle/>
          <a:p>
            <a:pPr algn="ctr"/>
            <a:r>
              <a:rPr lang="en-US" sz="4000" dirty="0" smtClean="0">
                <a:solidFill>
                  <a:schemeClr val="accent1">
                    <a:lumMod val="60000"/>
                    <a:lumOff val="40000"/>
                  </a:schemeClr>
                </a:solidFill>
                <a:latin typeface="Snap ITC" pitchFamily="82" charset="0"/>
              </a:rPr>
              <a:t>4.3 Life in Cities</a:t>
            </a:r>
          </a:p>
          <a:p>
            <a:pPr>
              <a:buFont typeface="Arial" pitchFamily="34" charset="0"/>
              <a:buChar char="•"/>
            </a:pPr>
            <a:endParaRPr lang="en-US" sz="2000" dirty="0" smtClean="0">
              <a:solidFill>
                <a:srgbClr val="FFC000"/>
              </a:solidFill>
            </a:endParaRPr>
          </a:p>
          <a:p>
            <a:pPr>
              <a:buFont typeface="Arial" pitchFamily="34" charset="0"/>
              <a:buChar char="•"/>
            </a:pPr>
            <a:r>
              <a:rPr lang="en-US" sz="2000" dirty="0" smtClean="0">
                <a:solidFill>
                  <a:srgbClr val="FFC000"/>
                </a:solidFill>
              </a:rPr>
              <a:t>The streets were lined with shops</a:t>
            </a:r>
          </a:p>
          <a:p>
            <a:pPr>
              <a:buFont typeface="Arial" pitchFamily="34" charset="0"/>
              <a:buChar char="•"/>
            </a:pPr>
            <a:endParaRPr lang="en-US" sz="2000" dirty="0" smtClean="0">
              <a:solidFill>
                <a:srgbClr val="FFC000"/>
              </a:solidFill>
            </a:endParaRPr>
          </a:p>
          <a:p>
            <a:pPr>
              <a:buFont typeface="Arial" pitchFamily="34" charset="0"/>
              <a:buChar char="•"/>
            </a:pPr>
            <a:r>
              <a:rPr lang="en-US" sz="2000" dirty="0" smtClean="0">
                <a:solidFill>
                  <a:srgbClr val="FFC000"/>
                </a:solidFill>
              </a:rPr>
              <a:t>Cities were noisy and smelly places</a:t>
            </a:r>
          </a:p>
          <a:p>
            <a:pPr>
              <a:buFont typeface="Arial" pitchFamily="34" charset="0"/>
              <a:buChar char="•"/>
            </a:pPr>
            <a:endParaRPr lang="en-US" sz="2000" dirty="0" smtClean="0">
              <a:solidFill>
                <a:srgbClr val="FFC000"/>
              </a:solidFill>
            </a:endParaRPr>
          </a:p>
          <a:p>
            <a:pPr>
              <a:buFont typeface="Arial" pitchFamily="34" charset="0"/>
              <a:buChar char="•"/>
            </a:pPr>
            <a:r>
              <a:rPr lang="en-US" sz="2000" dirty="0" smtClean="0">
                <a:solidFill>
                  <a:srgbClr val="FFC000"/>
                </a:solidFill>
              </a:rPr>
              <a:t>Animals ran loose in the streets</a:t>
            </a:r>
          </a:p>
          <a:p>
            <a:pPr>
              <a:buFont typeface="Arial" pitchFamily="34" charset="0"/>
              <a:buChar char="•"/>
            </a:pPr>
            <a:endParaRPr lang="en-US" sz="2000" dirty="0" smtClean="0">
              <a:solidFill>
                <a:srgbClr val="FFC000"/>
              </a:solidFill>
            </a:endParaRPr>
          </a:p>
          <a:p>
            <a:pPr>
              <a:buFont typeface="Arial" pitchFamily="34" charset="0"/>
              <a:buChar char="•"/>
            </a:pPr>
            <a:r>
              <a:rPr lang="en-US" sz="2000" dirty="0" smtClean="0">
                <a:solidFill>
                  <a:srgbClr val="FFC000"/>
                </a:solidFill>
              </a:rPr>
              <a:t>City homes were built close together</a:t>
            </a:r>
          </a:p>
          <a:p>
            <a:pPr>
              <a:buFont typeface="Arial" pitchFamily="34" charset="0"/>
              <a:buChar char="•"/>
            </a:pPr>
            <a:endParaRPr lang="en-US" sz="2000" dirty="0" smtClean="0">
              <a:solidFill>
                <a:srgbClr val="FFC000"/>
              </a:solidFill>
            </a:endParaRPr>
          </a:p>
          <a:p>
            <a:pPr>
              <a:buFont typeface="Arial" pitchFamily="34" charset="0"/>
              <a:buChar char="•"/>
            </a:pPr>
            <a:r>
              <a:rPr lang="en-US" sz="2000" dirty="0" smtClean="0">
                <a:solidFill>
                  <a:srgbClr val="FFC000"/>
                </a:solidFill>
              </a:rPr>
              <a:t>For lighting they used torches made of pine and burned them</a:t>
            </a:r>
          </a:p>
          <a:p>
            <a:pPr>
              <a:buFont typeface="Arial" pitchFamily="34" charset="0"/>
              <a:buChar char="•"/>
            </a:pPr>
            <a:endParaRPr lang="en-US" sz="2000" dirty="0" smtClean="0">
              <a:solidFill>
                <a:srgbClr val="FFC000"/>
              </a:solidFill>
            </a:endParaRPr>
          </a:p>
          <a:p>
            <a:pPr>
              <a:buFont typeface="Arial" pitchFamily="34" charset="0"/>
              <a:buChar char="•"/>
            </a:pPr>
            <a:r>
              <a:rPr lang="en-US" sz="2000" dirty="0" smtClean="0">
                <a:solidFill>
                  <a:srgbClr val="FFC000"/>
                </a:solidFill>
              </a:rPr>
              <a:t>Fire was a constant danger and colonists kept fire buckets hanging on their front door</a:t>
            </a:r>
          </a:p>
          <a:p>
            <a:pPr>
              <a:buFont typeface="Arial" pitchFamily="34" charset="0"/>
              <a:buChar char="•"/>
            </a:pPr>
            <a:endParaRPr lang="en-US" sz="2000" dirty="0" smtClean="0">
              <a:solidFill>
                <a:srgbClr val="FFC000"/>
              </a:solidFill>
            </a:endParaRPr>
          </a:p>
          <a:p>
            <a:pPr>
              <a:buFont typeface="Arial" pitchFamily="34" charset="0"/>
              <a:buChar char="•"/>
            </a:pPr>
            <a:r>
              <a:rPr lang="en-US" sz="2000" dirty="0" smtClean="0">
                <a:solidFill>
                  <a:srgbClr val="FFC000"/>
                </a:solidFill>
              </a:rPr>
              <a:t>If there was a fire, everyone helped put it out by making an assembly line and passing buckets of water down the line to throw on the fire </a:t>
            </a:r>
          </a:p>
          <a:p>
            <a:pPr>
              <a:buFont typeface="Arial" pitchFamily="34" charset="0"/>
              <a:buChar char="•"/>
            </a:pPr>
            <a:endParaRPr lang="en-US" sz="2000" dirty="0">
              <a:solidFill>
                <a:srgbClr val="FFC000"/>
              </a:solidFill>
            </a:endParaRPr>
          </a:p>
        </p:txBody>
      </p:sp>
    </p:spTree>
  </p:cSld>
  <p:clrMapOvr>
    <a:masterClrMapping/>
  </p:clrMapOvr>
  <p:transition>
    <p:fade thruBlk="1"/>
    <p:sndAc>
      <p:stSnd>
        <p:snd r:embed="rId2" name="bomb.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distractible.org/wp-content/uploads/2008/04/bostonteaparty1746.jpg"/>
          <p:cNvPicPr/>
          <p:nvPr/>
        </p:nvPicPr>
        <p:blipFill>
          <a:blip r:embed="rId3" cstate="print"/>
          <a:srcRect/>
          <a:stretch>
            <a:fillRect/>
          </a:stretch>
        </p:blipFill>
        <p:spPr bwMode="auto">
          <a:xfrm>
            <a:off x="1143000" y="685800"/>
            <a:ext cx="6781800" cy="5181600"/>
          </a:xfrm>
          <a:prstGeom prst="rect">
            <a:avLst/>
          </a:prstGeom>
          <a:noFill/>
          <a:ln w="9525">
            <a:noFill/>
            <a:miter lim="800000"/>
            <a:headEnd/>
            <a:tailEnd/>
          </a:ln>
        </p:spPr>
      </p:pic>
    </p:spTree>
  </p:cSld>
  <p:clrMapOvr>
    <a:masterClrMapping/>
  </p:clrMapOvr>
  <p:transition>
    <p:pull dir="d"/>
    <p:sndAc>
      <p:stSnd>
        <p:snd r:embed="rId2" name="coin.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Rectangle 1"/>
          <p:cNvSpPr/>
          <p:nvPr/>
        </p:nvSpPr>
        <p:spPr>
          <a:xfrm>
            <a:off x="381000" y="304801"/>
            <a:ext cx="8382000" cy="6247864"/>
          </a:xfrm>
          <a:prstGeom prst="rect">
            <a:avLst/>
          </a:prstGeom>
        </p:spPr>
        <p:txBody>
          <a:bodyPr wrap="square">
            <a:spAutoFit/>
          </a:bodyPr>
          <a:lstStyle/>
          <a:p>
            <a:pPr algn="ctr"/>
            <a:r>
              <a:rPr lang="en-US" sz="4000" dirty="0" smtClean="0">
                <a:solidFill>
                  <a:schemeClr val="bg1">
                    <a:lumMod val="95000"/>
                    <a:lumOff val="5000"/>
                  </a:schemeClr>
                </a:solidFill>
                <a:latin typeface="Snap ITC" pitchFamily="82" charset="0"/>
              </a:rPr>
              <a:t>4.4 Rights of Colonists</a:t>
            </a:r>
          </a:p>
          <a:p>
            <a:pPr>
              <a:buFont typeface="Arial" pitchFamily="34" charset="0"/>
              <a:buChar char="•"/>
            </a:pPr>
            <a:endParaRPr lang="en-US" dirty="0" smtClean="0"/>
          </a:p>
          <a:p>
            <a:pPr>
              <a:buFont typeface="Arial" pitchFamily="34" charset="0"/>
              <a:buChar char="•"/>
            </a:pPr>
            <a:endParaRPr lang="en-US" sz="1900" dirty="0" smtClean="0"/>
          </a:p>
          <a:p>
            <a:pPr>
              <a:buFont typeface="Arial" pitchFamily="34" charset="0"/>
              <a:buChar char="•"/>
            </a:pPr>
            <a:r>
              <a:rPr lang="en-US" sz="1900" dirty="0" smtClean="0">
                <a:solidFill>
                  <a:srgbClr val="7030A0"/>
                </a:solidFill>
              </a:rPr>
              <a:t>American Colonists expected the same rights as English Citizens</a:t>
            </a:r>
          </a:p>
          <a:p>
            <a:pPr>
              <a:buFont typeface="Arial" pitchFamily="34" charset="0"/>
              <a:buChar char="•"/>
            </a:pPr>
            <a:endParaRPr lang="en-US" sz="1900" dirty="0" smtClean="0">
              <a:solidFill>
                <a:srgbClr val="7030A0"/>
              </a:solidFill>
            </a:endParaRPr>
          </a:p>
          <a:p>
            <a:pPr>
              <a:buFont typeface="Arial" pitchFamily="34" charset="0"/>
              <a:buChar char="•"/>
            </a:pPr>
            <a:r>
              <a:rPr lang="en-US" sz="1900" dirty="0" smtClean="0">
                <a:solidFill>
                  <a:srgbClr val="7030A0"/>
                </a:solidFill>
              </a:rPr>
              <a:t>The most important of these was the right to have a part in their government</a:t>
            </a:r>
          </a:p>
          <a:p>
            <a:pPr>
              <a:buFont typeface="Arial" pitchFamily="34" charset="0"/>
              <a:buChar char="•"/>
            </a:pPr>
            <a:endParaRPr lang="en-US" sz="1900" dirty="0" smtClean="0">
              <a:solidFill>
                <a:srgbClr val="7030A0"/>
              </a:solidFill>
            </a:endParaRPr>
          </a:p>
          <a:p>
            <a:pPr>
              <a:buFont typeface="Arial" pitchFamily="34" charset="0"/>
              <a:buChar char="•"/>
            </a:pPr>
            <a:r>
              <a:rPr lang="en-US" sz="1900" dirty="0" smtClean="0">
                <a:solidFill>
                  <a:srgbClr val="7030A0"/>
                </a:solidFill>
              </a:rPr>
              <a:t>After a fight for a right in government, King John signed the Magna Carta in 1215</a:t>
            </a:r>
          </a:p>
          <a:p>
            <a:pPr>
              <a:buFont typeface="Arial" pitchFamily="34" charset="0"/>
              <a:buChar char="•"/>
            </a:pPr>
            <a:endParaRPr lang="en-US" sz="1900" dirty="0" smtClean="0">
              <a:solidFill>
                <a:srgbClr val="7030A0"/>
              </a:solidFill>
            </a:endParaRPr>
          </a:p>
          <a:p>
            <a:pPr>
              <a:buFont typeface="Arial" pitchFamily="34" charset="0"/>
              <a:buChar char="•"/>
            </a:pPr>
            <a:r>
              <a:rPr lang="en-US" sz="1900" dirty="0" smtClean="0">
                <a:solidFill>
                  <a:srgbClr val="7030A0"/>
                </a:solidFill>
              </a:rPr>
              <a:t>This agreement said that the king had limited power and was not above the law makers</a:t>
            </a:r>
          </a:p>
          <a:p>
            <a:pPr>
              <a:buFont typeface="Arial" pitchFamily="34" charset="0"/>
              <a:buChar char="•"/>
            </a:pPr>
            <a:endParaRPr lang="en-US" sz="1900" dirty="0" smtClean="0">
              <a:solidFill>
                <a:srgbClr val="7030A0"/>
              </a:solidFill>
            </a:endParaRPr>
          </a:p>
          <a:p>
            <a:pPr>
              <a:buFont typeface="Arial" pitchFamily="34" charset="0"/>
              <a:buChar char="•"/>
            </a:pPr>
            <a:r>
              <a:rPr lang="en-US" sz="1900" dirty="0" smtClean="0">
                <a:solidFill>
                  <a:srgbClr val="7030A0"/>
                </a:solidFill>
              </a:rPr>
              <a:t>The next major event was the founding of Parliament in 1265</a:t>
            </a:r>
          </a:p>
          <a:p>
            <a:pPr>
              <a:buFont typeface="Arial" pitchFamily="34" charset="0"/>
              <a:buChar char="•"/>
            </a:pPr>
            <a:endParaRPr lang="en-US" sz="1900" dirty="0" smtClean="0">
              <a:solidFill>
                <a:srgbClr val="7030A0"/>
              </a:solidFill>
            </a:endParaRPr>
          </a:p>
          <a:p>
            <a:pPr>
              <a:buFont typeface="Arial" pitchFamily="34" charset="0"/>
              <a:buChar char="•"/>
            </a:pPr>
            <a:r>
              <a:rPr lang="en-US" sz="1900" dirty="0" smtClean="0">
                <a:solidFill>
                  <a:srgbClr val="7030A0"/>
                </a:solidFill>
              </a:rPr>
              <a:t>Parliament was made up of representatives from England</a:t>
            </a:r>
          </a:p>
          <a:p>
            <a:pPr>
              <a:buFont typeface="Arial" pitchFamily="34" charset="0"/>
              <a:buChar char="•"/>
            </a:pPr>
            <a:endParaRPr lang="en-US" sz="1900" dirty="0" smtClean="0">
              <a:solidFill>
                <a:srgbClr val="7030A0"/>
              </a:solidFill>
            </a:endParaRPr>
          </a:p>
          <a:p>
            <a:pPr>
              <a:buFont typeface="Arial" pitchFamily="34" charset="0"/>
              <a:buChar char="•"/>
            </a:pPr>
            <a:r>
              <a:rPr lang="en-US" sz="1900" dirty="0" smtClean="0">
                <a:solidFill>
                  <a:srgbClr val="7030A0"/>
                </a:solidFill>
              </a:rPr>
              <a:t>Parliament became the law making body with the power to pass laws and taxes proposed by the king</a:t>
            </a:r>
          </a:p>
        </p:txBody>
      </p:sp>
    </p:spTree>
  </p:cSld>
  <p:clrMapOvr>
    <a:masterClrMapping/>
  </p:clrMapOvr>
  <p:transition>
    <p:wipe/>
    <p:sndAc>
      <p:stSnd>
        <p:snd r:embed="rId2" name="applaus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ebpages.shepherd.edu/IBEICH01/TAU5921.jpg"/>
          <p:cNvPicPr/>
          <p:nvPr/>
        </p:nvPicPr>
        <p:blipFill>
          <a:blip r:embed="rId3" cstate="print"/>
          <a:srcRect/>
          <a:stretch>
            <a:fillRect/>
          </a:stretch>
        </p:blipFill>
        <p:spPr bwMode="auto">
          <a:xfrm>
            <a:off x="1447800" y="990600"/>
            <a:ext cx="6248400" cy="4800600"/>
          </a:xfrm>
          <a:prstGeom prst="rect">
            <a:avLst/>
          </a:prstGeom>
          <a:noFill/>
          <a:ln w="9525">
            <a:noFill/>
            <a:miter lim="800000"/>
            <a:headEnd/>
            <a:tailEnd/>
          </a:ln>
        </p:spPr>
      </p:pic>
    </p:spTree>
  </p:cSld>
  <p:clrMapOvr>
    <a:masterClrMapping/>
  </p:clrMapOvr>
  <p:transition>
    <p:wipe dir="u"/>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2700000" scaled="1"/>
          <a:tileRect/>
        </a:gradFill>
        <a:effectLst/>
      </p:bgPr>
    </p:bg>
    <p:spTree>
      <p:nvGrpSpPr>
        <p:cNvPr id="1" name=""/>
        <p:cNvGrpSpPr/>
        <p:nvPr/>
      </p:nvGrpSpPr>
      <p:grpSpPr>
        <a:xfrm>
          <a:off x="0" y="0"/>
          <a:ext cx="0" cy="0"/>
          <a:chOff x="0" y="0"/>
          <a:chExt cx="0" cy="0"/>
        </a:xfrm>
      </p:grpSpPr>
      <p:sp>
        <p:nvSpPr>
          <p:cNvPr id="2" name="Rectangle 1"/>
          <p:cNvSpPr/>
          <p:nvPr/>
        </p:nvSpPr>
        <p:spPr>
          <a:xfrm>
            <a:off x="0" y="-79653"/>
            <a:ext cx="9144000" cy="6801862"/>
          </a:xfrm>
          <a:prstGeom prst="rect">
            <a:avLst/>
          </a:prstGeom>
        </p:spPr>
        <p:txBody>
          <a:bodyPr wrap="square">
            <a:spAutoFit/>
          </a:bodyPr>
          <a:lstStyle/>
          <a:p>
            <a:pPr algn="ctr"/>
            <a:r>
              <a:rPr lang="en-US" sz="4000" dirty="0" smtClean="0">
                <a:solidFill>
                  <a:srgbClr val="660066"/>
                </a:solidFill>
                <a:latin typeface="Snap ITC" pitchFamily="82" charset="0"/>
              </a:rPr>
              <a:t>4.4 Rights of Colonists</a:t>
            </a:r>
          </a:p>
          <a:p>
            <a:pPr>
              <a:buFont typeface="Arial" pitchFamily="34" charset="0"/>
              <a:buChar char="•"/>
            </a:pPr>
            <a:endParaRPr lang="en-US" dirty="0" smtClean="0"/>
          </a:p>
          <a:p>
            <a:pPr>
              <a:buFont typeface="Arial" pitchFamily="34" charset="0"/>
              <a:buChar char="•"/>
            </a:pPr>
            <a:r>
              <a:rPr lang="en-US" dirty="0" smtClean="0"/>
              <a:t>In 1685 the king did not want shared power with an assembly in New York or Parliament in England</a:t>
            </a:r>
          </a:p>
          <a:p>
            <a:pPr>
              <a:buFont typeface="Arial" pitchFamily="34" charset="0"/>
              <a:buChar char="•"/>
            </a:pPr>
            <a:endParaRPr lang="en-US" dirty="0" smtClean="0"/>
          </a:p>
          <a:p>
            <a:pPr>
              <a:buFont typeface="Arial" pitchFamily="34" charset="0"/>
              <a:buChar char="•"/>
            </a:pPr>
            <a:r>
              <a:rPr lang="en-US" dirty="0" smtClean="0"/>
              <a:t>When he tried to rule without Parliament, he was forced  to step  down from his throne</a:t>
            </a:r>
          </a:p>
          <a:p>
            <a:pPr>
              <a:buFont typeface="Arial" pitchFamily="34" charset="0"/>
              <a:buChar char="•"/>
            </a:pPr>
            <a:endParaRPr lang="en-US" dirty="0" smtClean="0"/>
          </a:p>
          <a:p>
            <a:pPr>
              <a:buFont typeface="Arial" pitchFamily="34" charset="0"/>
              <a:buChar char="•"/>
            </a:pPr>
            <a:r>
              <a:rPr lang="en-US" dirty="0" smtClean="0"/>
              <a:t>This event is known as the Glorious Revolution</a:t>
            </a:r>
          </a:p>
          <a:p>
            <a:pPr>
              <a:buFont typeface="Arial" pitchFamily="34" charset="0"/>
              <a:buChar char="•"/>
            </a:pPr>
            <a:endParaRPr lang="en-US" dirty="0" smtClean="0"/>
          </a:p>
          <a:p>
            <a:pPr>
              <a:buFont typeface="Arial" pitchFamily="34" charset="0"/>
              <a:buChar char="•"/>
            </a:pPr>
            <a:r>
              <a:rPr lang="en-US" dirty="0" smtClean="0"/>
              <a:t>In 1689 Parliament  offered the crown to Prince William</a:t>
            </a:r>
          </a:p>
          <a:p>
            <a:pPr>
              <a:buFont typeface="Arial" pitchFamily="34" charset="0"/>
              <a:buChar char="•"/>
            </a:pPr>
            <a:endParaRPr lang="en-US" dirty="0" smtClean="0"/>
          </a:p>
          <a:p>
            <a:pPr>
              <a:buFont typeface="Arial" pitchFamily="34" charset="0"/>
              <a:buChar char="•"/>
            </a:pPr>
            <a:r>
              <a:rPr lang="en-US" dirty="0" smtClean="0"/>
              <a:t>In exchange for being king, the Prince had to agree on the English Bill of Rights</a:t>
            </a:r>
          </a:p>
          <a:p>
            <a:pPr>
              <a:buFont typeface="Arial" pitchFamily="34" charset="0"/>
              <a:buChar char="•"/>
            </a:pPr>
            <a:endParaRPr lang="en-US" dirty="0" smtClean="0"/>
          </a:p>
          <a:p>
            <a:pPr>
              <a:buFont typeface="Arial" pitchFamily="34" charset="0"/>
              <a:buChar char="•"/>
            </a:pPr>
            <a:r>
              <a:rPr lang="en-US" dirty="0" smtClean="0"/>
              <a:t>This bill stated that the power to make laws and impose taxes belonged to the people’s representatives in Parliament</a:t>
            </a:r>
          </a:p>
          <a:p>
            <a:pPr>
              <a:buFont typeface="Arial" pitchFamily="34" charset="0"/>
              <a:buChar char="•"/>
            </a:pPr>
            <a:endParaRPr lang="en-US" dirty="0" smtClean="0"/>
          </a:p>
          <a:p>
            <a:pPr>
              <a:buFont typeface="Arial" pitchFamily="34" charset="0"/>
              <a:buChar char="•"/>
            </a:pPr>
            <a:r>
              <a:rPr lang="en-US" dirty="0" smtClean="0"/>
              <a:t>It also included a list of rights that belonged to the people</a:t>
            </a:r>
          </a:p>
          <a:p>
            <a:pPr>
              <a:buFont typeface="Arial" pitchFamily="34" charset="0"/>
              <a:buChar char="•"/>
            </a:pPr>
            <a:endParaRPr lang="en-US" dirty="0" smtClean="0"/>
          </a:p>
          <a:p>
            <a:pPr>
              <a:buFont typeface="Arial" pitchFamily="34" charset="0"/>
              <a:buChar char="•"/>
            </a:pPr>
            <a:r>
              <a:rPr lang="en-US" dirty="0" smtClean="0"/>
              <a:t>One of these rights was the right to petition the  king and the right to trial by jury</a:t>
            </a:r>
          </a:p>
          <a:p>
            <a:pPr>
              <a:buFont typeface="Arial" pitchFamily="34" charset="0"/>
              <a:buChar char="•"/>
            </a:pPr>
            <a:endParaRPr lang="en-US" dirty="0" smtClean="0"/>
          </a:p>
          <a:p>
            <a:pPr>
              <a:buFont typeface="Arial" pitchFamily="34" charset="0"/>
              <a:buChar char="•"/>
            </a:pPr>
            <a:r>
              <a:rPr lang="en-US" dirty="0" smtClean="0"/>
              <a:t>English Colonists saw the Glorious Revolution as a victory for Parliament and the colonial assemblies. They wanted to choose the people who made the laws and set taxes </a:t>
            </a:r>
          </a:p>
        </p:txBody>
      </p:sp>
    </p:spTree>
  </p:cSld>
  <p:clrMapOvr>
    <a:masterClrMapping/>
  </p:clrMapOvr>
  <p:transition>
    <p:zoom/>
    <p:sndAc>
      <p:stSnd>
        <p:snd r:embed="rId2" name="arrow.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107</TotalTime>
  <Words>761</Words>
  <Application>Microsoft Office PowerPoint</Application>
  <PresentationFormat>On-screen Show (4:3)</PresentationFormat>
  <Paragraphs>99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Metro</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15</cp:revision>
  <dcterms:created xsi:type="dcterms:W3CDTF">2010-09-29T13:01:28Z</dcterms:created>
  <dcterms:modified xsi:type="dcterms:W3CDTF">2010-10-05T13:50:22Z</dcterms:modified>
</cp:coreProperties>
</file>