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pptx" ContentType="application/vnd.openxmlformats-officedocument.presentationml.presentation"/>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6" r:id="rId3"/>
    <p:sldId id="258" r:id="rId4"/>
    <p:sldId id="259" r:id="rId5"/>
    <p:sldId id="262" r:id="rId6"/>
    <p:sldId id="260" r:id="rId7"/>
    <p:sldId id="261" r:id="rId8"/>
    <p:sldId id="263" r:id="rId9"/>
    <p:sldId id="264" r:id="rId10"/>
    <p:sldId id="267" r:id="rId11"/>
    <p:sldId id="268" r:id="rId12"/>
    <p:sldId id="269" r:id="rId13"/>
    <p:sldId id="270" r:id="rId14"/>
    <p:sldId id="271" r:id="rId15"/>
    <p:sldId id="273"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FF0066"/>
    <a:srgbClr val="00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DE108F6-4F93-4CD8-9437-A22E7E399972}" type="datetimeFigureOut">
              <a:rPr lang="en-US" smtClean="0"/>
              <a:pPr/>
              <a:t>10/5/2010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559711-4D58-4784-8D9B-6DEEF365854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E108F6-4F93-4CD8-9437-A22E7E399972}" type="datetimeFigureOut">
              <a:rPr lang="en-US" smtClean="0"/>
              <a:pPr/>
              <a:t>10/5/2010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559711-4D58-4784-8D9B-6DEEF365854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E108F6-4F93-4CD8-9437-A22E7E399972}" type="datetimeFigureOut">
              <a:rPr lang="en-US" smtClean="0"/>
              <a:pPr/>
              <a:t>10/5/2010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559711-4D58-4784-8D9B-6DEEF365854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E108F6-4F93-4CD8-9437-A22E7E399972}" type="datetimeFigureOut">
              <a:rPr lang="en-US" smtClean="0"/>
              <a:pPr/>
              <a:t>10/5/2010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559711-4D58-4784-8D9B-6DEEF365854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DE108F6-4F93-4CD8-9437-A22E7E399972}" type="datetimeFigureOut">
              <a:rPr lang="en-US" smtClean="0"/>
              <a:pPr/>
              <a:t>10/5/2010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559711-4D58-4784-8D9B-6DEEF365854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DE108F6-4F93-4CD8-9437-A22E7E399972}" type="datetimeFigureOut">
              <a:rPr lang="en-US" smtClean="0"/>
              <a:pPr/>
              <a:t>10/5/2010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559711-4D58-4784-8D9B-6DEEF365854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DE108F6-4F93-4CD8-9437-A22E7E399972}" type="datetimeFigureOut">
              <a:rPr lang="en-US" smtClean="0"/>
              <a:pPr/>
              <a:t>10/5/2010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559711-4D58-4784-8D9B-6DEEF365854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DE108F6-4F93-4CD8-9437-A22E7E399972}" type="datetimeFigureOut">
              <a:rPr lang="en-US" smtClean="0"/>
              <a:pPr/>
              <a:t>10/5/2010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559711-4D58-4784-8D9B-6DEEF365854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E108F6-4F93-4CD8-9437-A22E7E399972}" type="datetimeFigureOut">
              <a:rPr lang="en-US" smtClean="0"/>
              <a:pPr/>
              <a:t>10/5/2010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559711-4D58-4784-8D9B-6DEEF365854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DE108F6-4F93-4CD8-9437-A22E7E399972}" type="datetimeFigureOut">
              <a:rPr lang="en-US" smtClean="0"/>
              <a:pPr/>
              <a:t>10/5/2010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559711-4D58-4784-8D9B-6DEEF365854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DE108F6-4F93-4CD8-9437-A22E7E399972}" type="datetimeFigureOut">
              <a:rPr lang="en-US" smtClean="0"/>
              <a:pPr/>
              <a:t>10/5/2010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559711-4D58-4784-8D9B-6DEEF3658544}"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DE108F6-4F93-4CD8-9437-A22E7E399972}" type="datetimeFigureOut">
              <a:rPr lang="en-US" smtClean="0"/>
              <a:pPr/>
              <a:t>10/5/2010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559711-4D58-4784-8D9B-6DEEF3658544}"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package" Target="../embeddings/Microsoft_Office_PowerPoint_2007_Presentation1.ppt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8229600" cy="1143000"/>
          </a:xfrm>
        </p:spPr>
        <p:txBody>
          <a:bodyPr>
            <a:noAutofit/>
          </a:bodyPr>
          <a:lstStyle/>
          <a:p>
            <a:r>
              <a:rPr lang="en-US" sz="7200" dirty="0" smtClean="0">
                <a:solidFill>
                  <a:srgbClr val="00FF00"/>
                </a:solidFill>
              </a:rPr>
              <a:t>Life In Cities and Rights Of Colonists</a:t>
            </a:r>
            <a:endParaRPr lang="en-US" sz="7200" dirty="0">
              <a:solidFill>
                <a:srgbClr val="00FF00"/>
              </a:solidFill>
            </a:endParaRPr>
          </a:p>
        </p:txBody>
      </p:sp>
      <p:sp>
        <p:nvSpPr>
          <p:cNvPr id="3" name="Content Placeholder 2"/>
          <p:cNvSpPr>
            <a:spLocks noGrp="1"/>
          </p:cNvSpPr>
          <p:nvPr>
            <p:ph idx="1"/>
          </p:nvPr>
        </p:nvSpPr>
        <p:spPr/>
        <p:txBody>
          <a:bodyPr/>
          <a:lstStyle/>
          <a:p>
            <a:endParaRPr lang="en-US" dirty="0" smtClean="0">
              <a:solidFill>
                <a:srgbClr val="00CC00"/>
              </a:solidFill>
            </a:endParaRPr>
          </a:p>
          <a:p>
            <a:endParaRPr lang="en-US" dirty="0" smtClean="0">
              <a:solidFill>
                <a:srgbClr val="00CC00"/>
              </a:solidFill>
            </a:endParaRPr>
          </a:p>
          <a:p>
            <a:endParaRPr lang="en-US" dirty="0" smtClean="0">
              <a:solidFill>
                <a:srgbClr val="00CC00"/>
              </a:solidFill>
            </a:endParaRPr>
          </a:p>
          <a:p>
            <a:endParaRPr lang="en-US" dirty="0" smtClean="0">
              <a:solidFill>
                <a:srgbClr val="00CC00"/>
              </a:solidFill>
            </a:endParaRPr>
          </a:p>
          <a:p>
            <a:endParaRPr lang="en-US" dirty="0" smtClean="0">
              <a:solidFill>
                <a:srgbClr val="00CC00"/>
              </a:solidFill>
            </a:endParaRPr>
          </a:p>
          <a:p>
            <a:pPr algn="ctr"/>
            <a:r>
              <a:rPr lang="en-US" dirty="0" smtClean="0">
                <a:solidFill>
                  <a:srgbClr val="FF0066"/>
                </a:solidFill>
              </a:rPr>
              <a:t>Nick Jensen, Carson </a:t>
            </a:r>
            <a:r>
              <a:rPr lang="en-US" dirty="0" err="1" smtClean="0">
                <a:solidFill>
                  <a:srgbClr val="FF0066"/>
                </a:solidFill>
              </a:rPr>
              <a:t>Makuski</a:t>
            </a:r>
            <a:r>
              <a:rPr lang="en-US" dirty="0" smtClean="0">
                <a:solidFill>
                  <a:srgbClr val="FF0066"/>
                </a:solidFill>
              </a:rPr>
              <a:t>, Savannah Walker, and Natalie </a:t>
            </a:r>
            <a:r>
              <a:rPr lang="en-US" dirty="0" err="1" smtClean="0">
                <a:solidFill>
                  <a:srgbClr val="FF0066"/>
                </a:solidFill>
              </a:rPr>
              <a:t>Jakusz</a:t>
            </a:r>
            <a:endParaRPr lang="en-US" dirty="0">
              <a:solidFill>
                <a:srgbClr val="FF0066"/>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Comic Sans MS" pitchFamily="66" charset="0"/>
              </a:rPr>
              <a:t>Timeline</a:t>
            </a:r>
            <a:endParaRPr lang="en-US" dirty="0">
              <a:latin typeface="Comic Sans MS" pitchFamily="66" charset="0"/>
            </a:endParaRPr>
          </a:p>
        </p:txBody>
      </p:sp>
      <p:cxnSp>
        <p:nvCxnSpPr>
          <p:cNvPr id="5" name="Straight Connector 4"/>
          <p:cNvCxnSpPr/>
          <p:nvPr/>
        </p:nvCxnSpPr>
        <p:spPr>
          <a:xfrm>
            <a:off x="838200" y="3733800"/>
            <a:ext cx="7315200"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1028700" y="3771900"/>
            <a:ext cx="533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a:off x="4381500" y="3771900"/>
            <a:ext cx="533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790700" y="3771900"/>
            <a:ext cx="533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a:off x="2628900" y="3771900"/>
            <a:ext cx="533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3467100" y="3771900"/>
            <a:ext cx="533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5400000">
            <a:off x="5372100" y="3771900"/>
            <a:ext cx="533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a:off x="6286500" y="3771900"/>
            <a:ext cx="533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5400000">
            <a:off x="7277100" y="3771900"/>
            <a:ext cx="533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5400000" flipH="1" flipV="1">
            <a:off x="1943100" y="3467100"/>
            <a:ext cx="533400" cy="0"/>
          </a:xfrm>
          <a:prstGeom prst="line">
            <a:avLst/>
          </a:prstGeom>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685800" y="4114800"/>
            <a:ext cx="7543800" cy="369332"/>
          </a:xfrm>
          <a:prstGeom prst="rect">
            <a:avLst/>
          </a:prstGeom>
          <a:noFill/>
        </p:spPr>
        <p:txBody>
          <a:bodyPr wrap="square" rtlCol="0">
            <a:spAutoFit/>
          </a:bodyPr>
          <a:lstStyle/>
          <a:p>
            <a:r>
              <a:rPr lang="en-US" dirty="0" smtClean="0"/>
              <a:t>1100          1200         1300        1400         1500        1600        1700             1800</a:t>
            </a:r>
            <a:endParaRPr lang="en-US" dirty="0"/>
          </a:p>
        </p:txBody>
      </p:sp>
      <p:sp>
        <p:nvSpPr>
          <p:cNvPr id="38" name="TextBox 37"/>
          <p:cNvSpPr txBox="1"/>
          <p:nvPr/>
        </p:nvSpPr>
        <p:spPr>
          <a:xfrm>
            <a:off x="838200" y="2438400"/>
            <a:ext cx="7391400" cy="584775"/>
          </a:xfrm>
          <a:prstGeom prst="rect">
            <a:avLst/>
          </a:prstGeom>
          <a:noFill/>
        </p:spPr>
        <p:txBody>
          <a:bodyPr wrap="square" rtlCol="0">
            <a:spAutoFit/>
          </a:bodyPr>
          <a:lstStyle/>
          <a:p>
            <a:r>
              <a:rPr lang="en-US" dirty="0" smtClean="0"/>
              <a:t>                  </a:t>
            </a:r>
            <a:r>
              <a:rPr lang="en-US" dirty="0" smtClean="0"/>
              <a:t>1lo215   </a:t>
            </a:r>
            <a:r>
              <a:rPr lang="en-US" dirty="0" smtClean="0"/>
              <a:t>1265                                                    1685   1689</a:t>
            </a:r>
          </a:p>
          <a:p>
            <a:r>
              <a:rPr lang="en-US" sz="1400" dirty="0" smtClean="0"/>
              <a:t>         Magna Carta    Parliament                                         King James 2</a:t>
            </a:r>
            <a:r>
              <a:rPr lang="en-US" sz="1400" baseline="30000" dirty="0" smtClean="0"/>
              <a:t>nd</a:t>
            </a:r>
            <a:r>
              <a:rPr lang="en-US" sz="1400" dirty="0" smtClean="0"/>
              <a:t>     Parliament</a:t>
            </a:r>
          </a:p>
        </p:txBody>
      </p:sp>
      <p:cxnSp>
        <p:nvCxnSpPr>
          <p:cNvPr id="40" name="Straight Connector 39"/>
          <p:cNvCxnSpPr/>
          <p:nvPr/>
        </p:nvCxnSpPr>
        <p:spPr>
          <a:xfrm rot="5400000" flipH="1" flipV="1">
            <a:off x="2324100" y="3467100"/>
            <a:ext cx="533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flipH="1" flipV="1">
            <a:off x="6057900" y="3467100"/>
            <a:ext cx="5334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5400000" flipH="1" flipV="1">
            <a:off x="6210300" y="3467100"/>
            <a:ext cx="5334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176997"/>
            <a:ext cx="2212848" cy="499404"/>
          </a:xfrm>
        </p:spPr>
        <p:txBody>
          <a:bodyPr>
            <a:noAutofit/>
          </a:bodyPr>
          <a:lstStyle/>
          <a:p>
            <a:pPr algn="ctr"/>
            <a:r>
              <a:rPr lang="en-US" sz="3200" dirty="0" smtClean="0"/>
              <a:t>1215</a:t>
            </a:r>
            <a:endParaRPr lang="en-US" sz="3200" dirty="0"/>
          </a:p>
        </p:txBody>
      </p:sp>
      <p:sp>
        <p:nvSpPr>
          <p:cNvPr id="3" name="Text Placeholder 2"/>
          <p:cNvSpPr>
            <a:spLocks noGrp="1"/>
          </p:cNvSpPr>
          <p:nvPr>
            <p:ph type="body" sz="half" idx="2"/>
          </p:nvPr>
        </p:nvSpPr>
        <p:spPr>
          <a:xfrm>
            <a:off x="609600" y="1828800"/>
            <a:ext cx="2209800" cy="3179305"/>
          </a:xfrm>
        </p:spPr>
        <p:txBody>
          <a:bodyPr>
            <a:normAutofit/>
          </a:bodyPr>
          <a:lstStyle/>
          <a:p>
            <a:r>
              <a:rPr lang="en-US" sz="2400" dirty="0" smtClean="0"/>
              <a:t>King John agreed to sign the Magna Carta , or  “Great Charter”.  After signing the King is now below the law. </a:t>
            </a:r>
            <a:endParaRPr lang="en-US" sz="2400" dirty="0"/>
          </a:p>
        </p:txBody>
      </p:sp>
      <p:pic>
        <p:nvPicPr>
          <p:cNvPr id="5" name="Picture Placeholder 4" descr="magna_carta.jpg"/>
          <p:cNvPicPr>
            <a:picLocks noGrp="1" noChangeAspect="1"/>
          </p:cNvPicPr>
          <p:nvPr>
            <p:ph type="pic" idx="1"/>
          </p:nvPr>
        </p:nvPicPr>
        <p:blipFill>
          <a:blip r:embed="rId2" cstate="print"/>
          <a:srcRect t="28792" b="28792"/>
          <a:stretch>
            <a:fillRect/>
          </a:stretch>
        </p:blipFill>
        <p:spPr>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176997"/>
            <a:ext cx="2212848" cy="423204"/>
          </a:xfrm>
        </p:spPr>
        <p:txBody>
          <a:bodyPr>
            <a:noAutofit/>
          </a:bodyPr>
          <a:lstStyle/>
          <a:p>
            <a:pPr algn="ctr"/>
            <a:r>
              <a:rPr lang="en-US" sz="3200" dirty="0" smtClean="0"/>
              <a:t>1685</a:t>
            </a:r>
            <a:endParaRPr lang="en-US" sz="3200" dirty="0"/>
          </a:p>
        </p:txBody>
      </p:sp>
      <p:sp>
        <p:nvSpPr>
          <p:cNvPr id="3" name="Text Placeholder 2"/>
          <p:cNvSpPr>
            <a:spLocks noGrp="1"/>
          </p:cNvSpPr>
          <p:nvPr>
            <p:ph type="body" sz="half" idx="2"/>
          </p:nvPr>
        </p:nvSpPr>
        <p:spPr>
          <a:xfrm>
            <a:off x="609600" y="1676400"/>
            <a:ext cx="2209800" cy="3331705"/>
          </a:xfrm>
        </p:spPr>
        <p:txBody>
          <a:bodyPr>
            <a:noAutofit/>
          </a:bodyPr>
          <a:lstStyle/>
          <a:p>
            <a:r>
              <a:rPr lang="en-US" sz="2000" dirty="0" smtClean="0"/>
              <a:t>James ,the Duke of New York became King. Since James became king he didn’t want to share his power with anyone, so he was thrown off his throne. </a:t>
            </a:r>
            <a:endParaRPr lang="en-US" sz="2000" dirty="0"/>
          </a:p>
        </p:txBody>
      </p:sp>
      <p:pic>
        <p:nvPicPr>
          <p:cNvPr id="5" name="Picture Placeholder 4" descr="kingjamesii1.jpg"/>
          <p:cNvPicPr>
            <a:picLocks noGrp="1" noChangeAspect="1"/>
          </p:cNvPicPr>
          <p:nvPr>
            <p:ph type="pic" idx="1"/>
          </p:nvPr>
        </p:nvPicPr>
        <p:blipFill>
          <a:blip r:embed="rId2" cstate="print"/>
          <a:srcRect t="15954" b="15954"/>
          <a:stretch>
            <a:fillRect/>
          </a:stretch>
        </p:blipFill>
        <p:spPr>
          <a:xfrm rot="420000">
            <a:off x="3490557" y="1121643"/>
            <a:ext cx="4617720" cy="4010085"/>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176997"/>
            <a:ext cx="2212848" cy="423203"/>
          </a:xfrm>
        </p:spPr>
        <p:txBody>
          <a:bodyPr>
            <a:noAutofit/>
          </a:bodyPr>
          <a:lstStyle/>
          <a:p>
            <a:pPr algn="ctr"/>
            <a:r>
              <a:rPr lang="en-US" sz="3200" dirty="0" smtClean="0"/>
              <a:t>1689</a:t>
            </a:r>
            <a:endParaRPr lang="en-US" sz="3200" dirty="0"/>
          </a:p>
        </p:txBody>
      </p:sp>
      <p:sp>
        <p:nvSpPr>
          <p:cNvPr id="3" name="Text Placeholder 2"/>
          <p:cNvSpPr>
            <a:spLocks noGrp="1"/>
          </p:cNvSpPr>
          <p:nvPr>
            <p:ph type="body" sz="half" idx="2"/>
          </p:nvPr>
        </p:nvSpPr>
        <p:spPr>
          <a:xfrm>
            <a:off x="609600" y="1752600"/>
            <a:ext cx="2209800" cy="3255505"/>
          </a:xfrm>
        </p:spPr>
        <p:txBody>
          <a:bodyPr>
            <a:noAutofit/>
          </a:bodyPr>
          <a:lstStyle/>
          <a:p>
            <a:r>
              <a:rPr lang="en-US" sz="1800" dirty="0" smtClean="0"/>
              <a:t>The Parliament offered Prince William and his wife the crown, but he would have to agree the English Bill of Rights.  Bill of Rights means the power to make laws and impose taxes belonged to the people’s elected representatives in the Parliament. </a:t>
            </a:r>
            <a:endParaRPr lang="en-US" sz="1800" dirty="0"/>
          </a:p>
        </p:txBody>
      </p:sp>
      <p:pic>
        <p:nvPicPr>
          <p:cNvPr id="5" name="Picture Placeholder 4" descr="prince william.bmp"/>
          <p:cNvPicPr>
            <a:picLocks noGrp="1" noChangeAspect="1"/>
          </p:cNvPicPr>
          <p:nvPr>
            <p:ph type="pic" idx="1"/>
          </p:nvPr>
        </p:nvPicPr>
        <p:blipFill>
          <a:blip r:embed="rId2" cstate="print"/>
          <a:srcRect t="16291" b="16291"/>
          <a:stretch>
            <a:fillRect/>
          </a:stretch>
        </p:blipFill>
        <p:spPr>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19912"/>
          </a:xfrm>
        </p:spPr>
        <p:txBody>
          <a:bodyPr>
            <a:normAutofit fontScale="90000"/>
          </a:bodyPr>
          <a:lstStyle/>
          <a:p>
            <a:pPr algn="ctr"/>
            <a:r>
              <a:rPr lang="en-US" sz="6000" dirty="0" smtClean="0"/>
              <a:t>Quiz questions</a:t>
            </a:r>
            <a:endParaRPr lang="en-US" sz="6000" dirty="0"/>
          </a:p>
        </p:txBody>
      </p:sp>
      <p:sp>
        <p:nvSpPr>
          <p:cNvPr id="3" name="Content Placeholder 2"/>
          <p:cNvSpPr>
            <a:spLocks noGrp="1"/>
          </p:cNvSpPr>
          <p:nvPr>
            <p:ph idx="1"/>
          </p:nvPr>
        </p:nvSpPr>
        <p:spPr>
          <a:xfrm>
            <a:off x="457200" y="1524000"/>
            <a:ext cx="8229600" cy="4800600"/>
          </a:xfrm>
          <a:solidFill>
            <a:schemeClr val="bg1"/>
          </a:solidFill>
        </p:spPr>
        <p:txBody>
          <a:bodyPr>
            <a:normAutofit/>
          </a:bodyPr>
          <a:lstStyle/>
          <a:p>
            <a:pPr marL="514350" indent="-514350">
              <a:buNone/>
            </a:pPr>
            <a:r>
              <a:rPr lang="en-US" sz="2200" dirty="0" smtClean="0"/>
              <a:t>1)Which King agreed to sign the Magna Carta?</a:t>
            </a:r>
          </a:p>
          <a:p>
            <a:pPr marL="514350" indent="-514350">
              <a:buNone/>
            </a:pPr>
            <a:r>
              <a:rPr lang="en-US" sz="2200" dirty="0" smtClean="0"/>
              <a:t>2)Which King was thrown of his throne?</a:t>
            </a:r>
          </a:p>
          <a:p>
            <a:pPr marL="514350" indent="-514350">
              <a:buNone/>
            </a:pPr>
            <a:r>
              <a:rPr lang="en-US" sz="2200" dirty="0" smtClean="0"/>
              <a:t>3)In what year did the founding of the Parliament start?</a:t>
            </a:r>
          </a:p>
          <a:p>
            <a:pPr marL="514350" indent="-514350">
              <a:buNone/>
            </a:pPr>
            <a:r>
              <a:rPr lang="en-US" sz="2200" dirty="0" smtClean="0"/>
              <a:t>4) Signing the Magna Carta means what persons were not above  the law?</a:t>
            </a:r>
          </a:p>
          <a:p>
            <a:pPr marL="514350" indent="-514350">
              <a:buNone/>
            </a:pPr>
            <a:r>
              <a:rPr lang="en-US" sz="2200" dirty="0" smtClean="0"/>
              <a:t>5)Who was King in 1685?</a:t>
            </a:r>
          </a:p>
          <a:p>
            <a:pPr marL="514350" indent="-514350">
              <a:buNone/>
            </a:pPr>
            <a:r>
              <a:rPr lang="en-US" sz="2200" dirty="0" smtClean="0"/>
              <a:t>6)What happened in 1685?	</a:t>
            </a:r>
          </a:p>
          <a:p>
            <a:pPr marL="514350" indent="-514350">
              <a:buNone/>
            </a:pPr>
            <a:r>
              <a:rPr lang="en-US" sz="2200" dirty="0" smtClean="0"/>
              <a:t>7)James, Duke of York became what?</a:t>
            </a:r>
          </a:p>
          <a:p>
            <a:pPr marL="514350" indent="-514350">
              <a:buNone/>
            </a:pPr>
            <a:r>
              <a:rPr lang="en-US" sz="2200" dirty="0" smtClean="0"/>
              <a:t>8)What was the parliament made up of?</a:t>
            </a:r>
          </a:p>
          <a:p>
            <a:pPr marL="514350" indent="-514350">
              <a:buNone/>
            </a:pPr>
            <a:r>
              <a:rPr lang="en-US" sz="2200" dirty="0" smtClean="0"/>
              <a:t>9) Who was king in 1215?</a:t>
            </a:r>
          </a:p>
          <a:p>
            <a:pPr marL="514350" indent="-514350">
              <a:buNone/>
            </a:pPr>
            <a:r>
              <a:rPr lang="en-US" sz="2200" dirty="0" smtClean="0"/>
              <a:t>10)Was Prince William married?</a:t>
            </a:r>
            <a:endParaRPr lang="en-US" sz="22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96112"/>
          </a:xfrm>
        </p:spPr>
        <p:txBody>
          <a:bodyPr/>
          <a:lstStyle/>
          <a:p>
            <a:pPr algn="ctr"/>
            <a:r>
              <a:rPr lang="en-US" dirty="0" smtClean="0"/>
              <a:t>Quiz Answers </a:t>
            </a:r>
            <a:endParaRPr lang="en-US" dirty="0"/>
          </a:p>
        </p:txBody>
      </p:sp>
      <p:sp>
        <p:nvSpPr>
          <p:cNvPr id="3" name="Content Placeholder 2"/>
          <p:cNvSpPr>
            <a:spLocks noGrp="1"/>
          </p:cNvSpPr>
          <p:nvPr>
            <p:ph idx="1"/>
          </p:nvPr>
        </p:nvSpPr>
        <p:spPr>
          <a:xfrm>
            <a:off x="457200" y="1676400"/>
            <a:ext cx="8229600" cy="4648200"/>
          </a:xfrm>
        </p:spPr>
        <p:txBody>
          <a:bodyPr>
            <a:normAutofit lnSpcReduction="10000"/>
          </a:bodyPr>
          <a:lstStyle/>
          <a:p>
            <a:pPr>
              <a:buNone/>
            </a:pPr>
            <a:r>
              <a:rPr lang="en-US" dirty="0" smtClean="0"/>
              <a:t>1)King John</a:t>
            </a:r>
          </a:p>
          <a:p>
            <a:pPr>
              <a:buNone/>
            </a:pPr>
            <a:r>
              <a:rPr lang="en-US" dirty="0" smtClean="0"/>
              <a:t>2)King James 2</a:t>
            </a:r>
            <a:r>
              <a:rPr lang="en-US" baseline="30000" dirty="0" smtClean="0"/>
              <a:t>nd</a:t>
            </a:r>
            <a:endParaRPr lang="en-US" dirty="0" smtClean="0"/>
          </a:p>
          <a:p>
            <a:pPr>
              <a:buNone/>
            </a:pPr>
            <a:r>
              <a:rPr lang="en-US" dirty="0" smtClean="0"/>
              <a:t>3)1265</a:t>
            </a:r>
          </a:p>
          <a:p>
            <a:pPr>
              <a:buNone/>
            </a:pPr>
            <a:r>
              <a:rPr lang="en-US" dirty="0" smtClean="0"/>
              <a:t>4)The King and Queen</a:t>
            </a:r>
          </a:p>
          <a:p>
            <a:pPr>
              <a:buNone/>
            </a:pPr>
            <a:r>
              <a:rPr lang="en-US" dirty="0" smtClean="0"/>
              <a:t>5) King James 2</a:t>
            </a:r>
            <a:r>
              <a:rPr lang="en-US" baseline="30000" dirty="0" smtClean="0"/>
              <a:t>nd</a:t>
            </a:r>
            <a:endParaRPr lang="en-US" dirty="0" smtClean="0"/>
          </a:p>
          <a:p>
            <a:pPr>
              <a:buNone/>
            </a:pPr>
            <a:r>
              <a:rPr lang="en-US" dirty="0" smtClean="0"/>
              <a:t>6)King James 2</a:t>
            </a:r>
            <a:r>
              <a:rPr lang="en-US" baseline="30000" dirty="0" smtClean="0"/>
              <a:t>nd</a:t>
            </a:r>
            <a:r>
              <a:rPr lang="en-US" dirty="0" smtClean="0"/>
              <a:t> was thrown off his throne .</a:t>
            </a:r>
          </a:p>
          <a:p>
            <a:pPr>
              <a:buNone/>
            </a:pPr>
            <a:r>
              <a:rPr lang="en-US" dirty="0" smtClean="0"/>
              <a:t>7)James became king.</a:t>
            </a:r>
          </a:p>
          <a:p>
            <a:pPr>
              <a:buNone/>
            </a:pPr>
            <a:r>
              <a:rPr lang="en-US" dirty="0" smtClean="0"/>
              <a:t>8) Was a law making body.</a:t>
            </a:r>
          </a:p>
          <a:p>
            <a:pPr>
              <a:buNone/>
            </a:pPr>
            <a:r>
              <a:rPr lang="en-US" dirty="0" smtClean="0"/>
              <a:t>9) King John</a:t>
            </a:r>
          </a:p>
          <a:p>
            <a:pPr>
              <a:buNone/>
            </a:pPr>
            <a:r>
              <a:rPr lang="en-US" dirty="0" smtClean="0"/>
              <a:t>10) Yes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533400"/>
            <a:ext cx="7696200" cy="1470025"/>
          </a:xfrm>
        </p:spPr>
        <p:txBody>
          <a:bodyPr>
            <a:normAutofit/>
          </a:bodyPr>
          <a:lstStyle/>
          <a:p>
            <a:r>
              <a:rPr lang="en-US" sz="7200" u="sng" dirty="0" smtClean="0">
                <a:solidFill>
                  <a:srgbClr val="00FF00"/>
                </a:solidFill>
              </a:rPr>
              <a:t>Life In Cities</a:t>
            </a:r>
            <a:endParaRPr lang="en-US" sz="7200" u="sng" dirty="0">
              <a:solidFill>
                <a:srgbClr val="00FF00"/>
              </a:solidFill>
            </a:endParaRPr>
          </a:p>
        </p:txBody>
      </p:sp>
      <p:sp>
        <p:nvSpPr>
          <p:cNvPr id="3" name="Subtitle 2"/>
          <p:cNvSpPr>
            <a:spLocks noGrp="1"/>
          </p:cNvSpPr>
          <p:nvPr>
            <p:ph type="subTitle" idx="1"/>
          </p:nvPr>
        </p:nvSpPr>
        <p:spPr>
          <a:xfrm>
            <a:off x="1371600" y="1981200"/>
            <a:ext cx="6400800" cy="990600"/>
          </a:xfrm>
        </p:spPr>
        <p:txBody>
          <a:bodyPr/>
          <a:lstStyle/>
          <a:p>
            <a:endParaRPr lang="en-US" dirty="0"/>
          </a:p>
        </p:txBody>
      </p:sp>
      <p:pic>
        <p:nvPicPr>
          <p:cNvPr id="27650" name="Picture 2" descr="http://www.familyhistoryimages.com/Military/flag13colony.jpg"/>
          <p:cNvPicPr>
            <a:picLocks noChangeAspect="1" noChangeArrowheads="1"/>
          </p:cNvPicPr>
          <p:nvPr/>
        </p:nvPicPr>
        <p:blipFill>
          <a:blip r:embed="rId2" cstate="print"/>
          <a:srcRect/>
          <a:stretch>
            <a:fillRect/>
          </a:stretch>
        </p:blipFill>
        <p:spPr bwMode="auto">
          <a:xfrm>
            <a:off x="1371600" y="2057400"/>
            <a:ext cx="6477000" cy="3810000"/>
          </a:xfrm>
          <a:prstGeom prst="rect">
            <a:avLst/>
          </a:prstGeom>
          <a:noFill/>
        </p:spPr>
      </p:pic>
      <p:sp>
        <p:nvSpPr>
          <p:cNvPr id="6" name="TextBox 5"/>
          <p:cNvSpPr txBox="1"/>
          <p:nvPr/>
        </p:nvSpPr>
        <p:spPr>
          <a:xfrm>
            <a:off x="1447800" y="5943600"/>
            <a:ext cx="6477000" cy="584775"/>
          </a:xfrm>
          <a:prstGeom prst="rect">
            <a:avLst/>
          </a:prstGeom>
          <a:noFill/>
        </p:spPr>
        <p:txBody>
          <a:bodyPr wrap="square" rtlCol="0">
            <a:spAutoFit/>
          </a:bodyPr>
          <a:lstStyle/>
          <a:p>
            <a:pPr algn="ctr"/>
            <a:r>
              <a:rPr lang="en-US" sz="3200" dirty="0" smtClean="0">
                <a:solidFill>
                  <a:srgbClr val="FF0066"/>
                </a:solidFill>
              </a:rPr>
              <a:t>13 Colonies Flag</a:t>
            </a:r>
            <a:endParaRPr lang="en-US" sz="3200" dirty="0">
              <a:solidFill>
                <a:srgbClr val="FF0066"/>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84238"/>
          </a:xfrm>
        </p:spPr>
        <p:txBody>
          <a:bodyPr>
            <a:noAutofit/>
          </a:bodyPr>
          <a:lstStyle/>
          <a:p>
            <a:r>
              <a:rPr lang="en-US" sz="7200" dirty="0" smtClean="0">
                <a:solidFill>
                  <a:srgbClr val="00FF00"/>
                </a:solidFill>
              </a:rPr>
              <a:t>Facts</a:t>
            </a:r>
            <a:endParaRPr lang="en-US" sz="7200" dirty="0">
              <a:solidFill>
                <a:srgbClr val="00FF00"/>
              </a:solidFill>
            </a:endParaRPr>
          </a:p>
        </p:txBody>
      </p:sp>
      <p:sp>
        <p:nvSpPr>
          <p:cNvPr id="3" name="Content Placeholder 2"/>
          <p:cNvSpPr>
            <a:spLocks noGrp="1"/>
          </p:cNvSpPr>
          <p:nvPr>
            <p:ph idx="1"/>
          </p:nvPr>
        </p:nvSpPr>
        <p:spPr>
          <a:xfrm>
            <a:off x="457200" y="914400"/>
            <a:ext cx="8229600" cy="5943600"/>
          </a:xfrm>
        </p:spPr>
        <p:txBody>
          <a:bodyPr>
            <a:normAutofit fontScale="92500"/>
          </a:bodyPr>
          <a:lstStyle/>
          <a:p>
            <a:pPr>
              <a:lnSpc>
                <a:spcPct val="120000"/>
              </a:lnSpc>
              <a:buClr>
                <a:srgbClr val="FF0000"/>
              </a:buClr>
              <a:buFont typeface="Wingdings" pitchFamily="2" charset="2"/>
              <a:buChar char="Ø"/>
            </a:pPr>
            <a:r>
              <a:rPr lang="en-US" dirty="0" smtClean="0"/>
              <a:t>Cities Were very noisy and busy.</a:t>
            </a:r>
          </a:p>
          <a:p>
            <a:pPr>
              <a:lnSpc>
                <a:spcPct val="120000"/>
              </a:lnSpc>
              <a:buClr>
                <a:srgbClr val="FF0000"/>
              </a:buClr>
              <a:buFont typeface="Wingdings" pitchFamily="2" charset="2"/>
              <a:buChar char="Ø"/>
            </a:pPr>
            <a:endParaRPr lang="en-US" dirty="0" smtClean="0"/>
          </a:p>
          <a:p>
            <a:pPr>
              <a:lnSpc>
                <a:spcPct val="120000"/>
              </a:lnSpc>
              <a:buClr>
                <a:srgbClr val="FF0000"/>
              </a:buClr>
              <a:buFont typeface="Wingdings" pitchFamily="2" charset="2"/>
              <a:buChar char="Ø"/>
            </a:pPr>
            <a:r>
              <a:rPr lang="en-US" dirty="0" smtClean="0"/>
              <a:t>Only 1 out of 20 Colonists lived in cities.</a:t>
            </a:r>
          </a:p>
          <a:p>
            <a:pPr>
              <a:lnSpc>
                <a:spcPct val="120000"/>
              </a:lnSpc>
              <a:buClr>
                <a:srgbClr val="FF0000"/>
              </a:buClr>
              <a:buFont typeface="Wingdings" pitchFamily="2" charset="2"/>
              <a:buChar char="Ø"/>
            </a:pPr>
            <a:endParaRPr lang="en-US" dirty="0" smtClean="0"/>
          </a:p>
          <a:p>
            <a:pPr>
              <a:lnSpc>
                <a:spcPct val="120000"/>
              </a:lnSpc>
              <a:buClr>
                <a:srgbClr val="FF0000"/>
              </a:buClr>
              <a:buFont typeface="Wingdings" pitchFamily="2" charset="2"/>
              <a:buChar char="Ø"/>
            </a:pPr>
            <a:r>
              <a:rPr lang="en-US" dirty="0" smtClean="0"/>
              <a:t>Streets were lined with shops Ex. Blacksmith, Shoemakers, Clockmakers, Tailors, Bakers, and many others.</a:t>
            </a:r>
          </a:p>
          <a:p>
            <a:pPr>
              <a:lnSpc>
                <a:spcPct val="120000"/>
              </a:lnSpc>
              <a:buClr>
                <a:srgbClr val="FF0000"/>
              </a:buClr>
              <a:buFont typeface="Wingdings" pitchFamily="2" charset="2"/>
              <a:buChar char="Ø"/>
            </a:pPr>
            <a:endParaRPr lang="en-US" dirty="0" smtClean="0"/>
          </a:p>
          <a:p>
            <a:pPr>
              <a:lnSpc>
                <a:spcPct val="120000"/>
              </a:lnSpc>
              <a:buClr>
                <a:srgbClr val="FF0000"/>
              </a:buClr>
              <a:buFont typeface="Wingdings" pitchFamily="2" charset="2"/>
              <a:buChar char="Ø"/>
            </a:pPr>
            <a:r>
              <a:rPr lang="en-US" dirty="0" smtClean="0"/>
              <a:t>The heart of the city was the waterfront</a:t>
            </a:r>
          </a:p>
          <a:p>
            <a:pPr>
              <a:lnSpc>
                <a:spcPct val="120000"/>
              </a:lnSpc>
              <a:buClr>
                <a:srgbClr val="FF0000"/>
              </a:buClr>
              <a:buFont typeface="Wingdings" pitchFamily="2" charset="2"/>
              <a:buChar char="Ø"/>
            </a:pPr>
            <a:endParaRPr lang="en-US" dirty="0" smtClean="0"/>
          </a:p>
          <a:p>
            <a:pPr>
              <a:lnSpc>
                <a:spcPct val="120000"/>
              </a:lnSpc>
              <a:buClr>
                <a:srgbClr val="FF0000"/>
              </a:buClr>
              <a:buFont typeface="Wingdings" pitchFamily="2" charset="2"/>
              <a:buChar char="Ø"/>
            </a:pPr>
            <a:r>
              <a:rPr lang="en-US" dirty="0" smtClean="0"/>
              <a:t>Ships brought news from England along with other goods like paint and furniture.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dirty="0" smtClean="0">
                <a:solidFill>
                  <a:srgbClr val="00FF00"/>
                </a:solidFill>
              </a:rPr>
              <a:t>Facts (cont.)</a:t>
            </a:r>
            <a:endParaRPr lang="en-US" sz="7200" dirty="0">
              <a:solidFill>
                <a:srgbClr val="00FF00"/>
              </a:solidFill>
            </a:endParaRPr>
          </a:p>
        </p:txBody>
      </p:sp>
      <p:sp>
        <p:nvSpPr>
          <p:cNvPr id="3" name="Content Placeholder 2"/>
          <p:cNvSpPr>
            <a:spLocks noGrp="1"/>
          </p:cNvSpPr>
          <p:nvPr>
            <p:ph idx="1"/>
          </p:nvPr>
        </p:nvSpPr>
        <p:spPr/>
        <p:txBody>
          <a:bodyPr>
            <a:normAutofit lnSpcReduction="10000"/>
          </a:bodyPr>
          <a:lstStyle/>
          <a:p>
            <a:pPr>
              <a:buClr>
                <a:srgbClr val="FF0000"/>
              </a:buClr>
              <a:buFont typeface="Wingdings" pitchFamily="2" charset="2"/>
              <a:buChar char="Ø"/>
            </a:pPr>
            <a:r>
              <a:rPr lang="en-US" dirty="0" smtClean="0"/>
              <a:t>Sewers were open.</a:t>
            </a:r>
          </a:p>
          <a:p>
            <a:pPr>
              <a:buClr>
                <a:srgbClr val="FF0000"/>
              </a:buClr>
              <a:buFont typeface="Wingdings" pitchFamily="2" charset="2"/>
              <a:buChar char="Ø"/>
            </a:pPr>
            <a:endParaRPr lang="en-US" dirty="0" smtClean="0"/>
          </a:p>
          <a:p>
            <a:pPr>
              <a:buClr>
                <a:srgbClr val="FF0000"/>
              </a:buClr>
              <a:buFont typeface="Wingdings" pitchFamily="2" charset="2"/>
              <a:buChar char="Ø"/>
            </a:pPr>
            <a:r>
              <a:rPr lang="en-US" dirty="0" smtClean="0"/>
              <a:t>People gathered in taverns to exchange gossip from other colonies.</a:t>
            </a:r>
            <a:br>
              <a:rPr lang="en-US" dirty="0" smtClean="0"/>
            </a:br>
            <a:endParaRPr lang="en-US" dirty="0" smtClean="0"/>
          </a:p>
          <a:p>
            <a:pPr>
              <a:buClr>
                <a:srgbClr val="FF0000"/>
              </a:buClr>
              <a:buFont typeface="Wingdings" pitchFamily="2" charset="2"/>
              <a:buChar char="Ø"/>
            </a:pPr>
            <a:r>
              <a:rPr lang="en-US" dirty="0" smtClean="0"/>
              <a:t>Colonists used torches/fireplaces to light and heat their homes.</a:t>
            </a:r>
          </a:p>
          <a:p>
            <a:pPr>
              <a:buClr>
                <a:srgbClr val="FF0000"/>
              </a:buClr>
              <a:buFont typeface="Wingdings" pitchFamily="2" charset="2"/>
              <a:buChar char="Ø"/>
            </a:pPr>
            <a:endParaRPr lang="en-US" dirty="0" smtClean="0"/>
          </a:p>
          <a:p>
            <a:pPr>
              <a:buClr>
                <a:srgbClr val="FF0000"/>
              </a:buClr>
              <a:buFont typeface="Wingdings" pitchFamily="2" charset="2"/>
              <a:buChar char="Ø"/>
            </a:pPr>
            <a:r>
              <a:rPr lang="en-US" dirty="0" smtClean="0"/>
              <a:t>If there was a fire, they whole town would help to put it out.</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Autofit/>
          </a:bodyPr>
          <a:lstStyle/>
          <a:p>
            <a:pPr algn="ctr"/>
            <a:r>
              <a:rPr lang="en-US" sz="7200" dirty="0" smtClean="0">
                <a:solidFill>
                  <a:srgbClr val="00FF00"/>
                </a:solidFill>
              </a:rPr>
              <a:t>Pictures</a:t>
            </a:r>
            <a:endParaRPr lang="en-US" sz="7200" dirty="0">
              <a:solidFill>
                <a:srgbClr val="00FF00"/>
              </a:solidFill>
            </a:endParaRPr>
          </a:p>
        </p:txBody>
      </p:sp>
      <p:pic>
        <p:nvPicPr>
          <p:cNvPr id="4" name="Content Placeholder 3" descr="king-george-iii.jpg"/>
          <p:cNvPicPr>
            <a:picLocks noGrp="1" noChangeAspect="1"/>
          </p:cNvPicPr>
          <p:nvPr>
            <p:ph idx="1"/>
          </p:nvPr>
        </p:nvPicPr>
        <p:blipFill>
          <a:blip r:embed="rId2" cstate="print"/>
          <a:stretch>
            <a:fillRect/>
          </a:stretch>
        </p:blipFill>
        <p:spPr>
          <a:xfrm>
            <a:off x="0" y="1447800"/>
            <a:ext cx="3048000" cy="4708525"/>
          </a:xfrm>
        </p:spPr>
      </p:pic>
      <p:sp>
        <p:nvSpPr>
          <p:cNvPr id="5" name="TextBox 4"/>
          <p:cNvSpPr txBox="1"/>
          <p:nvPr/>
        </p:nvSpPr>
        <p:spPr>
          <a:xfrm>
            <a:off x="152400" y="6248400"/>
            <a:ext cx="2971800" cy="646331"/>
          </a:xfrm>
          <a:prstGeom prst="rect">
            <a:avLst/>
          </a:prstGeom>
          <a:noFill/>
        </p:spPr>
        <p:txBody>
          <a:bodyPr wrap="square" rtlCol="0">
            <a:spAutoFit/>
          </a:bodyPr>
          <a:lstStyle/>
          <a:p>
            <a:pPr algn="ctr"/>
            <a:r>
              <a:rPr lang="en-US" dirty="0" smtClean="0">
                <a:solidFill>
                  <a:srgbClr val="FF0000"/>
                </a:solidFill>
              </a:rPr>
              <a:t>King George III ran the colonies from England</a:t>
            </a:r>
            <a:endParaRPr lang="en-US" dirty="0">
              <a:solidFill>
                <a:srgbClr val="FF0000"/>
              </a:solidFill>
            </a:endParaRPr>
          </a:p>
        </p:txBody>
      </p:sp>
      <p:pic>
        <p:nvPicPr>
          <p:cNvPr id="1026" name="Picture 2" descr="http://farm4.static.flickr.com/3243/2915015229_7d387541dd.jpg"/>
          <p:cNvPicPr>
            <a:picLocks noChangeAspect="1" noChangeArrowheads="1"/>
          </p:cNvPicPr>
          <p:nvPr/>
        </p:nvPicPr>
        <p:blipFill>
          <a:blip r:embed="rId3" cstate="print"/>
          <a:srcRect/>
          <a:stretch>
            <a:fillRect/>
          </a:stretch>
        </p:blipFill>
        <p:spPr bwMode="auto">
          <a:xfrm>
            <a:off x="3048000" y="1447800"/>
            <a:ext cx="3419475" cy="4733925"/>
          </a:xfrm>
          <a:prstGeom prst="rect">
            <a:avLst/>
          </a:prstGeom>
          <a:noFill/>
        </p:spPr>
      </p:pic>
      <p:sp>
        <p:nvSpPr>
          <p:cNvPr id="6" name="TextBox 5"/>
          <p:cNvSpPr txBox="1"/>
          <p:nvPr/>
        </p:nvSpPr>
        <p:spPr>
          <a:xfrm>
            <a:off x="3352800" y="6324600"/>
            <a:ext cx="3276600" cy="369332"/>
          </a:xfrm>
          <a:prstGeom prst="rect">
            <a:avLst/>
          </a:prstGeom>
          <a:noFill/>
        </p:spPr>
        <p:txBody>
          <a:bodyPr wrap="square" rtlCol="0">
            <a:spAutoFit/>
          </a:bodyPr>
          <a:lstStyle/>
          <a:p>
            <a:pPr algn="ctr"/>
            <a:r>
              <a:rPr lang="en-US" dirty="0" smtClean="0">
                <a:solidFill>
                  <a:srgbClr val="FF0000"/>
                </a:solidFill>
              </a:rPr>
              <a:t>Colonial Tavern (In Chaos)</a:t>
            </a:r>
            <a:endParaRPr lang="en-US" dirty="0">
              <a:solidFill>
                <a:srgbClr val="FF0000"/>
              </a:solidFill>
            </a:endParaRPr>
          </a:p>
        </p:txBody>
      </p:sp>
      <p:pic>
        <p:nvPicPr>
          <p:cNvPr id="1028" name="Picture 4" descr="http://library.thinkquest.org/11683/media/blacksmith.gif"/>
          <p:cNvPicPr>
            <a:picLocks noChangeAspect="1" noChangeArrowheads="1"/>
          </p:cNvPicPr>
          <p:nvPr/>
        </p:nvPicPr>
        <p:blipFill>
          <a:blip r:embed="rId4" cstate="print"/>
          <a:srcRect/>
          <a:stretch>
            <a:fillRect/>
          </a:stretch>
        </p:blipFill>
        <p:spPr bwMode="auto">
          <a:xfrm>
            <a:off x="6477000" y="1447800"/>
            <a:ext cx="2667000" cy="4724400"/>
          </a:xfrm>
          <a:prstGeom prst="rect">
            <a:avLst/>
          </a:prstGeom>
          <a:noFill/>
        </p:spPr>
      </p:pic>
      <p:sp>
        <p:nvSpPr>
          <p:cNvPr id="8" name="TextBox 7"/>
          <p:cNvSpPr txBox="1"/>
          <p:nvPr/>
        </p:nvSpPr>
        <p:spPr>
          <a:xfrm>
            <a:off x="6705600" y="6211669"/>
            <a:ext cx="2209800" cy="646331"/>
          </a:xfrm>
          <a:prstGeom prst="rect">
            <a:avLst/>
          </a:prstGeom>
          <a:noFill/>
        </p:spPr>
        <p:txBody>
          <a:bodyPr wrap="square" rtlCol="0">
            <a:spAutoFit/>
          </a:bodyPr>
          <a:lstStyle/>
          <a:p>
            <a:pPr algn="ctr"/>
            <a:r>
              <a:rPr lang="en-US" dirty="0" smtClean="0">
                <a:solidFill>
                  <a:srgbClr val="FF0000"/>
                </a:solidFill>
              </a:rPr>
              <a:t>Colonial Blacksmith</a:t>
            </a:r>
            <a:endParaRPr lang="en-US" dirty="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Autofit/>
          </a:bodyPr>
          <a:lstStyle/>
          <a:p>
            <a:r>
              <a:rPr lang="en-US" sz="7200" dirty="0" smtClean="0">
                <a:solidFill>
                  <a:srgbClr val="00FF00"/>
                </a:solidFill>
              </a:rPr>
              <a:t>Quiz</a:t>
            </a:r>
            <a:endParaRPr lang="en-US" sz="7200" dirty="0">
              <a:solidFill>
                <a:srgbClr val="00FF00"/>
              </a:solidFill>
            </a:endParaRPr>
          </a:p>
        </p:txBody>
      </p:sp>
      <p:sp>
        <p:nvSpPr>
          <p:cNvPr id="3" name="Content Placeholder 2"/>
          <p:cNvSpPr>
            <a:spLocks noGrp="1"/>
          </p:cNvSpPr>
          <p:nvPr>
            <p:ph idx="1"/>
          </p:nvPr>
        </p:nvSpPr>
        <p:spPr>
          <a:xfrm>
            <a:off x="457200" y="1143000"/>
            <a:ext cx="8229600" cy="5715000"/>
          </a:xfrm>
        </p:spPr>
        <p:txBody>
          <a:bodyPr/>
          <a:lstStyle/>
          <a:p>
            <a:pPr marL="651510" indent="-514350">
              <a:buFont typeface="+mj-lt"/>
              <a:buAutoNum type="arabicParenR"/>
            </a:pPr>
            <a:endParaRPr lang="en-US" dirty="0" smtClean="0">
              <a:solidFill>
                <a:srgbClr val="FF0000"/>
              </a:solidFill>
            </a:endParaRPr>
          </a:p>
          <a:p>
            <a:pPr marL="651510" indent="-514350">
              <a:buClr>
                <a:srgbClr val="FF0000"/>
              </a:buClr>
              <a:buNone/>
            </a:pPr>
            <a:r>
              <a:rPr lang="en-US" dirty="0" smtClean="0">
                <a:solidFill>
                  <a:srgbClr val="FF0000"/>
                </a:solidFill>
              </a:rPr>
              <a:t>1) What was the heart of the city?</a:t>
            </a:r>
          </a:p>
          <a:p>
            <a:pPr marL="651510" indent="-514350">
              <a:buClr>
                <a:srgbClr val="FF0000"/>
              </a:buClr>
              <a:buNone/>
            </a:pPr>
            <a:endParaRPr lang="en-US" dirty="0" smtClean="0">
              <a:solidFill>
                <a:srgbClr val="FF0000"/>
              </a:solidFill>
            </a:endParaRPr>
          </a:p>
          <a:p>
            <a:pPr marL="651510" indent="-514350">
              <a:buClr>
                <a:srgbClr val="FF0000"/>
              </a:buClr>
              <a:buNone/>
            </a:pPr>
            <a:r>
              <a:rPr lang="en-US" dirty="0" smtClean="0">
                <a:solidFill>
                  <a:srgbClr val="FF0000"/>
                </a:solidFill>
              </a:rPr>
              <a:t>2) How many people (out of twenty) lived in cities? </a:t>
            </a:r>
          </a:p>
          <a:p>
            <a:pPr marL="651510" indent="-514350">
              <a:buFont typeface="+mj-lt"/>
              <a:buAutoNum type="arabicParenR"/>
            </a:pPr>
            <a:endParaRPr lang="en-US" dirty="0" smtClean="0">
              <a:solidFill>
                <a:srgbClr val="FF0000"/>
              </a:solidFill>
            </a:endParaRPr>
          </a:p>
          <a:p>
            <a:pPr marL="651510" indent="-514350">
              <a:buClr>
                <a:srgbClr val="FF0000"/>
              </a:buClr>
              <a:buNone/>
            </a:pPr>
            <a:r>
              <a:rPr lang="en-US" dirty="0" smtClean="0">
                <a:solidFill>
                  <a:srgbClr val="FF0000"/>
                </a:solidFill>
              </a:rPr>
              <a:t>3)What did colonists use to heat their homes?</a:t>
            </a:r>
          </a:p>
          <a:p>
            <a:pPr marL="651510" indent="-514350">
              <a:buClr>
                <a:srgbClr val="FF0000"/>
              </a:buClr>
              <a:buFont typeface="+mj-lt"/>
              <a:buAutoNum type="arabicParenR"/>
            </a:pPr>
            <a:endParaRPr lang="en-US" dirty="0" smtClean="0">
              <a:solidFill>
                <a:srgbClr val="FF0000"/>
              </a:solidFill>
            </a:endParaRPr>
          </a:p>
          <a:p>
            <a:pPr marL="651510" indent="-514350">
              <a:buClr>
                <a:srgbClr val="FF0000"/>
              </a:buClr>
              <a:buNone/>
            </a:pPr>
            <a:r>
              <a:rPr lang="en-US" dirty="0" smtClean="0">
                <a:solidFill>
                  <a:srgbClr val="FF0000"/>
                </a:solidFill>
              </a:rPr>
              <a:t>4)Where city sewers open or closed?</a:t>
            </a:r>
          </a:p>
          <a:p>
            <a:pPr marL="651510" indent="-514350">
              <a:buClr>
                <a:srgbClr val="FF0000"/>
              </a:buClr>
              <a:buFont typeface="+mj-lt"/>
              <a:buAutoNum type="arabicParenR"/>
            </a:pPr>
            <a:endParaRPr lang="en-US" dirty="0" smtClean="0">
              <a:solidFill>
                <a:srgbClr val="FF0000"/>
              </a:solidFill>
            </a:endParaRPr>
          </a:p>
          <a:p>
            <a:pPr marL="651510" indent="-514350">
              <a:buClr>
                <a:srgbClr val="FF0000"/>
              </a:buClr>
              <a:buNone/>
            </a:pPr>
            <a:r>
              <a:rPr lang="en-US" dirty="0" smtClean="0">
                <a:solidFill>
                  <a:srgbClr val="FF0000"/>
                </a:solidFill>
              </a:rPr>
              <a:t>5) Give an example of 3 shops that were in cities.</a:t>
            </a:r>
          </a:p>
          <a:p>
            <a:pPr marL="651510" indent="-514350">
              <a:buClr>
                <a:srgbClr val="FF0000"/>
              </a:buClr>
              <a:buFont typeface="+mj-lt"/>
              <a:buAutoNum type="arabicParenR"/>
            </a:pPr>
            <a:endParaRPr lang="en-US" dirty="0" smtClean="0">
              <a:solidFill>
                <a:srgbClr val="FF0000"/>
              </a:solidFill>
            </a:endParaRPr>
          </a:p>
          <a:p>
            <a:pPr marL="651510" indent="-514350">
              <a:buClr>
                <a:srgbClr val="FF0000"/>
              </a:buClr>
              <a:buFont typeface="+mj-lt"/>
              <a:buAutoNum type="arabicParenR"/>
            </a:pPr>
            <a:endParaRPr lang="en-US" dirty="0" smtClean="0">
              <a:solidFill>
                <a:srgbClr val="FF0000"/>
              </a:solidFill>
            </a:endParaRPr>
          </a:p>
          <a:p>
            <a:pPr marL="651510" indent="-514350">
              <a:buFont typeface="+mj-lt"/>
              <a:buAutoNum type="arabicParenR"/>
            </a:pPr>
            <a:endParaRPr lang="en-US" dirty="0" smtClean="0">
              <a:solidFill>
                <a:srgbClr val="FF0000"/>
              </a:solidFill>
            </a:endParaRPr>
          </a:p>
          <a:p>
            <a:pPr marL="651510" indent="-514350">
              <a:buFont typeface="+mj-lt"/>
              <a:buAutoNum type="arabicParenR"/>
            </a:pPr>
            <a:endParaRPr lang="en-US" dirty="0">
              <a:solidFill>
                <a:srgbClr val="FF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dirty="0" smtClean="0">
                <a:solidFill>
                  <a:srgbClr val="00FF00"/>
                </a:solidFill>
              </a:rPr>
              <a:t>Quiz (cont.)</a:t>
            </a:r>
            <a:endParaRPr lang="en-US" sz="7200" dirty="0">
              <a:solidFill>
                <a:srgbClr val="00FF00"/>
              </a:solidFill>
            </a:endParaRPr>
          </a:p>
        </p:txBody>
      </p:sp>
      <p:sp>
        <p:nvSpPr>
          <p:cNvPr id="3" name="Content Placeholder 2"/>
          <p:cNvSpPr>
            <a:spLocks noGrp="1"/>
          </p:cNvSpPr>
          <p:nvPr>
            <p:ph idx="1"/>
          </p:nvPr>
        </p:nvSpPr>
        <p:spPr>
          <a:xfrm>
            <a:off x="457200" y="1600200"/>
            <a:ext cx="8229600" cy="5257800"/>
          </a:xfrm>
        </p:spPr>
        <p:txBody>
          <a:bodyPr>
            <a:normAutofit/>
          </a:bodyPr>
          <a:lstStyle/>
          <a:p>
            <a:pPr marL="651510" indent="-514350">
              <a:buClr>
                <a:srgbClr val="FF0000"/>
              </a:buClr>
              <a:buNone/>
            </a:pPr>
            <a:r>
              <a:rPr lang="en-US" dirty="0" smtClean="0">
                <a:solidFill>
                  <a:srgbClr val="FF0000"/>
                </a:solidFill>
              </a:rPr>
              <a:t>6) What did ships from England bring the colonies?</a:t>
            </a:r>
          </a:p>
          <a:p>
            <a:pPr marL="651510" indent="-514350">
              <a:buClr>
                <a:srgbClr val="FF0000"/>
              </a:buClr>
              <a:buNone/>
            </a:pPr>
            <a:endParaRPr lang="en-US" dirty="0" smtClean="0">
              <a:solidFill>
                <a:srgbClr val="FF0000"/>
              </a:solidFill>
            </a:endParaRPr>
          </a:p>
          <a:p>
            <a:pPr marL="651510" indent="-514350">
              <a:buClr>
                <a:srgbClr val="FF0000"/>
              </a:buClr>
              <a:buNone/>
            </a:pPr>
            <a:r>
              <a:rPr lang="en-US" dirty="0" smtClean="0">
                <a:solidFill>
                  <a:srgbClr val="FF0000"/>
                </a:solidFill>
              </a:rPr>
              <a:t>7) Why did people gather in taverns?</a:t>
            </a:r>
          </a:p>
          <a:p>
            <a:pPr marL="651510" indent="-514350">
              <a:buClr>
                <a:srgbClr val="FF0000"/>
              </a:buClr>
              <a:buNone/>
            </a:pPr>
            <a:endParaRPr lang="en-US" dirty="0" smtClean="0">
              <a:solidFill>
                <a:srgbClr val="FF0000"/>
              </a:solidFill>
            </a:endParaRPr>
          </a:p>
          <a:p>
            <a:pPr marL="651510" indent="-514350">
              <a:buClr>
                <a:srgbClr val="FF0000"/>
              </a:buClr>
              <a:buNone/>
            </a:pPr>
            <a:r>
              <a:rPr lang="en-US" dirty="0" smtClean="0">
                <a:solidFill>
                  <a:srgbClr val="FF0000"/>
                </a:solidFill>
              </a:rPr>
              <a:t>8) How many people helped to put out fires?</a:t>
            </a:r>
          </a:p>
          <a:p>
            <a:pPr marL="651510" indent="-514350">
              <a:buClr>
                <a:srgbClr val="FF0000"/>
              </a:buClr>
              <a:buNone/>
            </a:pPr>
            <a:endParaRPr lang="en-US" dirty="0" smtClean="0">
              <a:solidFill>
                <a:srgbClr val="FF0000"/>
              </a:solidFill>
            </a:endParaRPr>
          </a:p>
          <a:p>
            <a:pPr marL="651510" indent="-514350">
              <a:buClr>
                <a:srgbClr val="FF0000"/>
              </a:buClr>
              <a:buNone/>
            </a:pPr>
            <a:r>
              <a:rPr lang="en-US" dirty="0" smtClean="0">
                <a:solidFill>
                  <a:srgbClr val="FF0000"/>
                </a:solidFill>
              </a:rPr>
              <a:t>9) Were cities busy and noisy, or quiet and calm?</a:t>
            </a:r>
          </a:p>
          <a:p>
            <a:pPr marL="651510" indent="-514350">
              <a:buClr>
                <a:srgbClr val="FF0000"/>
              </a:buClr>
              <a:buNone/>
            </a:pPr>
            <a:endParaRPr lang="en-US" dirty="0" smtClean="0">
              <a:solidFill>
                <a:srgbClr val="FF0000"/>
              </a:solidFill>
            </a:endParaRPr>
          </a:p>
          <a:p>
            <a:pPr marL="651510" indent="-514350">
              <a:buClr>
                <a:srgbClr val="FF0000"/>
              </a:buClr>
              <a:buNone/>
            </a:pPr>
            <a:r>
              <a:rPr lang="en-US" dirty="0" smtClean="0">
                <a:solidFill>
                  <a:srgbClr val="FF0000"/>
                </a:solidFill>
              </a:rPr>
              <a:t>10)  Would you like to live in a colonial city? Why?</a:t>
            </a:r>
          </a:p>
          <a:p>
            <a:pPr marL="651510" indent="-514350">
              <a:buClr>
                <a:srgbClr val="FF0000"/>
              </a:buClr>
              <a:buNone/>
            </a:pPr>
            <a:endParaRPr lang="en-US" dirty="0" smtClean="0">
              <a:solidFill>
                <a:srgbClr val="FF0000"/>
              </a:solidFill>
            </a:endParaRPr>
          </a:p>
          <a:p>
            <a:pPr marL="651510" indent="-514350">
              <a:buClr>
                <a:srgbClr val="FF0000"/>
              </a:buClr>
              <a:buNone/>
            </a:pPr>
            <a:endParaRPr lang="en-US" dirty="0" smtClean="0">
              <a:solidFill>
                <a:srgbClr val="FF0000"/>
              </a:solidFill>
            </a:endParaRPr>
          </a:p>
          <a:p>
            <a:pPr marL="651510" indent="-514350">
              <a:buClr>
                <a:srgbClr val="FF0000"/>
              </a:buClr>
              <a:buNone/>
            </a:pPr>
            <a:endParaRPr lang="en-US" dirty="0" smtClean="0">
              <a:solidFill>
                <a:srgbClr val="FF0000"/>
              </a:solidFill>
            </a:endParaRPr>
          </a:p>
          <a:p>
            <a:pPr marL="651510" indent="-514350">
              <a:buClr>
                <a:srgbClr val="FF0000"/>
              </a:buClr>
              <a:buNone/>
            </a:pPr>
            <a:endParaRPr lang="en-US" dirty="0">
              <a:solidFill>
                <a:srgbClr val="FF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dirty="0" smtClean="0">
                <a:solidFill>
                  <a:srgbClr val="00FF00"/>
                </a:solidFill>
              </a:rPr>
              <a:t>Quiz Answers</a:t>
            </a:r>
            <a:endParaRPr lang="en-US" sz="7200" dirty="0">
              <a:solidFill>
                <a:srgbClr val="00FF00"/>
              </a:solidFill>
            </a:endParaRPr>
          </a:p>
        </p:txBody>
      </p:sp>
      <p:sp>
        <p:nvSpPr>
          <p:cNvPr id="3" name="Content Placeholder 2"/>
          <p:cNvSpPr>
            <a:spLocks noGrp="1"/>
          </p:cNvSpPr>
          <p:nvPr>
            <p:ph idx="1"/>
          </p:nvPr>
        </p:nvSpPr>
        <p:spPr>
          <a:xfrm>
            <a:off x="457200" y="1600200"/>
            <a:ext cx="8229600" cy="5257800"/>
          </a:xfrm>
        </p:spPr>
        <p:txBody>
          <a:bodyPr/>
          <a:lstStyle/>
          <a:p>
            <a:pPr marL="651510" indent="-514350">
              <a:buClr>
                <a:srgbClr val="FF0000"/>
              </a:buClr>
              <a:buFont typeface="+mj-lt"/>
              <a:buAutoNum type="arabicParenR"/>
            </a:pPr>
            <a:r>
              <a:rPr lang="en-US" sz="2400" dirty="0" smtClean="0">
                <a:solidFill>
                  <a:srgbClr val="FF0000"/>
                </a:solidFill>
              </a:rPr>
              <a:t>The Waterfront</a:t>
            </a:r>
          </a:p>
          <a:p>
            <a:pPr marL="651510" indent="-514350">
              <a:buClr>
                <a:srgbClr val="FF0000"/>
              </a:buClr>
              <a:buFont typeface="+mj-lt"/>
              <a:buAutoNum type="arabicParenR"/>
            </a:pPr>
            <a:r>
              <a:rPr lang="en-US" sz="2400" dirty="0" smtClean="0">
                <a:solidFill>
                  <a:srgbClr val="FF0000"/>
                </a:solidFill>
              </a:rPr>
              <a:t>1</a:t>
            </a:r>
          </a:p>
          <a:p>
            <a:pPr marL="651510" indent="-514350">
              <a:buClr>
                <a:srgbClr val="FF0000"/>
              </a:buClr>
              <a:buFont typeface="+mj-lt"/>
              <a:buAutoNum type="arabicParenR"/>
            </a:pPr>
            <a:r>
              <a:rPr lang="en-US" sz="2400" dirty="0" smtClean="0">
                <a:solidFill>
                  <a:srgbClr val="FF0000"/>
                </a:solidFill>
              </a:rPr>
              <a:t>Fireplaces/Torches</a:t>
            </a:r>
          </a:p>
          <a:p>
            <a:pPr marL="651510" indent="-514350">
              <a:buClr>
                <a:srgbClr val="FF0000"/>
              </a:buClr>
              <a:buFont typeface="+mj-lt"/>
              <a:buAutoNum type="arabicParenR"/>
            </a:pPr>
            <a:r>
              <a:rPr lang="en-US" sz="2400" dirty="0" smtClean="0">
                <a:solidFill>
                  <a:srgbClr val="FF0000"/>
                </a:solidFill>
              </a:rPr>
              <a:t>Open</a:t>
            </a:r>
          </a:p>
          <a:p>
            <a:pPr marL="651510" indent="-514350">
              <a:buClr>
                <a:srgbClr val="FF0000"/>
              </a:buClr>
              <a:buFont typeface="+mj-lt"/>
              <a:buAutoNum type="arabicParenR"/>
            </a:pPr>
            <a:r>
              <a:rPr lang="en-US" sz="2400" dirty="0" smtClean="0">
                <a:solidFill>
                  <a:srgbClr val="FF0000"/>
                </a:solidFill>
              </a:rPr>
              <a:t>Blacksmiths, Clockmakers, Silversmiths, Shoemakers, and Tailors</a:t>
            </a:r>
          </a:p>
          <a:p>
            <a:pPr marL="651510" indent="-514350">
              <a:buClr>
                <a:srgbClr val="FF0000"/>
              </a:buClr>
              <a:buFont typeface="+mj-lt"/>
              <a:buAutoNum type="arabicParenR"/>
            </a:pPr>
            <a:r>
              <a:rPr lang="en-US" sz="2400" dirty="0" smtClean="0">
                <a:solidFill>
                  <a:srgbClr val="FF0000"/>
                </a:solidFill>
              </a:rPr>
              <a:t>News, Carpets, Furniture, Paint, and Books</a:t>
            </a:r>
          </a:p>
          <a:p>
            <a:pPr marL="651510" indent="-514350">
              <a:buClr>
                <a:srgbClr val="FF0000"/>
              </a:buClr>
              <a:buFont typeface="+mj-lt"/>
              <a:buAutoNum type="arabicParenR"/>
            </a:pPr>
            <a:r>
              <a:rPr lang="en-US" sz="2400" dirty="0" smtClean="0">
                <a:solidFill>
                  <a:srgbClr val="FF0000"/>
                </a:solidFill>
              </a:rPr>
              <a:t>To Exchange Gossip</a:t>
            </a:r>
          </a:p>
          <a:p>
            <a:pPr marL="651510" indent="-514350">
              <a:buClr>
                <a:srgbClr val="FF0000"/>
              </a:buClr>
              <a:buFont typeface="+mj-lt"/>
              <a:buAutoNum type="arabicParenR"/>
            </a:pPr>
            <a:r>
              <a:rPr lang="en-US" sz="2400" dirty="0" smtClean="0">
                <a:solidFill>
                  <a:srgbClr val="FF0000"/>
                </a:solidFill>
              </a:rPr>
              <a:t>The Whole Town</a:t>
            </a:r>
          </a:p>
          <a:p>
            <a:pPr marL="651510" indent="-514350">
              <a:buClr>
                <a:srgbClr val="FF0000"/>
              </a:buClr>
              <a:buFont typeface="+mj-lt"/>
              <a:buAutoNum type="arabicParenR"/>
            </a:pPr>
            <a:r>
              <a:rPr lang="en-US" sz="2400" dirty="0" smtClean="0">
                <a:solidFill>
                  <a:srgbClr val="FF0000"/>
                </a:solidFill>
              </a:rPr>
              <a:t>Busy and Noisy</a:t>
            </a:r>
          </a:p>
          <a:p>
            <a:pPr marL="651510" indent="-514350">
              <a:buClr>
                <a:srgbClr val="FF0000"/>
              </a:buClr>
              <a:buFont typeface="+mj-lt"/>
              <a:buAutoNum type="arabicParenR"/>
            </a:pPr>
            <a:r>
              <a:rPr lang="en-US" sz="2400" dirty="0" smtClean="0">
                <a:solidFill>
                  <a:srgbClr val="FF0000"/>
                </a:solidFill>
              </a:rPr>
              <a:t>Opinion</a:t>
            </a:r>
          </a:p>
          <a:p>
            <a:pPr marL="651510" indent="-514350">
              <a:buClr>
                <a:srgbClr val="FF0000"/>
              </a:buClr>
              <a:buFont typeface="+mj-lt"/>
              <a:buAutoNum type="arabicParenR"/>
            </a:pPr>
            <a:endParaRPr lang="en-US" dirty="0" smtClean="0">
              <a:solidFill>
                <a:srgbClr val="FF0000"/>
              </a:solidFill>
            </a:endParaRPr>
          </a:p>
          <a:p>
            <a:pPr marL="651510" indent="-514350">
              <a:buClr>
                <a:srgbClr val="FF0000"/>
              </a:buClr>
              <a:buFont typeface="+mj-lt"/>
              <a:buAutoNum type="arabicParenR"/>
            </a:pPr>
            <a:endParaRPr lang="en-US" dirty="0" smtClean="0">
              <a:solidFill>
                <a:srgbClr val="FF0000"/>
              </a:solidFill>
            </a:endParaRPr>
          </a:p>
          <a:p>
            <a:pPr marL="651510" indent="-514350">
              <a:buClr>
                <a:srgbClr val="FF0000"/>
              </a:buClr>
              <a:buFont typeface="+mj-lt"/>
              <a:buAutoNum type="arabicParenR"/>
            </a:pPr>
            <a:endParaRPr lang="en-US" dirty="0" smtClean="0">
              <a:solidFill>
                <a:srgbClr val="FF0000"/>
              </a:solidFill>
            </a:endParaRPr>
          </a:p>
          <a:p>
            <a:pPr marL="651510" indent="-514350">
              <a:buClr>
                <a:srgbClr val="FF0000"/>
              </a:buClr>
              <a:buFont typeface="+mj-lt"/>
              <a:buAutoNum type="arabicParenR"/>
            </a:pPr>
            <a:endParaRPr lang="en-US" dirty="0" smtClean="0">
              <a:solidFill>
                <a:srgbClr val="FF0000"/>
              </a:solidFill>
            </a:endParaRPr>
          </a:p>
          <a:p>
            <a:pPr marL="651510" indent="-514350">
              <a:buClr>
                <a:srgbClr val="FF0000"/>
              </a:buClr>
              <a:buFont typeface="+mj-lt"/>
              <a:buAutoNum type="arabicParenR"/>
            </a:pPr>
            <a:endParaRPr lang="en-US" dirty="0">
              <a:solidFill>
                <a:srgbClr val="FF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graphicFrame>
        <p:nvGraphicFramePr>
          <p:cNvPr id="20482" name="Object 2"/>
          <p:cNvGraphicFramePr>
            <a:graphicFrameLocks noChangeAspect="1"/>
          </p:cNvGraphicFramePr>
          <p:nvPr/>
        </p:nvGraphicFramePr>
        <p:xfrm>
          <a:off x="-264" y="0"/>
          <a:ext cx="9144264" cy="6858000"/>
        </p:xfrm>
        <a:graphic>
          <a:graphicData uri="http://schemas.openxmlformats.org/presentationml/2006/ole">
            <p:oleObj spid="_x0000_s20482" name="Presentation" r:id="rId3" imgW="4570330" imgH="3427437" progId="PowerPoint.Show.12">
              <p:embed/>
            </p:oleObj>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97</TotalTime>
  <Words>502</Words>
  <Application>Microsoft Office PowerPoint</Application>
  <PresentationFormat>On-screen Show (4:3)</PresentationFormat>
  <Paragraphs>101</Paragraphs>
  <Slides>15</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17" baseType="lpstr">
      <vt:lpstr>Flow</vt:lpstr>
      <vt:lpstr>Presentation</vt:lpstr>
      <vt:lpstr>Life In Cities and Rights Of Colonists</vt:lpstr>
      <vt:lpstr>Life In Cities</vt:lpstr>
      <vt:lpstr>Facts</vt:lpstr>
      <vt:lpstr>Facts (cont.)</vt:lpstr>
      <vt:lpstr>Pictures</vt:lpstr>
      <vt:lpstr>Quiz</vt:lpstr>
      <vt:lpstr>Quiz (cont.)</vt:lpstr>
      <vt:lpstr>Quiz Answers</vt:lpstr>
      <vt:lpstr>Slide 9</vt:lpstr>
      <vt:lpstr>Timeline</vt:lpstr>
      <vt:lpstr>1215</vt:lpstr>
      <vt:lpstr>1685</vt:lpstr>
      <vt:lpstr>1689</vt:lpstr>
      <vt:lpstr>Quiz questions</vt:lpstr>
      <vt:lpstr>Quiz Answers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Life In Cities</dc:title>
  <dc:creator>Student</dc:creator>
  <cp:lastModifiedBy>Student</cp:lastModifiedBy>
  <cp:revision>21</cp:revision>
  <dcterms:created xsi:type="dcterms:W3CDTF">2010-09-28T15:20:19Z</dcterms:created>
  <dcterms:modified xsi:type="dcterms:W3CDTF">2010-10-05T15:01:37Z</dcterms:modified>
</cp:coreProperties>
</file>