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58" r:id="rId2"/>
    <p:sldId id="256" r:id="rId3"/>
    <p:sldId id="265" r:id="rId4"/>
    <p:sldId id="257" r:id="rId5"/>
    <p:sldId id="259" r:id="rId6"/>
    <p:sldId id="260" r:id="rId7"/>
    <p:sldId id="262" r:id="rId8"/>
    <p:sldId id="263" r:id="rId9"/>
    <p:sldId id="261" r:id="rId10"/>
    <p:sldId id="264" r:id="rId11"/>
    <p:sldId id="266" r:id="rId12"/>
    <p:sldId id="267"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474B"/>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130" autoAdjust="0"/>
    <p:restoredTop sz="94660"/>
  </p:normalViewPr>
  <p:slideViewPr>
    <p:cSldViewPr>
      <p:cViewPr>
        <p:scale>
          <a:sx n="90" d="100"/>
          <a:sy n="90" d="100"/>
        </p:scale>
        <p:origin x="-540" y="63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7B5202A-863A-4DA0-9ABE-1DAC3928BE53}" type="datetimeFigureOut">
              <a:rPr lang="en-US" smtClean="0"/>
              <a:pPr/>
              <a:t>4/27/2011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966F5DC-F298-430C-853D-542A739B9FE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Confederate forces led by General Johnston attacked Union General Grant's army at Pittsburg Landing. The Union forces were not prepared but they still managed to hold their own until the arrival of General Buell's army and other reinforcements at Pittsburg Landing. The Confederate lost their leader, General Johnston during this battle, so on the second day grant launched a counter attack and the confederate retreated </a:t>
            </a:r>
          </a:p>
          <a:p>
            <a:endParaRPr lang="en-US" dirty="0"/>
          </a:p>
        </p:txBody>
      </p:sp>
      <p:sp>
        <p:nvSpPr>
          <p:cNvPr id="4" name="Slide Number Placeholder 3"/>
          <p:cNvSpPr>
            <a:spLocks noGrp="1"/>
          </p:cNvSpPr>
          <p:nvPr>
            <p:ph type="sldNum" sz="quarter" idx="10"/>
          </p:nvPr>
        </p:nvSpPr>
        <p:spPr/>
        <p:txBody>
          <a:bodyPr/>
          <a:lstStyle/>
          <a:p>
            <a:fld id="{9966F5DC-F298-430C-853D-542A739B9FEA}" type="slidenum">
              <a:rPr lang="en-US" smtClean="0"/>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27BD0A78-D0E3-498B-B1F2-B3F8F0C6B96D}" type="datetimeFigureOut">
              <a:rPr lang="en-US" smtClean="0"/>
              <a:pPr/>
              <a:t>4/27/2011</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EDD5E908-D8F1-4697-820A-D0FD21E201F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7BD0A78-D0E3-498B-B1F2-B3F8F0C6B96D}" type="datetimeFigureOut">
              <a:rPr lang="en-US" smtClean="0"/>
              <a:pPr/>
              <a:t>4/27/2011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D5E908-D8F1-4697-820A-D0FD21E201F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7BD0A78-D0E3-498B-B1F2-B3F8F0C6B96D}" type="datetimeFigureOut">
              <a:rPr lang="en-US" smtClean="0"/>
              <a:pPr/>
              <a:t>4/27/2011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D5E908-D8F1-4697-820A-D0FD21E201F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27BD0A78-D0E3-498B-B1F2-B3F8F0C6B96D}" type="datetimeFigureOut">
              <a:rPr lang="en-US" smtClean="0"/>
              <a:pPr/>
              <a:t>4/27/2011</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EDD5E908-D8F1-4697-820A-D0FD21E201F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27BD0A78-D0E3-498B-B1F2-B3F8F0C6B96D}" type="datetimeFigureOut">
              <a:rPr lang="en-US" smtClean="0"/>
              <a:pPr/>
              <a:t>4/27/2011</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EDD5E908-D8F1-4697-820A-D0FD21E201FB}"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27BD0A78-D0E3-498B-B1F2-B3F8F0C6B96D}" type="datetimeFigureOut">
              <a:rPr lang="en-US" smtClean="0"/>
              <a:pPr/>
              <a:t>4/27/2011</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EDD5E908-D8F1-4697-820A-D0FD21E201F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27BD0A78-D0E3-498B-B1F2-B3F8F0C6B96D}" type="datetimeFigureOut">
              <a:rPr lang="en-US" smtClean="0"/>
              <a:pPr/>
              <a:t>4/27/2011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EDD5E908-D8F1-4697-820A-D0FD21E201FB}"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27BD0A78-D0E3-498B-B1F2-B3F8F0C6B96D}" type="datetimeFigureOut">
              <a:rPr lang="en-US" smtClean="0"/>
              <a:pPr/>
              <a:t>4/27/2011</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D5E908-D8F1-4697-820A-D0FD21E201F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27BD0A78-D0E3-498B-B1F2-B3F8F0C6B96D}" type="datetimeFigureOut">
              <a:rPr lang="en-US" smtClean="0"/>
              <a:pPr/>
              <a:t>4/27/2011</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D5E908-D8F1-4697-820A-D0FD21E201F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27BD0A78-D0E3-498B-B1F2-B3F8F0C6B96D}" type="datetimeFigureOut">
              <a:rPr lang="en-US" smtClean="0"/>
              <a:pPr/>
              <a:t>4/27/2011</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D5E908-D8F1-4697-820A-D0FD21E201F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27BD0A78-D0E3-498B-B1F2-B3F8F0C6B96D}" type="datetimeFigureOut">
              <a:rPr lang="en-US" smtClean="0"/>
              <a:pPr/>
              <a:t>4/27/2011</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EDD5E908-D8F1-4697-820A-D0FD21E201FB}"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27BD0A78-D0E3-498B-B1F2-B3F8F0C6B96D}" type="datetimeFigureOut">
              <a:rPr lang="en-US" smtClean="0"/>
              <a:pPr/>
              <a:t>4/27/2011</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EDD5E908-D8F1-4697-820A-D0FD21E201FB}"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audio" Target="../media/audio1.wav"/><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57200"/>
            <a:ext cx="8686800" cy="5562600"/>
          </a:xfrm>
        </p:spPr>
        <p:txBody>
          <a:bodyPr>
            <a:normAutofit/>
          </a:bodyPr>
          <a:lstStyle/>
          <a:p>
            <a:pPr algn="ctr"/>
            <a:r>
              <a:rPr lang="en-US" sz="8800" dirty="0" smtClean="0">
                <a:solidFill>
                  <a:srgbClr val="FF0000"/>
                </a:solidFill>
              </a:rPr>
              <a:t>P</a:t>
            </a:r>
            <a:r>
              <a:rPr lang="en-US" sz="8800" dirty="0" smtClean="0">
                <a:solidFill>
                  <a:srgbClr val="FFC000"/>
                </a:solidFill>
              </a:rPr>
              <a:t>a</a:t>
            </a:r>
            <a:r>
              <a:rPr lang="en-US" sz="8800" dirty="0" smtClean="0">
                <a:solidFill>
                  <a:srgbClr val="FFFF00"/>
                </a:solidFill>
              </a:rPr>
              <a:t>t</a:t>
            </a:r>
            <a:r>
              <a:rPr lang="en-US" sz="8800" dirty="0" smtClean="0"/>
              <a:t> </a:t>
            </a:r>
            <a:r>
              <a:rPr lang="en-US" sz="8800" dirty="0" smtClean="0">
                <a:solidFill>
                  <a:srgbClr val="00B050"/>
                </a:solidFill>
              </a:rPr>
              <a:t>n</a:t>
            </a:r>
            <a:r>
              <a:rPr lang="en-US" sz="8800" dirty="0" smtClean="0"/>
              <a:t> </a:t>
            </a:r>
            <a:r>
              <a:rPr lang="en-US" sz="8800" dirty="0" smtClean="0">
                <a:solidFill>
                  <a:srgbClr val="0070C0"/>
                </a:solidFill>
              </a:rPr>
              <a:t>N</a:t>
            </a:r>
            <a:r>
              <a:rPr lang="en-US" sz="8800" dirty="0" smtClean="0">
                <a:solidFill>
                  <a:srgbClr val="002060"/>
                </a:solidFill>
              </a:rPr>
              <a:t>8</a:t>
            </a:r>
            <a:r>
              <a:rPr lang="en-US" sz="8800" dirty="0" smtClean="0">
                <a:solidFill>
                  <a:srgbClr val="7030A0"/>
                </a:solidFill>
              </a:rPr>
              <a:t>’</a:t>
            </a:r>
            <a:r>
              <a:rPr lang="en-US" sz="8800" dirty="0" smtClean="0">
                <a:solidFill>
                  <a:srgbClr val="FF0000"/>
                </a:solidFill>
              </a:rPr>
              <a:t>s</a:t>
            </a:r>
            <a:r>
              <a:rPr lang="en-US" sz="8800" dirty="0" smtClean="0"/>
              <a:t> </a:t>
            </a:r>
            <a:br>
              <a:rPr lang="en-US" sz="8800" dirty="0" smtClean="0"/>
            </a:br>
            <a:r>
              <a:rPr lang="en-US" sz="8800" b="1" dirty="0" smtClean="0">
                <a:solidFill>
                  <a:srgbClr val="FF474B"/>
                </a:solidFill>
                <a:latin typeface="Juice ITC" pitchFamily="82" charset="0"/>
              </a:rPr>
              <a:t>Juicy</a:t>
            </a:r>
            <a:r>
              <a:rPr lang="en-US" sz="8800" dirty="0" smtClean="0"/>
              <a:t> </a:t>
            </a:r>
            <a:br>
              <a:rPr lang="en-US" sz="8800" dirty="0" smtClean="0"/>
            </a:br>
            <a:r>
              <a:rPr lang="en-US" sz="8800" dirty="0" smtClean="0">
                <a:solidFill>
                  <a:srgbClr val="FFC000"/>
                </a:solidFill>
              </a:rPr>
              <a:t>S</a:t>
            </a:r>
            <a:r>
              <a:rPr lang="en-US" sz="8800" dirty="0" smtClean="0">
                <a:solidFill>
                  <a:srgbClr val="FFFF00"/>
                </a:solidFill>
              </a:rPr>
              <a:t>l</a:t>
            </a:r>
            <a:r>
              <a:rPr lang="en-US" sz="8800" dirty="0" smtClean="0">
                <a:solidFill>
                  <a:srgbClr val="00B050"/>
                </a:solidFill>
              </a:rPr>
              <a:t>i</a:t>
            </a:r>
            <a:r>
              <a:rPr lang="en-US" sz="8800" dirty="0" smtClean="0">
                <a:solidFill>
                  <a:srgbClr val="0070C0"/>
                </a:solidFill>
              </a:rPr>
              <a:t>d</a:t>
            </a:r>
            <a:r>
              <a:rPr lang="en-US" sz="8800" dirty="0" smtClean="0">
                <a:solidFill>
                  <a:srgbClr val="002060"/>
                </a:solidFill>
              </a:rPr>
              <a:t>e </a:t>
            </a:r>
            <a:r>
              <a:rPr lang="en-US" sz="8800" dirty="0" smtClean="0">
                <a:solidFill>
                  <a:srgbClr val="7030A0"/>
                </a:solidFill>
              </a:rPr>
              <a:t>S</a:t>
            </a:r>
            <a:r>
              <a:rPr lang="en-US" sz="8800" dirty="0" smtClean="0">
                <a:solidFill>
                  <a:srgbClr val="FF0000"/>
                </a:solidFill>
              </a:rPr>
              <a:t>h</a:t>
            </a:r>
            <a:r>
              <a:rPr lang="en-US" sz="8800" dirty="0" smtClean="0">
                <a:solidFill>
                  <a:srgbClr val="FFC000"/>
                </a:solidFill>
              </a:rPr>
              <a:t>o</a:t>
            </a:r>
            <a:r>
              <a:rPr lang="en-US" sz="8800" dirty="0" smtClean="0">
                <a:solidFill>
                  <a:srgbClr val="FFFF00"/>
                </a:solidFill>
              </a:rPr>
              <a:t>w</a:t>
            </a:r>
            <a:endParaRPr lang="en-US" sz="8800" dirty="0">
              <a:solidFill>
                <a:srgbClr val="FFFF00"/>
              </a:solidFill>
            </a:endParaRPr>
          </a:p>
        </p:txBody>
      </p:sp>
      <p:sp>
        <p:nvSpPr>
          <p:cNvPr id="8" name="Teardrop 7"/>
          <p:cNvSpPr/>
          <p:nvPr/>
        </p:nvSpPr>
        <p:spPr>
          <a:xfrm>
            <a:off x="3505200" y="3581400"/>
            <a:ext cx="228600" cy="228600"/>
          </a:xfrm>
          <a:prstGeom prst="teardro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7030A0"/>
              </a:solidFill>
            </a:endParaRPr>
          </a:p>
        </p:txBody>
      </p:sp>
      <p:sp>
        <p:nvSpPr>
          <p:cNvPr id="10" name="Teardrop 9"/>
          <p:cNvSpPr/>
          <p:nvPr/>
        </p:nvSpPr>
        <p:spPr>
          <a:xfrm>
            <a:off x="3505200" y="2743200"/>
            <a:ext cx="228600" cy="228600"/>
          </a:xfrm>
          <a:prstGeom prst="teardro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ardrop 10"/>
          <p:cNvSpPr/>
          <p:nvPr/>
        </p:nvSpPr>
        <p:spPr>
          <a:xfrm>
            <a:off x="3505200" y="3200400"/>
            <a:ext cx="228600" cy="152400"/>
          </a:xfrm>
          <a:prstGeom prst="teardro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ardrop 12"/>
          <p:cNvSpPr/>
          <p:nvPr/>
        </p:nvSpPr>
        <p:spPr>
          <a:xfrm>
            <a:off x="3352800" y="3429000"/>
            <a:ext cx="228600" cy="152400"/>
          </a:xfrm>
          <a:prstGeom prst="teardro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ardrop 13"/>
          <p:cNvSpPr/>
          <p:nvPr/>
        </p:nvSpPr>
        <p:spPr>
          <a:xfrm>
            <a:off x="3505200" y="3048000"/>
            <a:ext cx="76200" cy="76200"/>
          </a:xfrm>
          <a:prstGeom prst="teardro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endParaRPr lang="en-US" dirty="0"/>
          </a:p>
        </p:txBody>
      </p:sp>
      <p:pic>
        <p:nvPicPr>
          <p:cNvPr id="2050" name="Picture 2" descr="http://3.bp.blogspot.com/-72B05yg3a7A/TZyGDfiQbAI/AAAAAAAABGs/XEtcQcWLXz0/s1600/Battle_of_Shiloh_Thulstrup.jpg"/>
          <p:cNvPicPr>
            <a:picLocks noChangeAspect="1" noChangeArrowheads="1"/>
          </p:cNvPicPr>
          <p:nvPr/>
        </p:nvPicPr>
        <p:blipFill>
          <a:blip r:embed="rId2" cstate="print"/>
          <a:srcRect/>
          <a:stretch>
            <a:fillRect/>
          </a:stretch>
        </p:blipFill>
        <p:spPr bwMode="auto">
          <a:xfrm>
            <a:off x="-152400" y="190500"/>
            <a:ext cx="9296400" cy="666750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26626" name="Picture 2" descr="http://www.sonofthesouth.net/leefoundation/civil-war/1862/may/battle-shiloh-cartoon.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27650" name="Picture 2" descr="Battle of Shiloh"/>
          <p:cNvPicPr>
            <a:picLocks noChangeAspect="1" noChangeArrowheads="1"/>
          </p:cNvPicPr>
          <p:nvPr/>
        </p:nvPicPr>
        <p:blipFill>
          <a:blip r:embed="rId2" cstate="print"/>
          <a:srcRect/>
          <a:stretch>
            <a:fillRect/>
          </a:stretch>
        </p:blipFill>
        <p:spPr bwMode="auto">
          <a:xfrm>
            <a:off x="0" y="0"/>
            <a:ext cx="9144000" cy="647700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28674" name="Picture 2" descr="http://www.1st-art-gallery.com/thumbnail/231583/1/The-Battle-Of-Shiloh.jpg"/>
          <p:cNvPicPr>
            <a:picLocks noChangeAspect="1" noChangeArrowheads="1"/>
          </p:cNvPicPr>
          <p:nvPr/>
        </p:nvPicPr>
        <p:blipFill>
          <a:blip r:embed="rId2" cstate="print"/>
          <a:srcRect/>
          <a:stretch>
            <a:fillRect/>
          </a:stretch>
        </p:blipFill>
        <p:spPr bwMode="auto">
          <a:xfrm>
            <a:off x="0" y="609600"/>
            <a:ext cx="9144000" cy="6248400"/>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http://www.landsat.com/samples/county08/HardinTN08_1nc_d.JPG"/>
          <p:cNvPicPr>
            <a:picLocks noChangeAspect="1" noChangeArrowheads="1"/>
          </p:cNvPicPr>
          <p:nvPr/>
        </p:nvPicPr>
        <p:blipFill>
          <a:blip r:embed="rId2" cstate="print"/>
          <a:srcRect/>
          <a:stretch>
            <a:fillRect/>
          </a:stretch>
        </p:blipFill>
        <p:spPr bwMode="auto">
          <a:xfrm>
            <a:off x="0" y="-609600"/>
            <a:ext cx="9144000" cy="7620000"/>
          </a:xfrm>
          <a:prstGeom prst="rect">
            <a:avLst/>
          </a:prstGeom>
          <a:noFill/>
        </p:spPr>
      </p:pic>
      <p:sp>
        <p:nvSpPr>
          <p:cNvPr id="2" name="Title 1"/>
          <p:cNvSpPr>
            <a:spLocks noGrp="1"/>
          </p:cNvSpPr>
          <p:nvPr>
            <p:ph type="title"/>
          </p:nvPr>
        </p:nvSpPr>
        <p:spPr/>
        <p:txBody>
          <a:bodyPr/>
          <a:lstStyle/>
          <a:p>
            <a:pPr algn="ctr"/>
            <a:r>
              <a:rPr lang="en-US" dirty="0" smtClean="0">
                <a:solidFill>
                  <a:srgbClr val="FFFF00"/>
                </a:solidFill>
              </a:rPr>
              <a:t>MODERN HARDEN COUNTY</a:t>
            </a:r>
            <a:endParaRPr lang="en-US" dirty="0">
              <a:solidFill>
                <a:srgbClr val="FFFF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0"/>
            <a:ext cx="7772400" cy="1470025"/>
          </a:xfrm>
        </p:spPr>
        <p:txBody>
          <a:bodyPr/>
          <a:lstStyle/>
          <a:p>
            <a:pPr algn="ctr"/>
            <a:r>
              <a:rPr lang="en-US" dirty="0" smtClean="0"/>
              <a:t>The Battle of Shiloh</a:t>
            </a:r>
            <a:endParaRPr lang="en-US" dirty="0"/>
          </a:p>
        </p:txBody>
      </p:sp>
      <p:sp>
        <p:nvSpPr>
          <p:cNvPr id="6" name="Rectangle 5"/>
          <p:cNvSpPr/>
          <p:nvPr/>
        </p:nvSpPr>
        <p:spPr>
          <a:xfrm>
            <a:off x="609600" y="1981200"/>
            <a:ext cx="7609840" cy="1938992"/>
          </a:xfrm>
          <a:prstGeom prst="rect">
            <a:avLst/>
          </a:prstGeom>
          <a:noFill/>
        </p:spPr>
        <p:txBody>
          <a:bodyPr wrap="none" lIns="91440" tIns="45720" rIns="91440" bIns="45720">
            <a:spAutoFit/>
          </a:bodyPr>
          <a:lstStyle/>
          <a:p>
            <a:pPr algn="ctr"/>
            <a:r>
              <a:rPr lang="en-US" sz="4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Date= April 6-7-1862 </a:t>
            </a:r>
          </a:p>
          <a:p>
            <a:pPr algn="ctr"/>
            <a:endParaRPr lang="en-US" sz="4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pPr algn="ctr"/>
            <a:r>
              <a:rPr lang="en-US" sz="40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Where? Hardin County Tennessee </a:t>
            </a:r>
            <a:endParaRPr lang="en-US" sz="40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BATTLE PLANS</a:t>
            </a:r>
            <a:endParaRPr lang="en-US" dirty="0"/>
          </a:p>
        </p:txBody>
      </p:sp>
      <p:sp>
        <p:nvSpPr>
          <p:cNvPr id="6" name="Content Placeholder 5"/>
          <p:cNvSpPr>
            <a:spLocks noGrp="1"/>
          </p:cNvSpPr>
          <p:nvPr>
            <p:ph idx="1"/>
          </p:nvPr>
        </p:nvSpPr>
        <p:spPr/>
        <p:txBody>
          <a:bodyPr/>
          <a:lstStyle/>
          <a:p>
            <a:endParaRPr lang="en-US" dirty="0"/>
          </a:p>
        </p:txBody>
      </p:sp>
      <p:pic>
        <p:nvPicPr>
          <p:cNvPr id="1030" name="Picture 6" descr="http://thomaslegioncherokee.tripod.com/sitebuildercontent/sitebuilderpictures/shiloh_april_6.jpg"/>
          <p:cNvPicPr>
            <a:picLocks noChangeAspect="1" noChangeArrowheads="1"/>
          </p:cNvPicPr>
          <p:nvPr/>
        </p:nvPicPr>
        <p:blipFill>
          <a:blip r:embed="rId4" cstate="print"/>
          <a:srcRect/>
          <a:stretch>
            <a:fillRect/>
          </a:stretch>
        </p:blipFill>
        <p:spPr bwMode="auto">
          <a:xfrm>
            <a:off x="152400" y="1524000"/>
            <a:ext cx="4191000" cy="4572000"/>
          </a:xfrm>
          <a:prstGeom prst="rect">
            <a:avLst/>
          </a:prstGeom>
          <a:noFill/>
        </p:spPr>
      </p:pic>
      <p:pic>
        <p:nvPicPr>
          <p:cNvPr id="1032" name="Picture 8" descr="http://thomaslegioncherokee.tripod.com/sitebuildercontent/sitebuilderpictures/shiloh_april_7.jpg"/>
          <p:cNvPicPr>
            <a:picLocks noChangeAspect="1" noChangeArrowheads="1"/>
          </p:cNvPicPr>
          <p:nvPr/>
        </p:nvPicPr>
        <p:blipFill>
          <a:blip r:embed="rId5" cstate="print"/>
          <a:srcRect/>
          <a:stretch>
            <a:fillRect/>
          </a:stretch>
        </p:blipFill>
        <p:spPr bwMode="auto">
          <a:xfrm>
            <a:off x="4343400" y="1524000"/>
            <a:ext cx="4648200" cy="4572000"/>
          </a:xfrm>
          <a:prstGeom prst="rect">
            <a:avLst/>
          </a:prstGeom>
          <a:noFill/>
        </p:spPr>
      </p:pic>
      <p:pic>
        <p:nvPicPr>
          <p:cNvPr id="13" name="Recorded Sound">
            <a:hlinkClick r:id="" action="ppaction://media"/>
          </p:cNvPr>
          <p:cNvPicPr>
            <a:picLocks noRot="1" noChangeAspect="1"/>
          </p:cNvPicPr>
          <p:nvPr>
            <a:wavAudioFile r:embed="rId1" name="Recorded Sound"/>
          </p:nvPr>
        </p:nvPicPr>
        <p:blipFill>
          <a:blip r:embed="rId6" cstate="print"/>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9115" fill="hold"/>
                                        <p:tgtEl>
                                          <p:spTgt spid="13"/>
                                        </p:tgtEl>
                                      </p:cBhvr>
                                    </p:cmd>
                                  </p:childTnLst>
                                </p:cTn>
                              </p:par>
                            </p:childTnLst>
                          </p:cTn>
                        </p:par>
                      </p:childTnLst>
                    </p:cTn>
                  </p:par>
                </p:childTnLst>
              </p:cTn>
              <p:nextCondLst>
                <p:cond evt="onClick" delay="0">
                  <p:tgtEl>
                    <p:spTgt spid="13"/>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3"/>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a:buNone/>
            </a:pPr>
            <a:r>
              <a:rPr lang="en-US" dirty="0"/>
              <a:t> </a:t>
            </a:r>
            <a:r>
              <a:rPr lang="en-US" dirty="0" smtClean="0"/>
              <a:t>Where- Hardin County Tennessee!</a:t>
            </a:r>
          </a:p>
          <a:p>
            <a:pPr>
              <a:buNone/>
            </a:pPr>
            <a:r>
              <a:rPr lang="en-US" dirty="0" smtClean="0"/>
              <a:t>When- April 6-7-1862</a:t>
            </a:r>
          </a:p>
          <a:p>
            <a:pPr>
              <a:buNone/>
            </a:pPr>
            <a:r>
              <a:rPr lang="en-US" dirty="0" smtClean="0"/>
              <a:t>What- A brutal surprise battle that the Union won</a:t>
            </a:r>
          </a:p>
          <a:p>
            <a:pPr>
              <a:buNone/>
            </a:pPr>
            <a:r>
              <a:rPr lang="en-US" dirty="0" smtClean="0"/>
              <a:t>Why- Happened because General Johnston and PGT Beauregard wants a surprise attack on the Pittsburg landing.</a:t>
            </a:r>
          </a:p>
          <a:p>
            <a:pPr>
              <a:buNone/>
            </a:pPr>
            <a:r>
              <a:rPr lang="en-US" dirty="0" smtClean="0"/>
              <a:t>Who- Confederate and Union under the leadership of General Grant for the Union and General Johnston and PGT Beauregard for the Confederate.</a:t>
            </a:r>
          </a:p>
          <a:p>
            <a:pPr>
              <a:buNone/>
            </a:pPr>
            <a:r>
              <a:rPr lang="en-US" dirty="0" smtClean="0"/>
              <a:t>How- The Confederate tried a surprise attack on the Union and the Union ended up demolishing them.</a:t>
            </a:r>
            <a:endParaRPr lang="en-US" dirty="0"/>
          </a:p>
        </p:txBody>
      </p:sp>
      <p:sp>
        <p:nvSpPr>
          <p:cNvPr id="4" name="Rectangle 3"/>
          <p:cNvSpPr/>
          <p:nvPr/>
        </p:nvSpPr>
        <p:spPr>
          <a:xfrm>
            <a:off x="2743200" y="304800"/>
            <a:ext cx="3733799" cy="923330"/>
          </a:xfrm>
          <a:prstGeom prst="rect">
            <a:avLst/>
          </a:prstGeom>
          <a:noFill/>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54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Overview</a:t>
            </a:r>
            <a:endParaRPr lang="en-US" sz="5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745162"/>
          </a:xfrm>
        </p:spPr>
        <p:txBody>
          <a:bodyPr>
            <a:noAutofit/>
          </a:bodyPr>
          <a:lstStyle/>
          <a:p>
            <a:pPr algn="ctr"/>
            <a:r>
              <a:rPr lang="en-US" sz="9600" dirty="0" smtClean="0"/>
              <a:t>Here Come the Generals!</a:t>
            </a:r>
            <a:endParaRPr lang="en-US" sz="1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www.mflmarmac.k12.ia.us/School%20Website/middle_school/faculty/olafsenpn/Hex%202_09/webpage_mueller/images/%20ulysses%20s%20grant%20by%20flag.jpg"/>
          <p:cNvPicPr>
            <a:picLocks noChangeAspect="1" noChangeArrowheads="1"/>
          </p:cNvPicPr>
          <p:nvPr/>
        </p:nvPicPr>
        <p:blipFill>
          <a:blip r:embed="rId2" cstate="print"/>
          <a:srcRect/>
          <a:stretch>
            <a:fillRect/>
          </a:stretch>
        </p:blipFill>
        <p:spPr bwMode="auto">
          <a:xfrm>
            <a:off x="0" y="-36844"/>
            <a:ext cx="9144000" cy="6894844"/>
          </a:xfrm>
          <a:prstGeom prst="rect">
            <a:avLst/>
          </a:prstGeom>
          <a:noFill/>
        </p:spPr>
      </p:pic>
      <p:sp>
        <p:nvSpPr>
          <p:cNvPr id="3" name="Content Placeholder 2"/>
          <p:cNvSpPr>
            <a:spLocks noGrp="1"/>
          </p:cNvSpPr>
          <p:nvPr>
            <p:ph idx="1"/>
          </p:nvPr>
        </p:nvSpPr>
        <p:spPr/>
        <p:txBody>
          <a:bodyPr>
            <a:normAutofit fontScale="77500" lnSpcReduction="20000"/>
          </a:bodyPr>
          <a:lstStyle/>
          <a:p>
            <a:r>
              <a:rPr lang="en-US" sz="6000" dirty="0" smtClean="0">
                <a:solidFill>
                  <a:schemeClr val="bg1"/>
                </a:solidFill>
              </a:rPr>
              <a:t>Born April 27,  1822 </a:t>
            </a:r>
          </a:p>
          <a:p>
            <a:r>
              <a:rPr lang="en-US" sz="6000" dirty="0" smtClean="0">
                <a:solidFill>
                  <a:schemeClr val="bg1"/>
                </a:solidFill>
              </a:rPr>
              <a:t>The 18</a:t>
            </a:r>
            <a:r>
              <a:rPr lang="en-US" sz="6000" baseline="30000" dirty="0" smtClean="0">
                <a:solidFill>
                  <a:schemeClr val="bg1"/>
                </a:solidFill>
              </a:rPr>
              <a:t>th</a:t>
            </a:r>
            <a:r>
              <a:rPr lang="en-US" sz="6000" dirty="0" smtClean="0">
                <a:solidFill>
                  <a:schemeClr val="bg1"/>
                </a:solidFill>
              </a:rPr>
              <a:t> president of the United States.</a:t>
            </a:r>
          </a:p>
          <a:p>
            <a:r>
              <a:rPr lang="en-US" sz="6000" dirty="0" smtClean="0">
                <a:solidFill>
                  <a:schemeClr val="bg1"/>
                </a:solidFill>
              </a:rPr>
              <a:t>Fought in Mexican American War.</a:t>
            </a:r>
          </a:p>
          <a:p>
            <a:r>
              <a:rPr lang="en-US" sz="6000" dirty="0" smtClean="0">
                <a:solidFill>
                  <a:schemeClr val="bg1"/>
                </a:solidFill>
              </a:rPr>
              <a:t>Later on became Union General</a:t>
            </a:r>
          </a:p>
          <a:p>
            <a:endParaRPr lang="en-US" dirty="0" smtClean="0"/>
          </a:p>
          <a:p>
            <a:pPr>
              <a:buNone/>
            </a:pPr>
            <a:endParaRPr lang="en-US" dirty="0" smtClean="0"/>
          </a:p>
        </p:txBody>
      </p:sp>
      <p:sp>
        <p:nvSpPr>
          <p:cNvPr id="6" name="Rectangle 5"/>
          <p:cNvSpPr/>
          <p:nvPr/>
        </p:nvSpPr>
        <p:spPr>
          <a:xfrm>
            <a:off x="609600" y="152400"/>
            <a:ext cx="7736413" cy="923330"/>
          </a:xfrm>
          <a:prstGeom prst="rect">
            <a:avLst/>
          </a:prstGeom>
          <a:noFill/>
        </p:spPr>
        <p:txBody>
          <a:bodyPr wrap="none" lIns="91440" tIns="45720" rIns="91440" bIns="45720">
            <a:spAutoFit/>
          </a:bodyPr>
          <a:lstStyle/>
          <a:p>
            <a:pPr algn="ctr"/>
            <a:r>
              <a:rPr lang="en-US" sz="5400" b="1" u="sng" cap="none"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General Ulysses S. Grant </a:t>
            </a:r>
            <a:endParaRPr lang="en-US" sz="5400" b="1" cap="none"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fineartamerica.com/images-medium/gen-pgt-beauregard-harry-west.jpg"/>
          <p:cNvPicPr>
            <a:picLocks noChangeAspect="1" noChangeArrowheads="1"/>
          </p:cNvPicPr>
          <p:nvPr/>
        </p:nvPicPr>
        <p:blipFill>
          <a:blip r:embed="rId2" cstate="print"/>
          <a:srcRect/>
          <a:stretch>
            <a:fillRect/>
          </a:stretch>
        </p:blipFill>
        <p:spPr bwMode="auto">
          <a:xfrm>
            <a:off x="0" y="0"/>
            <a:ext cx="9144000" cy="8686800"/>
          </a:xfrm>
          <a:prstGeom prst="rect">
            <a:avLst/>
          </a:prstGeom>
          <a:noFill/>
        </p:spPr>
      </p:pic>
      <p:sp>
        <p:nvSpPr>
          <p:cNvPr id="3" name="Content Placeholder 2"/>
          <p:cNvSpPr>
            <a:spLocks noGrp="1"/>
          </p:cNvSpPr>
          <p:nvPr>
            <p:ph idx="1"/>
          </p:nvPr>
        </p:nvSpPr>
        <p:spPr/>
        <p:txBody>
          <a:bodyPr>
            <a:noAutofit/>
          </a:bodyPr>
          <a:lstStyle/>
          <a:p>
            <a:r>
              <a:rPr lang="en-US" sz="4800" dirty="0" smtClean="0">
                <a:solidFill>
                  <a:schemeClr val="bg1"/>
                </a:solidFill>
              </a:rPr>
              <a:t>Born May 28</a:t>
            </a:r>
            <a:r>
              <a:rPr lang="en-US" sz="4800" baseline="30000" dirty="0" smtClean="0">
                <a:solidFill>
                  <a:schemeClr val="bg1"/>
                </a:solidFill>
              </a:rPr>
              <a:t>th</a:t>
            </a:r>
            <a:r>
              <a:rPr lang="en-US" sz="4800" dirty="0" smtClean="0">
                <a:solidFill>
                  <a:schemeClr val="bg1"/>
                </a:solidFill>
              </a:rPr>
              <a:t> 1818.</a:t>
            </a:r>
          </a:p>
          <a:p>
            <a:r>
              <a:rPr lang="en-US" sz="4800" dirty="0" smtClean="0">
                <a:solidFill>
                  <a:schemeClr val="bg1"/>
                </a:solidFill>
              </a:rPr>
              <a:t>Engineer in the Mexican American War.</a:t>
            </a:r>
          </a:p>
          <a:p>
            <a:r>
              <a:rPr lang="en-US" sz="4800" dirty="0" smtClean="0">
                <a:solidFill>
                  <a:schemeClr val="bg1"/>
                </a:solidFill>
              </a:rPr>
              <a:t>Confederate state army general.</a:t>
            </a:r>
          </a:p>
          <a:p>
            <a:r>
              <a:rPr lang="en-US" sz="4800" dirty="0" smtClean="0">
                <a:solidFill>
                  <a:schemeClr val="bg1"/>
                </a:solidFill>
              </a:rPr>
              <a:t>Died of old age.</a:t>
            </a:r>
          </a:p>
        </p:txBody>
      </p:sp>
      <p:sp>
        <p:nvSpPr>
          <p:cNvPr id="5" name="Rectangle 4"/>
          <p:cNvSpPr/>
          <p:nvPr/>
        </p:nvSpPr>
        <p:spPr>
          <a:xfrm>
            <a:off x="1828800" y="304800"/>
            <a:ext cx="5009962" cy="923330"/>
          </a:xfrm>
          <a:prstGeom prst="rect">
            <a:avLst/>
          </a:prstGeom>
          <a:noFill/>
        </p:spPr>
        <p:txBody>
          <a:bodyPr wrap="none" lIns="91440" tIns="45720" rIns="91440" bIns="45720">
            <a:spAutoFit/>
          </a:bodyPr>
          <a:lstStyle/>
          <a:p>
            <a:pPr algn="ctr"/>
            <a:r>
              <a:rPr lang="en-US" sz="5400" b="1" u="sng" cap="none"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PGT Beauregard</a:t>
            </a:r>
            <a:endParaRPr lang="en-US" sz="5400" b="1" cap="none"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6" name="Picture 6" descr="http://rpmedia.ask.com/ts?u=/wikipedia/commons/thumb/0/04/GeorgeMcClellan.jpeg/100px-GeorgeMcClellan.jpeg"/>
          <p:cNvPicPr>
            <a:picLocks noChangeAspect="1" noChangeArrowheads="1"/>
          </p:cNvPicPr>
          <p:nvPr/>
        </p:nvPicPr>
        <p:blipFill>
          <a:blip r:embed="rId2" cstate="print"/>
          <a:srcRect/>
          <a:stretch>
            <a:fillRect/>
          </a:stretch>
        </p:blipFill>
        <p:spPr bwMode="auto">
          <a:xfrm>
            <a:off x="0" y="0"/>
            <a:ext cx="10668000" cy="7086600"/>
          </a:xfrm>
          <a:prstGeom prst="rect">
            <a:avLst/>
          </a:prstGeom>
          <a:noFill/>
        </p:spPr>
      </p:pic>
      <p:sp>
        <p:nvSpPr>
          <p:cNvPr id="3" name="Content Placeholder 2"/>
          <p:cNvSpPr>
            <a:spLocks noGrp="1"/>
          </p:cNvSpPr>
          <p:nvPr>
            <p:ph idx="1"/>
          </p:nvPr>
        </p:nvSpPr>
        <p:spPr/>
        <p:txBody>
          <a:bodyPr>
            <a:noAutofit/>
          </a:bodyPr>
          <a:lstStyle/>
          <a:p>
            <a:r>
              <a:rPr lang="en-US" sz="4400" dirty="0" smtClean="0">
                <a:solidFill>
                  <a:schemeClr val="bg1"/>
                </a:solidFill>
              </a:rPr>
              <a:t>Born March 23, 1818</a:t>
            </a:r>
          </a:p>
          <a:p>
            <a:r>
              <a:rPr lang="en-US" sz="4400" dirty="0" smtClean="0">
                <a:solidFill>
                  <a:schemeClr val="bg1"/>
                </a:solidFill>
              </a:rPr>
              <a:t>United states army officer</a:t>
            </a:r>
          </a:p>
          <a:p>
            <a:r>
              <a:rPr lang="en-US" sz="4400" dirty="0" smtClean="0">
                <a:solidFill>
                  <a:schemeClr val="bg1"/>
                </a:solidFill>
              </a:rPr>
              <a:t>Led Union in the Battle of Shiloh</a:t>
            </a:r>
          </a:p>
          <a:p>
            <a:r>
              <a:rPr lang="en-US" sz="4400" dirty="0" smtClean="0">
                <a:solidFill>
                  <a:schemeClr val="bg1"/>
                </a:solidFill>
              </a:rPr>
              <a:t>Buell reinforced Grant with approximately 20,000 men during Battle of Shiloh</a:t>
            </a:r>
            <a:endParaRPr lang="en-US" sz="4400" dirty="0">
              <a:solidFill>
                <a:schemeClr val="bg1"/>
              </a:solidFill>
            </a:endParaRPr>
          </a:p>
        </p:txBody>
      </p:sp>
      <p:sp>
        <p:nvSpPr>
          <p:cNvPr id="4" name="Rectangle 3"/>
          <p:cNvSpPr/>
          <p:nvPr/>
        </p:nvSpPr>
        <p:spPr>
          <a:xfrm>
            <a:off x="1676400" y="304800"/>
            <a:ext cx="5133136" cy="923330"/>
          </a:xfrm>
          <a:prstGeom prst="rect">
            <a:avLst/>
          </a:prstGeom>
          <a:noFill/>
        </p:spPr>
        <p:txBody>
          <a:bodyPr wrap="none" lIns="91440" tIns="45720" rIns="91440" bIns="45720">
            <a:spAutoFit/>
          </a:bodyPr>
          <a:lstStyle/>
          <a:p>
            <a:pPr algn="ctr"/>
            <a:r>
              <a:rPr lang="en-US" sz="5400" b="1" cap="none"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Don Carlos Buell</a:t>
            </a:r>
            <a:endParaRPr lang="en-US" sz="5400" b="1" cap="none"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la-cemeteries.com/Notables/Civil%20War/Johnston,AlbertSidney/Johnston-General-00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Content Placeholder 2"/>
          <p:cNvSpPr>
            <a:spLocks noGrp="1"/>
          </p:cNvSpPr>
          <p:nvPr>
            <p:ph idx="1"/>
          </p:nvPr>
        </p:nvSpPr>
        <p:spPr>
          <a:xfrm>
            <a:off x="457200" y="1600200"/>
            <a:ext cx="8534400" cy="4525963"/>
          </a:xfrm>
        </p:spPr>
        <p:txBody>
          <a:bodyPr>
            <a:noAutofit/>
          </a:bodyPr>
          <a:lstStyle/>
          <a:p>
            <a:r>
              <a:rPr lang="en-US" sz="4800" dirty="0" smtClean="0">
                <a:solidFill>
                  <a:schemeClr val="bg1"/>
                </a:solidFill>
              </a:rPr>
              <a:t>Born Feb. 2</a:t>
            </a:r>
            <a:r>
              <a:rPr lang="en-US" sz="4800" baseline="30000" dirty="0" smtClean="0">
                <a:solidFill>
                  <a:schemeClr val="bg1"/>
                </a:solidFill>
              </a:rPr>
              <a:t>nd</a:t>
            </a:r>
            <a:r>
              <a:rPr lang="en-US" sz="4800" dirty="0" smtClean="0">
                <a:solidFill>
                  <a:schemeClr val="bg1"/>
                </a:solidFill>
              </a:rPr>
              <a:t> 1803.  </a:t>
            </a:r>
          </a:p>
          <a:p>
            <a:r>
              <a:rPr lang="en-US" sz="4800" dirty="0" smtClean="0">
                <a:solidFill>
                  <a:schemeClr val="bg1"/>
                </a:solidFill>
              </a:rPr>
              <a:t>Texas General and a Confederate state army general.  </a:t>
            </a:r>
          </a:p>
          <a:p>
            <a:r>
              <a:rPr lang="en-US" sz="4800" dirty="0" smtClean="0">
                <a:solidFill>
                  <a:schemeClr val="bg1"/>
                </a:solidFill>
              </a:rPr>
              <a:t>Was Killed in the Battle of Shiloh.</a:t>
            </a:r>
            <a:endParaRPr lang="en-US" sz="4800" dirty="0">
              <a:solidFill>
                <a:schemeClr val="bg1"/>
              </a:solidFill>
            </a:endParaRPr>
          </a:p>
        </p:txBody>
      </p:sp>
      <p:sp>
        <p:nvSpPr>
          <p:cNvPr id="5" name="Rectangle 4"/>
          <p:cNvSpPr/>
          <p:nvPr/>
        </p:nvSpPr>
        <p:spPr>
          <a:xfrm>
            <a:off x="355848" y="0"/>
            <a:ext cx="8483028" cy="830997"/>
          </a:xfrm>
          <a:prstGeom prst="rect">
            <a:avLst/>
          </a:prstGeom>
          <a:noFill/>
        </p:spPr>
        <p:txBody>
          <a:bodyPr wrap="none" lIns="91440" tIns="45720" rIns="91440" bIns="45720">
            <a:spAutoFit/>
          </a:bodyPr>
          <a:lstStyle/>
          <a:p>
            <a:pPr algn="ctr"/>
            <a:r>
              <a:rPr lang="en-US" sz="4800" b="1" u="sng" cap="none"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General Albert Sidney Johnston</a:t>
            </a:r>
            <a:endParaRPr lang="en-US" sz="4800" b="1" cap="none"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194</TotalTime>
  <Words>283</Words>
  <Application>Microsoft Office PowerPoint</Application>
  <PresentationFormat>On-screen Show (4:3)</PresentationFormat>
  <Paragraphs>36</Paragraphs>
  <Slides>14</Slides>
  <Notes>1</Notes>
  <HiddenSlides>0</HiddenSlides>
  <MMClips>1</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Trek</vt:lpstr>
      <vt:lpstr>Pat n N8’s  Juicy  Slide Show</vt:lpstr>
      <vt:lpstr>The Battle of Shiloh</vt:lpstr>
      <vt:lpstr>BATTLE PLANS</vt:lpstr>
      <vt:lpstr>Slide 4</vt:lpstr>
      <vt:lpstr>Here Come the Generals!</vt:lpstr>
      <vt:lpstr>Slide 6</vt:lpstr>
      <vt:lpstr>Slide 7</vt:lpstr>
      <vt:lpstr>Slide 8</vt:lpstr>
      <vt:lpstr>Slide 9</vt:lpstr>
      <vt:lpstr>Slide 10</vt:lpstr>
      <vt:lpstr>Slide 11</vt:lpstr>
      <vt:lpstr>Slide 12</vt:lpstr>
      <vt:lpstr>Slide 13</vt:lpstr>
      <vt:lpstr>MODERN HARDEN COUNTY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Pat n N8’s Juicy Slide Show</dc:title>
  <dc:creator>Student</dc:creator>
  <cp:lastModifiedBy>Student</cp:lastModifiedBy>
  <cp:revision>20</cp:revision>
  <dcterms:created xsi:type="dcterms:W3CDTF">2011-04-19T13:33:51Z</dcterms:created>
  <dcterms:modified xsi:type="dcterms:W3CDTF">2011-04-27T13:23:16Z</dcterms:modified>
</cp:coreProperties>
</file>