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5" r:id="rId10"/>
    <p:sldId id="262" r:id="rId11"/>
    <p:sldId id="267"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DF90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11FE64-2F36-45DB-8878-B0F52F9A565B}"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1FE64-2F36-45DB-8878-B0F52F9A565B}"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1FE64-2F36-45DB-8878-B0F52F9A565B}"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11FE64-2F36-45DB-8878-B0F52F9A565B}"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11FE64-2F36-45DB-8878-B0F52F9A565B}" type="datetimeFigureOut">
              <a:rPr lang="en-US" smtClean="0"/>
              <a:pPr/>
              <a:t>4/27/2011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11FE64-2F36-45DB-8878-B0F52F9A565B}"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11FE64-2F36-45DB-8878-B0F52F9A565B}" type="datetimeFigureOut">
              <a:rPr lang="en-US" smtClean="0"/>
              <a:pPr/>
              <a:t>4/27/2011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11FE64-2F36-45DB-8878-B0F52F9A565B}" type="datetimeFigureOut">
              <a:rPr lang="en-US" smtClean="0"/>
              <a:pPr/>
              <a:t>4/27/2011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11FE64-2F36-45DB-8878-B0F52F9A565B}" type="datetimeFigureOut">
              <a:rPr lang="en-US" smtClean="0"/>
              <a:pPr/>
              <a:t>4/27/2011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1FE64-2F36-45DB-8878-B0F52F9A565B}"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11FE64-2F36-45DB-8878-B0F52F9A565B}" type="datetimeFigureOut">
              <a:rPr lang="en-US" smtClean="0"/>
              <a:pPr/>
              <a:t>4/27/2011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26BF466-4F11-49AC-A249-29C36AF1584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11FE64-2F36-45DB-8878-B0F52F9A565B}" type="datetimeFigureOut">
              <a:rPr lang="en-US" smtClean="0"/>
              <a:pPr/>
              <a:t>4/27/2011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BF466-4F11-49AC-A249-29C36AF1584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en.wikipedia.org/wiki/File:George_B_McClellan_-_retouched.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audio" Target="../media/audio1.wav"/><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hyperlink" Target="http://en.wikipedia.org/wiki/File:Seven_Pines.png" TargetMode="External"/><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20006750">
            <a:off x="57042" y="1309850"/>
            <a:ext cx="7949271" cy="3046988"/>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9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Peninsula Campaign</a:t>
            </a:r>
            <a:endParaRPr lang="en-US" sz="96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extBox 5"/>
          <p:cNvSpPr txBox="1"/>
          <p:nvPr/>
        </p:nvSpPr>
        <p:spPr>
          <a:xfrm rot="838375">
            <a:off x="3810000" y="4800600"/>
            <a:ext cx="5105400" cy="1446550"/>
          </a:xfrm>
          <a:prstGeom prst="rect">
            <a:avLst/>
          </a:prstGeom>
          <a:noFill/>
        </p:spPr>
        <p:txBody>
          <a:bodyPr wrap="square" rtlCol="0">
            <a:spAutoFit/>
          </a:bodyPr>
          <a:lstStyle/>
          <a:p>
            <a:r>
              <a:rPr lang="en-US" sz="4400" dirty="0" smtClean="0">
                <a:solidFill>
                  <a:srgbClr val="FF00FF"/>
                </a:solidFill>
              </a:rPr>
              <a:t>By: Troy Flugaur and Zach Brocken</a:t>
            </a:r>
          </a:p>
        </p:txBody>
      </p:sp>
      <p:sp>
        <p:nvSpPr>
          <p:cNvPr id="7" name="TextBox 6"/>
          <p:cNvSpPr txBox="1"/>
          <p:nvPr/>
        </p:nvSpPr>
        <p:spPr>
          <a:xfrm rot="20202613">
            <a:off x="914400" y="1066800"/>
            <a:ext cx="3962400" cy="646331"/>
          </a:xfrm>
          <a:prstGeom prst="rect">
            <a:avLst/>
          </a:prstGeom>
          <a:noFill/>
        </p:spPr>
        <p:txBody>
          <a:bodyPr wrap="square" rtlCol="0">
            <a:spAutoFit/>
          </a:bodyPr>
          <a:lstStyle/>
          <a:p>
            <a:r>
              <a:rPr lang="en-US" sz="3600" dirty="0" smtClean="0">
                <a:solidFill>
                  <a:srgbClr val="00B050"/>
                </a:solidFill>
              </a:rPr>
              <a:t>April-August 1863</a:t>
            </a:r>
            <a:endParaRPr lang="en-US" sz="3600" dirty="0">
              <a:solidFill>
                <a:srgbClr val="00B050"/>
              </a:solidFill>
            </a:endParaRPr>
          </a:p>
        </p:txBody>
      </p:sp>
      <p:sp>
        <p:nvSpPr>
          <p:cNvPr id="8" name="TextBox 7"/>
          <p:cNvSpPr txBox="1"/>
          <p:nvPr/>
        </p:nvSpPr>
        <p:spPr>
          <a:xfrm>
            <a:off x="7772400" y="914400"/>
            <a:ext cx="304800" cy="3539430"/>
          </a:xfrm>
          <a:prstGeom prst="rect">
            <a:avLst/>
          </a:prstGeom>
          <a:noFill/>
        </p:spPr>
        <p:txBody>
          <a:bodyPr wrap="square" rtlCol="0">
            <a:spAutoFit/>
          </a:bodyPr>
          <a:lstStyle/>
          <a:p>
            <a:r>
              <a:rPr lang="en-US" sz="2800" dirty="0" smtClean="0"/>
              <a:t>Virginia</a:t>
            </a:r>
            <a:endParaRPr lang="en-US" sz="2800"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81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Images of the </a:t>
            </a: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Peninsula Campaign</a:t>
            </a:r>
            <a:endParaRPr lang="en-US" dirty="0"/>
          </a:p>
        </p:txBody>
      </p:sp>
      <p:pic>
        <p:nvPicPr>
          <p:cNvPr id="19462" name="Picture 6" descr="http://www.jamesallendavis.com/images/Williamsburg1862sm.jpg"/>
          <p:cNvPicPr>
            <a:picLocks noChangeAspect="1" noChangeArrowheads="1"/>
          </p:cNvPicPr>
          <p:nvPr/>
        </p:nvPicPr>
        <p:blipFill>
          <a:blip r:embed="rId2" cstate="print"/>
          <a:srcRect/>
          <a:stretch>
            <a:fillRect/>
          </a:stretch>
        </p:blipFill>
        <p:spPr bwMode="auto">
          <a:xfrm>
            <a:off x="4648200" y="1066800"/>
            <a:ext cx="4267200" cy="5334000"/>
          </a:xfrm>
          <a:prstGeom prst="rect">
            <a:avLst/>
          </a:prstGeom>
          <a:noFill/>
        </p:spPr>
      </p:pic>
      <p:pic>
        <p:nvPicPr>
          <p:cNvPr id="4098" name="Picture 2" descr="http://civilwarinvirginia.files.wordpress.com/2011/04/peninsula2.jpg"/>
          <p:cNvPicPr>
            <a:picLocks noChangeAspect="1" noChangeArrowheads="1"/>
          </p:cNvPicPr>
          <p:nvPr/>
        </p:nvPicPr>
        <p:blipFill>
          <a:blip r:embed="rId3" cstate="print"/>
          <a:srcRect/>
          <a:stretch>
            <a:fillRect/>
          </a:stretch>
        </p:blipFill>
        <p:spPr bwMode="auto">
          <a:xfrm>
            <a:off x="762000" y="1066801"/>
            <a:ext cx="3276600" cy="2362200"/>
          </a:xfrm>
          <a:prstGeom prst="rect">
            <a:avLst/>
          </a:prstGeom>
          <a:noFill/>
        </p:spPr>
      </p:pic>
      <p:pic>
        <p:nvPicPr>
          <p:cNvPr id="4100" name="Picture 4" descr="http://civilwarinvirginia.files.wordpress.com/2011/04/peninsula.jpg"/>
          <p:cNvPicPr>
            <a:picLocks noChangeAspect="1" noChangeArrowheads="1"/>
          </p:cNvPicPr>
          <p:nvPr/>
        </p:nvPicPr>
        <p:blipFill>
          <a:blip r:embed="rId4" cstate="print"/>
          <a:srcRect/>
          <a:stretch>
            <a:fillRect/>
          </a:stretch>
        </p:blipFill>
        <p:spPr bwMode="auto">
          <a:xfrm>
            <a:off x="838200" y="3505200"/>
            <a:ext cx="3158221" cy="3124200"/>
          </a:xfrm>
          <a:prstGeom prst="rect">
            <a:avLst/>
          </a:prstGeom>
          <a:noFill/>
        </p:spPr>
      </p:pic>
    </p:spTree>
  </p:cSld>
  <p:clrMapOvr>
    <a:masterClrMapping/>
  </p:clrMapOvr>
  <p:transition>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Images Continued</a:t>
            </a:r>
            <a:endParaRPr lang="en-US" dirty="0"/>
          </a:p>
        </p:txBody>
      </p:sp>
      <p:pic>
        <p:nvPicPr>
          <p:cNvPr id="1026" name="Picture 2" descr="http://i.gettysburgdaily.com/imgs/Artillery083009/Artillery08300908.jpg"/>
          <p:cNvPicPr>
            <a:picLocks noChangeAspect="1" noChangeArrowheads="1"/>
          </p:cNvPicPr>
          <p:nvPr/>
        </p:nvPicPr>
        <p:blipFill>
          <a:blip r:embed="rId2" cstate="print"/>
          <a:srcRect/>
          <a:stretch>
            <a:fillRect/>
          </a:stretch>
        </p:blipFill>
        <p:spPr bwMode="auto">
          <a:xfrm>
            <a:off x="838200" y="1143000"/>
            <a:ext cx="3759200" cy="2819400"/>
          </a:xfrm>
          <a:prstGeom prst="rect">
            <a:avLst/>
          </a:prstGeom>
          <a:noFill/>
        </p:spPr>
      </p:pic>
      <p:sp>
        <p:nvSpPr>
          <p:cNvPr id="1028" name="AutoShape 4" descr="data:image/jpg;base64,/9j/4AAQSkZJRgABAQAAAQABAAD/2wCEAAkGBhQSEBUUExQWFRUWGB4YGBgYFyAfGhofGx0aGh4dGh0bICYeGBwjHxkcIC8gJCcpLCwsHB4xNTAqNSYrLCkBCQoKDgwOGg8PGiwkHyQqKSkpLCwpLCkpKSwsKSwpKSksLCksLCwpLCksKSksKSwsLCksLCwsLCwpLCwpKSwsLP/AABEIAOwA0QMBIgACEQEDEQH/xAAcAAACAgMBAQAAAAAAAAAAAAAFBgQHAAIDAQj/xABLEAACAgAEBAMFBAUIBwgDAQABAgMRAAQSIQUGMUETIlEHMmFxgRQjkaFCUrHB0RUWM1NikuHwJCVDcpOy0hdjgqKjs8LjNHPxg//EABoBAAMBAQEBAAAAAAAAAAAAAAECAwQABQb/xAAsEQACAgIBAwMDAwUBAAAAAAAAAQIRAyESBDFBEyJRMmFxIzOBQlKRocEU/9oADAMBAAIRAxEAPwC8MZjMe444zGYzGY44zGYzGXjjjMZjLxmOONcK/MHtHyeTl8KV2MgFlUWyt9L7A4aDj545s4YI+NzrmASkj+KpGxZW6UfpX0xXDCMnsjmm4xtFjf8Abdkf1J/7g/6seH225PtFmG+SL/1YicF5Y4TMKWEk9/vG/jiHxngWTWSSHJwFpIyqyPbsqF2A0gdGYdTZod7OKXivsyd5GrTQYk9teUFfdZg9OiLXyNt1xo3tvygP9DmP7q/9WF+XlpYljWYFZJEJCmSlJ8QICxC1GPvEPUnqKvBGHkSJdTTwM8YollanANnUhTaUAC2FA77XgcsK8MNZvlE8e3DJ/wBVP/dX/qx2yntoyTuFYTRg/pMoofPSScSx7OOHaQVhLAiwfEbcHcEb4V+eeV8lk8rUMTfaMwfBhXWWNsQC1fAbfMjHXheqYazLyi2kcEAjcHcY3xB4NkzDl4oibKRqpPxUAYm4zmhHuPMe3jy8ccZjMYTjVnA64442xmPNWBWc5iRHKe8QpJrsR0B9CcBugNpdwrjBhWyvO4IOpCDuRXp+j8ycRpec5TqCogP6PX8+3fC84/JL1IjleMwjfzvm9E/PGY7nH5B6sR7xmPMZhy57jMeYzHHGYzGYq72ke1CfJZtcvlljY6Az6gSdTE0AAR+iAfrhoxcnSFlLirZaOMxQ3/a9xb+qi/4R/wCrGn/a7xb9SP8A4X+OKejIl68C/MV77YeUTmcqMxELny1sK6snVh9K1D5HCPH7U+MNusan5QWMR5/axxcWCE+Xgj9+DHFOLtHSyQa2QOWuYzE4nX9FSzDsSASPmLrFz8k8HEWUiJFyONcjHqXfzMT67nHz1wZiJtEo0LMStkUAW3+gsgbYu7g+ezOYiUQypBEFINC3BUdAxN3q8rbbVtvh+op0S6aPBtePAK4xmWl4lDqkWnlVYRoDBVSckmz7pbwhuOp+GLDRyW92gOn7sVRlSyT5aSRzph8LWChUnQSzOFJsAli9kC79MNC89ao1AGmd6AjQh3U6yhXSaWxQFseur0xje9o2ruFuGTeHmJsrflj0yxX0VJBbKPQK116Ch2wC5V/1nxOTPMLy2VuHKg92/Sk/A/mPTCp7QecCHnWFvPMPs4Yf1agCQ7bDU4Kiu14DcBz3GsrCI8ukyx9QBECNyGNWve8Xjj13IyyK6PozHuKDPMXMGrcT/wDBH7l649bmnjo3CS3XeEH9ox3pfdHeqvgvoHGasUC3NvHjRIlNemXH/RjSfn3i0LRyZhpI42kCktGoBqiw3Ufo4m4SXagrIi5s5x2pCg7C9j1/hRxpxDjY8IBQW1CifQ9d6wC4uAztdkabDf71+htdt9WIme4gqQWv+z+VL07jrjy31E+yOvuybNzI5WQxsVAWgSbF3R6jtgSQGLqK0sAxa9ze9117bfTENcyvhomkMJDqbfVpBq709rI37Y2h4gvh3Tjci6/V2A9aqjtgPJkcmStGrzbhb1DVRINE+lb7D+Bx5LSxltLnTffbte52vA3Kusk6FVGoNqG24XuX/Ovngo2Ypbs1Y79zsP8ANYMm9CLsAf5xR/1b/j/jjMM3hr6j/P0xmD6hxaV41edRVkC+lnHztxj2u59pJUEihNZAqNQdIY1ZqztWBre07PugRpQQvT7tbHyNY9j0WWeU+mpMwq+8wF+uMizCt7rA/I4+ZZPaRn2q8wx0jSBpXt9MF5vanLdxLpJUqdTbEkbny4R4ppivNXgu3mTmuDJ5Z5pHBA2VQRbt+qvx/Zj59yeckzWdkzkvvF7HpqOygfBB+Q+OPIcrmeINrlbTElAu2yJ8APU9huWPS8OB5XaCFX0FVApFI81H9Nh2J7DsKxeCUO/cScnPsCuZoYIIVlVS48qnfcsepO/wwsDmSIDbLmv97/DBTm5T9kN/1i/mGwvLxc+GB4O2mr332q8WjryZ3FNXX+yw+QYYcywPhWDsQSwo/wDhIvELmjP5Ns+2WggIKuUL6gVZgN6HXrY39MdvZ1Ocnw/M5p9hEupb/SaiEA+bFRhJiyUqRJniCR44tiOpNuDfe6P44ivqb+C7iuHEPcR4UJIzGAF2tfUN2+nb64Y+UuOyTQ2qhpo10TxEi5BRUOt7aiLtW2Y4I8wcB8qzxbo6htvRgG/fhIzkzZPMx5pCdLELIAe3UH9v1wZVNCwvG6Gt+Y8nqUSLPGEN+BqcRWARTRUxQWa0q1dfWsKh4iYZHfLF44lRgSeuksWK3ewtiATvuarFr8KzUOdiGtEdgBuVBP44S/afmo08Ph8KKhNS5gqKodUQ/wDOfpiGN+7jRaduPKxO4JkZM5mEA96QhFHZV/gBeG3ivMOSys75VOHCcwHw2keSizLsxqjteOHJeZGWmSTT12HwB2Ff574YeM81cNyGZmeNGnzUhIkRDaBrs6mYEA2N9N4pkb5UkJiqnLyC+Ecw5KWaOKXhaQiWwj69SkjsaUd6GxPXHTmvmDJ5LNvl/wCTY5NAU6tZF6lDdNJ/WwLys+c4pnoJfAVI4Tssa0qKWBNt3O1718sEvaJwrM5fihz0UKzJIqgBk1hSqBSGX/w2D0xPXKn8FuTq0Dv595I1fCIx8fE/+sXXzw584cDjznDBFCgUxqJIVA/VHugf2lYjCZBz3PEUlzWRyxi8TQSsOiSyL8puthv0rFpJBSqR6Aiu3cH8+mJZNNNDxVpplW8D5tEsKpK5WbLqBVH7xVsC/Qi6O3YYOLJcLOwPnIRQBVACvkfXA7nr2fGZ2myq6Zj5nh6a6/2kPr03Xr8MK+T58niXwp4g4U7g+VtvUV1+OIzwc6lEhxabQ3cM4jpDpQIVj5iKvsCSBjWDMtO4hUGwL11ff3rF16b1hI4rztK8gaLyLWykBtO5vesQcvzbmELlXA10WGkb1+7bp0x0ume5I5J9iyuGcGYSgvJZI3UGiAfUk7jYdL6YmZCEqjM6nysem1AVtvte1/UYq5ec8x4iPaWhsDQNN9N1GxxZXB8882UimIBeSi9bdCwO177KMZsuOcKbYEkvB7r/ALI/Ff44zE77In+WH8cZiFr5DaKMkbzt8z+04l8LKmZAVDi91JoH5kb4gu9sfmf24urhPKGVdndl004A01sNCHuPUnH0Dnx2c4kjL+yhHAIhiAIB/wDyH9L6eD+/ErK+yZV/Ry4vofvHP0FoD9bwx8wc05fIJHJKWpyERUXUzULNDYUBROMyvtEykmVmzILhIK8RSh1rqqvL8bHfGfnNl+EPJI4NybDCVZ7ldfdLUFT/AHEXyr86v44n8Z4WJkIPXAbg3tIyuZk8ONZgdBe2joEKLIB1G2rtia/OmW+yR5rU3hSMEXy+aySKK9uhu8K7GqNUVZ7QuWGTKyMATTpsB8W/jiLy3wdjBGxFgr3HSvgcWBx32i5OKeXLvHO7RnS2iLUu9H9bfr6Y7ZbiuUabL5dQUbMRGaMaAAFN7HfZtjtinqSqiDxRvQge0LMsMlDlo1JMshZwBsqx0ADXqzE18BhS4ly/MkBUysyqAwis12Gy3Vi/TFycNlhz+XMsIOgOyU60wK96BPrhK5plGWdS4ZtbaVVQCSQAT1+eHxyXYXImqaGP2c8wiXJRQTbFV0bj9Xyj8gMRecOUKVgBcTg3t7vofp1wA4HxETG49SsG0kMN1Pxr/Oxw5cL59glycrSa5FiOh9KWRvWqr90euFknjdoMHzVMrXlvm48OcpKjsUsKF6N6deg+O+2JeSgk4hnmf/aZhlLbe6AADf8AdP0AxN5u4UkebijSQESIZdgCEQkgHV181WBXTHb2f825WHMBSkoMreGsrAaLY0L3sE4o3rkidNvh4DfM/BBFpKigoA6emK54RxT7PmppJcp9p1MSoYsFB1Hfb3sXdx6mBRtidsVtFzNBDK6lZSI5ChkCAqCDp/W2F98TxybiNONTtB3gftWlkmiibJLGjMq2rt5QTVgUBjznTmjN8P4oZAskuWZAEjLER3pVWqujagdvjhvzvNEGVihadqEriNCFvci7PSgNt9+uB3MXP2Uy0zwTRTOUIGoRBkJZFfyknc0w7dQcST91qOjV47lZ83c6zcTWGI5bw9EmoedmJsaa3Ar6Xi6VipVB7KAR8gP4YXeI87ZHLCJjE5EkYlUxwKQAzUNRsU1jExOdcs8eXcawMzIYktOjLXv7+X3h64WbtaWjoqntk7NZRXGlhY6/KuhBFFT8RWFjj/KQm3Zo5COnjRBm/wCIhVz9bOGPjXFY8rA88urQhUHStm3bSNiRe5GAeQ5xyubLrGzroRpWMiaQFWtR2JJodhWEV9wySFaP2cRk1WW+rTg/8xAwD9oHKa5LJ5ekjV5JXsoWY0qgAW2/cnE1+e4mkHha9+mpNIPy8xwcybZfiJjinFkMCp6MLIGx9D0IPXF3yXu8E01dFOLi3eRMteWiLE1pPQ9FJIoVvYNnCz7XcqkfEEjjRUQQJSqKAtpPzqt8MvKaBcjE29+Hq8pN2WbsL3IOM/VS/TRKSpkjSv8A3n4/4Y8xK+2L/VN+J/hjMeXxkLaKTmgKtv36Yt/g3FT4bg93v/yqP3Yq7jMimQ6fdBNfliycpkiVc+hHT4oh/fj6RiW2k/sSuYZmzMeX0mNpIJtSxySaDLagaV7sdgaGOWezIfJcX8SDwMyBH4yqxMbW0ZsA7qaoEYi53h/iBCrMjI2pWU0Qfrhi5d5KWeDNBsw7yZoAO7btalWuz190D5YlNKOykJOQz+zuSV8spmy8cShU8IpvqXT1JO9/HCNDGBLBw2/6PPysV/VjoaL+B8Rj9MOvLvKOZgmjds/LMiAgxtekiq6dNtj9MTf5kp/KZz2rcqAUruBpBv5YlyVsvTorszZiPj2ebLpHINaeIHWyFoe4SaU/HE3njNf60ykyWXiy/i0O4jkJddvVC34DBPnTkjRJmM4M8+WSTS0gBYC/dA8m7dqHXC3wkxmeOYTGbwY2hJoiw2q9QbzA014euW0I3x7hn2TcQUZJ1/RMzso70dx9aAxC9psIafh5rrNID8fLH/DBLlHh2Uj4dJLDPriiLyF9JBUKuphXU0BjrxvhsWcbJxHMvDK2uWAoCCw0gMb2o0Rt1wLqVo6rjQg8NcwvxCTvE7t9dJA/BiMa8hJGk7wMyvHNGuoBrHmGl1NfP88Gc3wPKwZW3zbGLPMT4hV2dyhtroEjp364iT5bLQGLNxP5CTGp0Ea2FE+StXa7ra8V5ctEXFxJnJvB/F+1tK5kdHGXVmPRIwVG/TZQPzwrcM1ReArCOWDx1VWUm71bNfSxh15XzUcK5htVQSo2ZExYe8pCyLpABSmcKAdycKnDeGwvIDHJIUjcMEbUADZIIVu3pgR8oOStMuLjuRMsIZfeBB2+FYpSaSVUzqhUMTTESNvrFSr7nbqBi7eHccjGVeSVtKRqWdiLoDvQ39O2K247ylGJ0K5ltGccyRoLCv0foBsNx1r0xPE6tMfIrVoznALIMtl5ZI1WPKyThnYKCx2jrUdyfDqhv5sH+YM4J4eDSnfVOt33OgX8/dxjcv5RpJM3PMHXLqmXZSraUZKRRsL6kX2s4nS8rRwZSEzZgrHkpTOGK9VatmA32vqB3wrapFEjr7UB/q19q+9iA/4nQDtiBz5GNfCxQH+k9th0jwz8xcFGfy3hiTSGZJAyi/d8w2PbEXm3lA5xYAsphMDFlZRvZUL1ux0xOMlq/uVa+CD7SUB4ZmPTVGT22EgPw9MR+BRzScPnE8MOWJhZUb3U0shpmNkgb7k46/zKzBy08EmceXxdJV2FlSpvux2Pwxz4PyVmY9QnzjzRvE0TJbdGFWCxNEfLC6UaB5sr3+RJB9jgmgVA2vwpI5C2s0CWIsqVaxRFY6Lw+XLzxmiCHFEfMHDxw7kB48xDLLm5Jly+0SMuyiqrrX5YZl4ShlRiN9QxZZ614Iyw8tlCc8Z5sxnENEt4Ma0OprV2w/8ABMmyZTLdqAVgQew1kkdQNx9awE5hyXgcfyypQtIuo2GvX279cPHEISqR9AdNEdaoAGj063t8cYuqmrUQOOm2Df5QP6w/4bY9xJ8I+gxmMlL7EqKSz0DLRYbFmHxNBT+w9cXXy9lfGy8rLWxj/wDYiv8AMHFXc2upiy4VCtXuf0qRAD0+H5Ye+R+NmAuDujkX8PIox77uSs6DWj2SKiQeuDPLXEjHIBdXjTmLK6XDr7rYGIcB+5A+iRa+XzPf1xNBvCLwDjdjw3O/b44ashnbOk/TGV3E2KSYG9pMOvJBa/20P0+8Xp8cI3NDxheIukJieJQG84ZW1KURl0+6aI2xbeeyKTRtHKgdGFMrCwRgEeRcqmXkhSKkcgsNR3Kmxvh4y47FlGynuVOICLK56BTaNC+xBHvRFT1HY4YuJZqpOFToCxgyjTaR1YIyax9V1V8QMduK8ERJWtQdQKk+q+h+GDHLkUJZNaqWjUxqTeyt1X4g4rka+pEMdp8WLLSO+W4T4ATWXnKiX3KIB82670fXBvmzhZmiyqxNCk6yN4a1aOxjGvdTQ09dzvg9xTk3Jvl0haJWjjJKKSfLq61Z6YWZ+F5dYxlmiUwhtQX0Pqu+2JJ3tFpRrTFXLZn/AEOeOTTEGYqxVSwDLKNwBvpZgL3+OO8TOczMsoi1qsZ1Q7KVI2BFncfPvg3xbgMSQhYkqPoQdxv2369PywFyfDlisIoQHrQ64vHezLL26ZN4jxLTksyjbhoiD8d1sYhcFEkmbyYkAqCYZeIb+5ReyOhJ1LZ+Ax3mjDqVbcNsw9RghwJE8WPV1jfxEO+zUB9dgB9MLKOrGhLwduIRk5Pio3N55R+MqDDXzvDfC81X9RW2+/l/hjtFy/l5Yp42U1mG1ygMd29Rvt610vGvDeQMtBDLAquUmXTJbe9XwHu/TGZyVmxJnBMy0MUTdgiagO3lH78FIeKqygg9cCMlyBl8qXaBGBdaa2uxfocLubleBiB7t9PTHJKXYDbiWLHIGFg48c4TOVuY9TFG+mHO8TknHuPGSkrI8uOUeZAkT/eGOsmAfEnMciHteAl4CxD5imEnMcFEUIojZNdEY9e2GrOjUUYMNMg1Cu56Ma6DcdPnit0lMnGI2rVpRD19I7H574tPNQBclGygKyuY6PTciwPj3H1xn6t1NL7EFK06Bf8AKSepxmOPhfBfxx7jPwYhUfG8uwCkitV19AB6dcO3BW8jfMf8q4I+2yvs+Wqh94/QV+iMLeWzxiyruKvyBb/WZVA/j9Me9hyPJG6IOHGkPWSz2uPw3/8ACe4xGmh0nCrwzjzs8RLL5o9ROw82sqd/odsa53mmcgsNF0aUL00y6ACb3JHfbDJbC5KtjSktfuw2cFz5kUb+Ze+Kxg47JIb1rEgUuT4Ra/vNAU0CVA6XtvV4cJ5Z8rGGhZBqkRDrQPfiEAEbiqvCZFY+N7LPyeZ1KD3747sLGK4zvOM8JnQAa4jIpfwfuyVRSoXzglgSSRQG432w05DMz/ZJJHZDJpZkDx+FppbCyjU2mj1N7DGama7AfN2WAOo4V2ZwwZJJEPorAD9mDsXE5Z2iimZLLOstxqpUiESKLDMtWdmB8w69MKnMUsuXaVl0aEeWNBp/q4wwa7sk6r9Nxi8H4M+RbtDBFlZZlsZ/NqfQSYWuK8vya/Nmcy3x8Q/j0xFXis6PEthPEL+Zok1UoTqC1Lux6b9Md04tK+ZZZNIB16AoWjo09wSdXqGA64dRaZNytbB+a5fkfTqzM7BWsBnJrarX0btePDwA/wBfP/fx3z3E3jaVlZaTWioVGxWIuH/WJJ+nTEvIhxFrkJZipYWoWqB2IGx9cPsm9kfJ8EcmlmnsdfP/ABGGHJcvSsv9PJY3F6SfxrADlji0zFUXSZJmhVXkVSFDhix0xkBvc21bjDVleZ2EmSj+6VpwRISN9Tu0URRb93UhYi+4xHJKRXHBdxl4Zm/uwCfOtXZ6/H64MZLiqyCu/pirOJcYzSQCVjEzGWVNSxgFVh1q1R611klLJslR0HfArOc8zRTjQikkAg0dP3qJ4YoncB9ZPyrEvTsv6nEu6WfbthG5kABJ2GA+T9ozSfaFBQ+GYhFt1HipC5cX7xOph6BhgbNzY2ZkaMgKVErEhSAR4gWIiz00ggj1F46EGmdOacT3h8wSYEYs3I53UgxSma4g6PK66AqFlVSCbK6Rq2YMx3Pw3GGfhHMOZkSBMuVVnaUM7QEilMagldR8MDUwvfp2vD5o2rJ4X4LIMuI08AkcD02H54W24/mg+ckYR+Dli4oQMCxWlGiTVT73YNAGuuDPK+bknjSeRVTxGZlRb8q2QA1k+cVR6b/hjLTRqeypsrl/C45GhJHlUWBdXF6d8W/nsiDw9ARqawb76rrVQ6nFc5uIfzmXYgCOMk+n3IN/nix/s4fIFJSVVJKJDblQwN3W3X8sZOrf6i/H/SUVVir9vi/qZP72Mx0/m2v67/3v8MZjN6kPkFAn20LeVgP/AHrD8UwtyEw5ZWChtQiq7IGpOtDcnY4dfbNk/wDQoix6Smh6nw3Pz7dMAEiX7AjupYCPLlQKvUTIi7kgAWO+Pa6SX6S/Ik47BkkyeNHFJFGTpLFwuwY2wUWLG2/zb8ZOVJMSzmBAsrxjbr5nolrA3FXiPLmYCVmMbM5HiFhXlCN4dk6t1vaheGDg2RgcGMLPZLaQBYLQkSFYrarBN1tjVKVKyEYcnsX4eNxvr1QKfDEjkbdQ4Aqxtd2Thx4Px1ZoqlWNtDAHS2pRpog2QCDhbcZa1cRTBZS8S2q6mslmFFwKBBo312x6W8C44431sV3cbF3BdVdrJsqD+GOaUgrlFjvPx7LPmWgaCNmdojqJ98zUkh+YQLt3HXpjzhHNSQwzaMokUZR5kHiWH0yLA3iWKXt67XhNyWeimmLIH1IysGYbaoyU2o7VuKNXhj4SmWZzG5n1MFhI6xJ4zawoY9NRF9DviMoUaIZORKzM+X+y604fl5U8cxuviUuskIrRkr5g2ojtjvnmyxzAhfLRrKWihA1EtoeOyTt+jsovqMdF4xk5IJV/0gLrGYHlFu3irH90ATamShpah5uwxNnny0kodlzAmZjOI9Hn1ZYKhXT3sSDayDsQcSbKMXeZOXUQF3QNGgZtwCQBudN3RNAfMjCg3FIoxHJ4Wkyq5J2DAoPdah1JFYsubjGVz2X0MJ0jmJS2jokIPFN9fLSEbb31wlZzhWU0JpEghlKhVdaKjMsyg1Z8pMZa+2LY5+GRyY/7QcZFab+hSm+7L3bEmMPRGn3asbnE/OZ0Rx2wtbVTvWlSQCfjV9MFuG8DjkIlDSaA7HSTtqQGIto6aqU/l64F8WELqUBZlljiYjSQQMx7ny+PocOppuiTxtKwLwvimW8F28AFQFZl1BRqZ9IBOk1S7lutbYdo81BFl4mbJxXJekmcaQsZDR6ZGHvktYXy4Ts3kooYmBR9MjrfhiyDtpPUad6qu+GnhBimy/gTTZkDWImpve8SPxSrXdrpFX26YTItWPifg78wRpJP9jOTBU3OHLqa1E2+jTaktY97CnxLKqiSsy20aah2vSdtzew1HD0HiztywtmImEcQt0KBkDiQBaPmvobNUcAOZoo/F8HUQ7xlyB+pq07HpexNemFxyfYbLG1YmhgkYkeMUCAfDN7Egr1Au3AG/Trjc5oh41EYBZSL1dNyWUCtx5r+eO+cmimy7NqzEirTkMg8wqrFH3VAJ36E4hnMqGiGmTVpNAjeidNnf+zeNS2ZWqNMlIjvKxRdID2S3mJUWAfKOunE7hhhkAPheKNcageJo80qlm3A2IK9O5+WBY0L4o1SaQr3fQ0SG0j5nBrgkcIRgJJVZpl0iFdTs6oSSt7BQrWSSNzhMnYfG9jPA+VlzEax5TXJmYQ7n7TpOlmKN5D/AElaNRrrWDfA82jZ8VG0VfaQnnDCTS4EhYUCh1AMBuLJwvcNmjhmywjzMy/dRVoRTHoeQrGJWO41MxB031G+GLgUEX2wOs8kh/0pFRkACaXuUAgCzrYEX1BxhkbkxbMYbmWa9j4A3B6HwEH/AMsWTkIdOVVSSACRvuTYJ3+pwg8LyKzcy5m78sfy3EcI+uLOPDR4bICQGJP448/q4Sc9fB0UI/2KX+tf+7jzDn/Ii+v5DGY8/wBOYRB9uQ/1dGfSdfzRxgXy/k45+HhZmWONYMuxZtxUcsjUfWya9d8Ffbc3+rB/+9P2Nhd5Wi8bJiMMFJgjNsaAKTOws9gdNX2vHv8ATbw/yxJfUdObOH5SkeOZVSVGiCJGWtA4JAGnyaWFWaPXBLlbKpHnVlJAYs53HUSadie1adj8cSOHcDc5hJ5XUAvMzLHJa3IwcDf31FG79cdOYuDugEmXCspO4JNdxQK3XX8saVK1TJONO0B+OcLh8KFUzKN4chlU6Qb8Zm0WrCrJJ/DtjhlFy8hE8k6al0NqIqwA0Vf+Kz8dsdcjwR2VUBjOlYQ7M5Ur4TM3lXodWqt6Ppd4gZfkedVeNaLDRY1UQyMXYAgWoI3+G94fxViPbtIk5fhyLM86Sa1cEAhQootq8xpdRB2s4zh+fyyZj7UzI9MgF/olFNV+26xPaZ6CyBNfTSrfDayd2uuteuAcWUlAdJCglzD6bQt0o6gu1AqgND54ZbWxHocOB8KDaXWaNojCYovugRpeTxPOGJWSzsT5dvjgjwqOGOTKyHNQsV8dUVfKrCRlsRLZ0qrJpA6fHCzwjNMsa7BaNaQbACkgUfkAa+OOPCeGzFo4wV2PQPpBHj+L5hX3grygbURiMosvCdjdHw+FIooTmYyMo0xkIYXpZXjYEA2pXxPQ74i5LlH7RDZnjlS4lTw0IGiDWuggnZqkP1x3yvBM1DJL4axuKmMZkdSpZ5Ay0ukMmkWCCSCe4wV5Yy00S6XjCqxd5GabWxditNsANLbn54k20WBXAEgyijIvmIzJ5lAJ851W1kHvTb74FZzlnLiOKR83GPCTLsGANMqAxCwLJVyLG2xGG3P8GL56KTSpRYZFN1YYspU6T2Fde1YW/wCZuYWEKSzv4UI809U0UpZkRuqLp3Uj44C1s5pdhZzkQkX7tgULqVaiL0MD+kAR07jE/l7g8cjicFAzSqyueu6eEEU/G9vlhs4jwV5cqjPGqSreyPrsUKOqhd9frhY5d4XOI44miCmKWJidd6hHJqbYqNNLv1+uK87iQ4VMN8uRx5PKlJM1lTCqakKApQDeGzMWYgktS2AN+2FrjvDRLmGzkU6yKWAUJvGAsYj03323vubwWXlTNeGQFBBiNBXClX+0LK2liCKZFDA1s19sML5B5cvUsXhvfTUrE1VEsoALHqdtsInTss1yVFRQIiQGNWFFNP8AeuO69S17Yi5iEBhJrVRH5CSAd73AN9eowT4hyjJHmTIL0eIxS9gVrUnzpybPbA1eWZ1jYEB6KvYYiiAQ2/b5/HGxSj4PPlB2cDkB5mBHnDaj66jqvHbhsgy7q6ug0sWXxLKjxEoWF3sKDWJkWUcJoYHUF0mqG9EV8/zxr/NWYImlXc3G1awGNI4bSSCa8y1t0x02kdBNsPxcMZo4RFLCyGPLiQUS+mGQlCp/RBYG7HbB3k3JxjN60mSQqkyyKrE+Z2LagOxoBD60MRODxTeMrjKkqyRo/wB6qmPTI5JC6fPswI3GJvK3DJYs0BJGVEcc66ywOtpHMgYADy0Nq7YxSN6POUyw5izwDeXTuNrvTDR9QALHxsemLOxVXJzk8zZ+/wCqb8my4xagOMXUNqexo9jbGY8vGYhaGKv9s61ws1t99H/8sV1kFaTJ6FFkxIK2/RlLfpbeuLK9saXwl/hLGfzrFZ8GlK5cMoJIhbSBd3qIFfU49Toq9L+TPntSCMPD5TliKYMZmPlIDeHKakB07Uy9QPQYd+CcV8MeGR90RpqthXT6YrpJcyIUVTIJEke7vzDRqF9j3+uO8EsmuL+lL1Cdy1adDeJq/R60Te941uKIKbWwlLwd0nzACMI3DlWbQWLay6EMvvUaILbrsMdpOHySQwIoYy6mkzBJ3kLBGdCf1nII/LpeJPGM0/2aUISG0+UjqDqHStxgCubzJMhcOlLEKW9lD6ZCtb2aJ23rAq0G6YZ4pwsrnpH8F9EgXQ1INNRhb1E6lI6UNhgXwnhjLFMjIQGQBb0h/dZT5h5e/vHc2cb5/iWYaBV1TEDxiD4jg0GXQW2JchbpTj2CS85KGd6tfDFvXuDoB5O5O+CnqgNq7JXA8u6IwdQtvY2UEilFsEtQdiL746Mh+1qwS2HgFWFeQJI5fvY2/HA2DiROT2L+IioW2YN76ht68213V4l5vMBgJonKksFJGtNSjVsWVdSi++OdgixmfKS/ZGaJD4hlzEf+7DmW3YV2GzfPBLM8K80q6JHjCZUqFAbUYg4IKlh4gG1qDZx7y9O32aJzq3RSS3UGh73x+mBv8pTqc/M00wCyPFAPELLbt4alY620BtQo71jK2bE/JKzPCZ3iAEUiM+R8MgWN1nDlNzdlCSFvoaxq2Rl8NDl4XAWbNNEjKV0q0dKjC/KHOpR8SMe/y6xy+V8fMzQqnipNIupZGeMDw9Qpjbg6tB6m+pxL4jxXMCVxG7H/AErKhAdgVaHUVI/RV2FEdATgWxxk4Fl9GVy6MCCkaKQfUAAg/EVhCblyRMvMxhJlzMpiITyv4bSFmLMdt6G/9rHWXj0ohy0ksuYjHhllUPpaSTxypVrBEhVK8h6i6w/Zi2tQaJBAI2qwRY9KJGF+k6rEQwOTlZMxlppdEIi8tXFKkhJcnUCo00dYBuqwP4yZb1opLLLnWAawCswAUfAMC1fEDBTgnHsxNmUQtKF1SSNZ20woIAn1dTL8SwOE6PiUgyjSDMsZWChy0ryaAzD+zcbEXekEjfFY7ZOb4o6TtWYh1Qlj4cKiVmrQqRBGCgHqXuwQR1wfmhEuUmj6llC0o3ouoNV0oC8KatLLDAfGkW5NDedgCD4htqALDyLuRdEeuDfDZHSpVOpGAPfoenXf8cUlHRJTIPGeAyFHaWNyRLPtGlgllQROAWBAO/m3o49yCkZtHYgDUisdHnNZfQfN10WCKHU4YcrzUhM3jShik0z6GJLeGpLBRtVELQAPcYRE4zO8bFpZUfxQdrQnxaYih2WiB6ADAVyOlxjscP5GEMc75ZdJbOJ4YKnSESRSpKgj7sddjhk5Qk/2chLTVNIzadIIaRxsLJA6GttjhQ5X5gZ8+sc2YkVAYgieKwRvKlqU0lGG7EkkdMGeUuNzNKxkLENl2kt3DEktKBpAA0KAtabJ6YhNNF4NNWjOSd+ZOIn0VgP78X8MWniqfZ++rmDiZr9b/wBxf4YtTHn9U/eNDsbXjMa3jMZbY5XXtdF8Ilq9mjP4ODit+EyVw/UhqRIX0mu/ij+JxZXtYN8IzG1e4f8Azr0/HFYcv5ox5QuAG0xSEA9CQ46/jj2Oh/b/AJM+ZbRMyPH3LOWXSFCKAxoamJBdjVgWD9KxLgzxeYAuEAEZCUDr1hidzua7EdKxCy/H/EYoqKSfDTcE+Z20mx1YA7BfW8eLxlvFRTGmqwp2a93dCAeiDynY9bIx6L7mM65DmVnSbcAiRNGw2jZ9Ju6s0OvxwRPE1Eyr4i6CjnqKLBwOt+mB/DeIPIkTMkWmRxHXhkECmPUkhhsKP5YJQaWlkj8NQI9NeXrqBJPTb6VhWgkqYtpYqabSdJ+NbYWclzNKwdnACorSVVarAWMf3rwzSZgRoznoilvoAT9Og/LC/kOLmTwQEiUPqVxRJBSiQN6PUEY5aRxoeOSHKq2pQ4Z1kPkBOlSRpD7b9SBue2D0EvlU7eYA77XsPw69MROM5wxilijbySSsWBO0QS6rYGm94g10xtns8UkmXRYiiLgk+8UUFxtuNOtRgOQUvJOyfM0sUOYVih8NtKERjUbMZFgmr0lgPid8SM9zbKqvpDJ97NS+HGzARoGRWttIUdWKknCtJx/dRoQmR2S7IQldAs6gCR5jse6rvgxmM1pKDQp1yaSSN91azt1J00cTlC2PHJobY+apftCW0YjL5eNo9Kkv4qFnfUfMdJAqtq641y3N875hINSl2ljhvR3Rmac+g8pQD07YVk4wTmViWGM+GiHWQ2oA9QrDypVUAcSOVuZWZhNLFGATqBVTqDdLtuu21jrWEeMqsq7DNwnnBpcwIX0nedidNWquFjIPTbzKR12vBbP8YKPlgmkiSYo1izQjdhXpuAcJ/GeaUWaRVgiAiOYClNQc+HH4rEkroAcjcKSe+AsPO0gphGkjB202W0jQgZiLXUG30/D44X02x3kUWPfKXMMmYJWQKWXLxOQqafM7SWw9QyhD8/jgTz6j1H4ZRAzhGHhqx82o3Z6EV+eO3D+cYi0gy8EY8HLl5DemkWJZI0Fe95yykdFA23N44tnpM1AJZUiANFPCZmBqwT955gQbGAruwyacRW4PxgjO+H5fDLMtVuulVIa92JJw95+FUy0j2ieXSrSEBAznSrG/TUWr4YqybiJSSVtCqUK0dRJOoqRZq6psO+R5pEwjiSKGXXI/h+NIwsxMqqVGg+bcnzUB2xXKnpojhfhgPjE8qxxSR6REy6nYBCxOsRnZmDqt7DSL3wvZnOuZpbCKoWQqBRUaNuoNkj49+mLW49wmFlgVoUYyZhIxQAKGUSFmU11tPgNycVXPIA4uMAuqN8w5csOm9BcPikLmhX4O8M0iZlDSBfKANjqOgP5qbWp7/h64eeV+JyyGdZWjIj8SNNMek7CiTubBvpeFbgmdhmliuBR/RI8mrzgygsAgqtIAqyb6nBPlLPhnpVCkwmRxd0zs4o3/AGVDfEMD3xPJ7rGx+0I+zJ/9c8Tb4kf+ocWqX74q32VC+KcVb/vK/wDVl/hizwB/iP4Y8Tq/3H/BqgtG1jHuNbX1P4YzGTfyPQie1JR/JOYuiSE79POu2Ky5YzaLlfvFDqscxK373mQ1f0xZ3tEUnhWasf7MH/zLWKr5bypOVUkEqwlWhudvDJr1649voN4n+TLn7oP8Yjjy9SGINrQua2Pk0uBYG27bEb4jZ7iWWuPw4QQzBQS9dFWUGyCb1OevxxLyWcizMaiVsw20gGuzSqnnrfYAKNvXA0wwl9MSy1q16x5QpaNbHW9wR9cb0Qf2CbctRIgPhLpejsboj5HtfbEOVYFzEcfhjWU1au216QfUkA4lZXiAh+6dpJNZLKuktQFL67Lf1wPzXgNJ4h8QtqNGj/s2EXT0Jb07nDoU4xccjki0LFYpF0FqHmYgKdv7IP1xP4dBG6pIqBC1mh2JpTVbfojtgYqZZQzL4iLagSUQpKsQGB3Gx63ghlc1GghQEr4m0YYGzW9t6XeCLZGHFopidSN5fKAH663VSj1pCglQSG1CsExmspp1NCwkcPrIZdXmbwXBJYNLerot7YGjMweCEDMFNlaB1WsgAqv0tfQV0GPYhAxVdbA6GclwQQEk1MxJ6NqU3hJRGUq0SuKrCHmLQyUh8xZk3MhQAg6vLqpSSelYi5/PowVZEbem99drbQpUg+YnrtiVPnIZFe3P33hg+XpQ1odwQPKBsfWsRiIJApLsz1GUtKZrJddIAqgAQTsAKwyTA2b5nLRxgy6WuNRVMR7pAUda2vveImVzqR6BHGxaQsunxAR5CBsSdJsk+7gtNAHUqejdfxB/djgnCwGUqxUrr0kaTWsgnZga3G1DbthhSRk5I2llSWPMEaJJTTgpTRsHOjVszBSlgA+prAriJiDV4b20lAeIvVkU7srFd1IBF4a8twAMzMCfPF4R+AN7j4+Y4kcV5JUxaorUqwcBVUUQixmhpqiFs/HEeaUizg5RFnhuciilWNkfVLG+pF6kSDQVvUASwX6VY3wzJxmEZUMqZuQSuUUTyqT5F7NI5AF7aQcKUnDh4okJbWrKeu3lFAV0+fzOGrgHCxLBFEJNBhZmVtCOfNd7SAr+WBliu4cUv6RQ4miid42VwWI1XXvBEfTtvsKH0wY4GqqkkpeZfDv+gch3aRh5fjZtjfYHHXmfgRjm8QuW3B3VQNWhYy1gWbC+tWcR+ERs5CB3RdQclG0sSAVAsbj3j0w7qWMSPtyUPmb4hHK3gaMwQqLI00XlEZZC6UysJL03uNtyDsThO4vk8tLEDHHNrBiSOIlGe/DdktgxVPJqJs3hs4dwAoq1mJQukK60tSBUKLq21bKel0avEduUkjiqJihUIVKqmzJGYtVEUSysb+O4xmTpmyS5IqjK5tIpo9LMBSs2+woEDy/pELe/xxYHI4glZ2hV1JiVLavMqkKp2J3oVR3wnce4P4UigMxCgAWR1UUCNjR3JrpeDXs5bw52F2WVV6AdHQDoBZ36nc4vkXKNoy43xdB72RS3neKH1mB/88o74tCv4Yqz2JqGl4i57zAfiZG/fi1vDHXHg9Wm8rNsexx8XHmOu3wxmMvBjCLz6SeF5va/uutf2k/hivPZxxHLiKNJ54ogjTbSNRJkEQFCiT7hxZfOURbhuZA/qGOwJO2+/wAdsfOCxsKIsEdD3H8OmPY6CvTf5JZO5YmZ4XAioPEV4aldG02pD2pO42IINdyRjbKRRpqZZojenV5fOQFVQuq9hsCRWIKc25NclHF4UpkRTqYqtMSbO5kur+G3XEB+ZsvdrEQa38o7bfrb49OLTXcxyUk9ILZqVGdHE2llBG3dSQe49R1xzh4fDZIkXUSxJ7kmRJPMfgVr64GjmXK1/RdqrR/9gxtFzPlQf6I79fLt8dtfwHfDe35ESl5RMTKxtGYvFDR3q00BsDqNn69ceScLUmGQ5j3AoRqHZtVn95xxHNGTBtY6sEe52Pb+lxi8zZQIFCmgdgEPfv8A0mGVC1JHVOCRVqWUetlT5jr1qSOpG1bdcdZeDxNTO97ldgRuXZ2H+7bUb9MRTzVlaqjVaf6M2Bd/1nrjUcx5W+hAuz92bN993weILl8ExOEKU9/UCAAQPRFQMPkQGxIbh5HhFWAaKMxglbu69enQ/wB7ArP85RKF8CMM1+YsulQBsAFDEnfeyQPhgC3Neau/GYfKh+wYGl5KKEnsffG2x7qwjHm7OAavtD/Dp+8Ywc65zr47fgv8MHSO9KTLe5fz62FJHx3GG+LOxC1MidN7YbXZF9t6OKE4Vz7IpJzCDMBqFlyhAvoNBAPr+/Fi5DnzhRTRI5CmiQY5qBAIvr1okXZxjyQd2jVjdKmS+O8uq+qSBgwsg6dxY6j5458uwMpKtSstAgsL826jr1I3+WJi+0zhSWBOPMSx+5mO7MST17k4iy88cIZjIcxZu6CTC/gFPrtfrQx1yqmg8I8rCnMGVWSMklNhv5xtYv19N8JXAwUmIJWgSNmHUbnv2wRzPPXCNtGskaqPhS/pXf6YO94B5Pmvh3jMzagCTRCSXvt+thoNqNCzjFtMs7JzLpoOhIOk0462BX4msSmrSSWUCqskAdCe/wAAcJUXP/CVZGDSkoQVPhSnT8B5+nwxKzHtP4W4pmcgG/6KUb6St+96MfxxHg/gsmmDOdOGgqzAqdIDnzDYGq7976YXeAZrwZrZ412XZpFBNujdz6DDBxHnfhMkegNKAQBQSaqW6BqTfr0PesVbzHmI5MzI0RLRnTpJUg7KoOxJIF31ONGN+2miE8futFvewlrXOt2My16fpGx+OLSibcg9QcU97D7+zZkjb71On+6T+Hri0Ume7NEVsFO9np26bY8Dq3+s0i8Xon0vrjMQfs39o/h/jjMZdj2RIPeIo+oI2u6v63jsFQVYWuvujre+9b4jooHTzMDtZqvh+H+dsaw0bBqxZ2IAv419MDk0GyWzLe6qbBPuCgAe+3TGr5aOjSIw67Iu/erP7MdY5wQF1LVURRJ2/wD7jYyEn3a/VJI2r4Yfm/k5mq8PTb7qPfqNC/S/L0xpNwiEkN4Udr0+7Wr79t8dwSp63qF1fSvTucZmpLBYE+6RXpY79hgeo6BZyPCIqA8GIm/6tSB+WFb2gez+PO5YiBY0nQ6oyFC6q2KMVAoH19cNImJYAAkfL4DtfX4/DHXxRVWNQHb49679Rho55RknfY57PnThPsuz80/hGB4qNPJIKRfjY98/Bf8AHF08A9l2Ry0ar4KTSVvJKuok9yAdlHoMMsT31v3t7N/ljoHskjpdbnv+z9+NU+rnkXwKkkLfHfZ9w/NKdWWRbGzxLoYdr2odu4OKF5w5MkyOaaEnWlakeveU7CwOh9cfTr5lQt3t8Bfw6emKb9vEmmbK6T/smv6P6fPGrocr9ThJ6FyfT7Sr+IRgaR8N8R44iSABZJoAfHbHsk7MbJv6YI8r753Lj/vk/wCYY9jNNW5IjFNLZcnJ3sYgiiV82BNK1EoSfDT4UpBdvntfbDPmPZ1w9wUbKQixY0rpYfJloi8MPigmtO5O1j8emOyVvQ37/wCOPm5Zpyd2aUkUHz97JpcuwkyavND00gFpE371uy79QMSfZb7M5ZMwJ83CVhT3UlWjI3bytvpF3ZGL0H7ceeJ/n/PTF/8A2T4cH/kHBWAm5VyRNfZcufS4EP8A8ccxyjw80GyuXJuv6FR+wDDF4g2o/njnEwPxr8vyxl5S+RqAkfKORulymVre7hS/zF4z+ZGUX3cplz//AJKAfywakSiCB/H6E9PXHoa/oaB9flg+pLyw0BRyrlCa+y5XbrcCfvGPBylkjY+x5ex28JdwKroMGklJIFEjez6HG4b8/wDP44Xm/kNA/h/DY4RpihSIE9EQAX6mh6DElCQp1EEjv3q9rGOoF99/8ccBECTsR369b/Z/jiTkwcSRS/DGYiWfQ/gf4YzC8mDiwXAp1k+XqO51bb0O3U4kxArV0NXc9iLJv9mBPhecmz5WAAvYahufniRmGqJF2IJJNj9U7fxwWktiqRMdmZgVIQWK9Ws73Xaqx08Yg9Rtvsu/bv8AQiqwPeUhm7mhudzu1fvx3I95TuAK3+DV+/Ccb2Dkb5Ny1ndyCQSSb6UdPoprHaJAAQQWZQRSjYiht1/bjlM2mtO1oTfft6/PE0Qg1e9gE74ZRoN2ewGyDWnYHr0HxHTtiLNEBqICkkfM/DcY6rMSzLsBo7bH8ceWVOkHq9EnqRXTBkgneFweu1i2Ha9hv8MbeAaG1d6A7/TEdZD4jbkUNh9P8MdH2BA23/hf444NHMRSAbsps9jRAodb+IxTft1N5jL79IiOt76yTi3oM0zAWf0q6DFRe3dazMIHaNv+fG7ov3UTmtFWnBTlgH7Zl66+KlfPUMC8FOWv/wAqD/8Aan/MMe3PcX+Cb0fUptN7q9gOwOwPz3x4+dNtS1Vb1sT6WN++MddWoMSdx8O/TbHLh0xYFdgCzrt6Ldfsx82XOwcGTze9QOnc18bx1jke/NQG91Z+XUY0De78evx2Y7/Ksa+K2sizVFtq7X19RhUFMkyC9j09en+OMWbt+H7/AKb4hxDWSG3A7dul1v2vHTKuW+G/b6YFjJnR8z0pT6elHtf8cc/Af41Yu29N9qHrtvWNJF0MApIXfa9uo3xtGNS2Sf0u/oRWO7hPAOhKsK7aqrvuR1PbGwlGgNXb9bb1P1s45zsLAAG66j8wRiPOLlVSTp8230DD88BhZPLECzua+W31x4ZRQJHoOoPy/ZiPoFA9zY6nsCe+N8y16h6WfwDV+FYWwM1+1D+z+OMxI+wJ6H8ce4Fi2f/Z"/>
          <p:cNvSpPr>
            <a:spLocks noChangeAspect="1" noChangeArrowheads="1"/>
          </p:cNvSpPr>
          <p:nvPr/>
        </p:nvSpPr>
        <p:spPr bwMode="auto">
          <a:xfrm>
            <a:off x="77788" y="-1074738"/>
            <a:ext cx="1990725" cy="2247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QSEBUUExQWFRUWGB4YGBgYFyAfGhofGx0aGh4dGh0bICYeGBwjHxkcIC8gJCcpLCwsHB4xNTAqNSYrLCkBCQoKDgwOGg8PGiwkHyQqKSkpLCwpLCkpKSwsKSwpKSksLCksLCwpLCksKSksKSwsLCksLCwsLCwpLCwpKSwsLP/AABEIAOwA0QMBIgACEQEDEQH/xAAcAAACAgMBAQAAAAAAAAAAAAAFBgQHAAIDAQj/xABLEAACAgAEBAMFBAUIBwgDAQABAgMRAAQSIQUGMUETIlEHMmFxgRQjkaFCUrHB0RUWM1NikuHwJCVDcpOy0hdjgqKjs8LjNHPxg//EABoBAAMBAQEBAAAAAAAAAAAAAAECAwQABQb/xAAsEQACAgIBAwMDAwUBAAAAAAAAAQIRAyESBDFBEyJRMmFxIzOBQlKRocEU/9oADAMBAAIRAxEAPwC8MZjMe444zGYzGY44zGYzGXjjjMZjLxmOONcK/MHtHyeTl8KV2MgFlUWyt9L7A4aDj545s4YI+NzrmASkj+KpGxZW6UfpX0xXDCMnsjmm4xtFjf8Abdkf1J/7g/6seH225PtFmG+SL/1YicF5Y4TMKWEk9/vG/jiHxngWTWSSHJwFpIyqyPbsqF2A0gdGYdTZod7OKXivsyd5GrTQYk9teUFfdZg9OiLXyNt1xo3tvygP9DmP7q/9WF+XlpYljWYFZJEJCmSlJ8QICxC1GPvEPUnqKvBGHkSJdTTwM8YollanANnUhTaUAC2FA77XgcsK8MNZvlE8e3DJ/wBVP/dX/qx2yntoyTuFYTRg/pMoofPSScSx7OOHaQVhLAiwfEbcHcEb4V+eeV8lk8rUMTfaMwfBhXWWNsQC1fAbfMjHXheqYazLyi2kcEAjcHcY3xB4NkzDl4oibKRqpPxUAYm4zmhHuPMe3jy8ccZjMYTjVnA64442xmPNWBWc5iRHKe8QpJrsR0B9CcBugNpdwrjBhWyvO4IOpCDuRXp+j8ycRpec5TqCogP6PX8+3fC84/JL1IjleMwjfzvm9E/PGY7nH5B6sR7xmPMZhy57jMeYzHHGYzGYq72ke1CfJZtcvlljY6Az6gSdTE0AAR+iAfrhoxcnSFlLirZaOMxQ3/a9xb+qi/4R/wCrGn/a7xb9SP8A4X+OKejIl68C/MV77YeUTmcqMxELny1sK6snVh9K1D5HCPH7U+MNusan5QWMR5/axxcWCE+Xgj9+DHFOLtHSyQa2QOWuYzE4nX9FSzDsSASPmLrFz8k8HEWUiJFyONcjHqXfzMT67nHz1wZiJtEo0LMStkUAW3+gsgbYu7g+ezOYiUQypBEFINC3BUdAxN3q8rbbVtvh+op0S6aPBtePAK4xmWl4lDqkWnlVYRoDBVSckmz7pbwhuOp+GLDRyW92gOn7sVRlSyT5aSRzph8LWChUnQSzOFJsAli9kC79MNC89ao1AGmd6AjQh3U6yhXSaWxQFseur0xje9o2ruFuGTeHmJsrflj0yxX0VJBbKPQK116Ch2wC5V/1nxOTPMLy2VuHKg92/Sk/A/mPTCp7QecCHnWFvPMPs4Yf1agCQ7bDU4Kiu14DcBz3GsrCI8ukyx9QBECNyGNWve8Xjj13IyyK6PozHuKDPMXMGrcT/wDBH7l649bmnjo3CS3XeEH9ox3pfdHeqvgvoHGasUC3NvHjRIlNemXH/RjSfn3i0LRyZhpI42kCktGoBqiw3Ufo4m4SXagrIi5s5x2pCg7C9j1/hRxpxDjY8IBQW1CifQ9d6wC4uAztdkabDf71+htdt9WIme4gqQWv+z+VL07jrjy31E+yOvuybNzI5WQxsVAWgSbF3R6jtgSQGLqK0sAxa9ze9117bfTENcyvhomkMJDqbfVpBq709rI37Y2h4gvh3Tjci6/V2A9aqjtgPJkcmStGrzbhb1DVRINE+lb7D+Bx5LSxltLnTffbte52vA3Kusk6FVGoNqG24XuX/Ovngo2Ypbs1Y79zsP8ANYMm9CLsAf5xR/1b/j/jjMM3hr6j/P0xmD6hxaV41edRVkC+lnHztxj2u59pJUEihNZAqNQdIY1ZqztWBre07PugRpQQvT7tbHyNY9j0WWeU+mpMwq+8wF+uMizCt7rA/I4+ZZPaRn2q8wx0jSBpXt9MF5vanLdxLpJUqdTbEkbny4R4ppivNXgu3mTmuDJ5Z5pHBA2VQRbt+qvx/Zj59yeckzWdkzkvvF7HpqOygfBB+Q+OPIcrmeINrlbTElAu2yJ8APU9huWPS8OB5XaCFX0FVApFI81H9Nh2J7DsKxeCUO/cScnPsCuZoYIIVlVS48qnfcsepO/wwsDmSIDbLmv97/DBTm5T9kN/1i/mGwvLxc+GB4O2mr332q8WjryZ3FNXX+yw+QYYcywPhWDsQSwo/wDhIvELmjP5Ns+2WggIKuUL6gVZgN6HXrY39MdvZ1Ocnw/M5p9hEupb/SaiEA+bFRhJiyUqRJniCR44tiOpNuDfe6P44ivqb+C7iuHEPcR4UJIzGAF2tfUN2+nb64Y+UuOyTQ2qhpo10TxEi5BRUOt7aiLtW2Y4I8wcB8qzxbo6htvRgG/fhIzkzZPMx5pCdLELIAe3UH9v1wZVNCwvG6Gt+Y8nqUSLPGEN+BqcRWARTRUxQWa0q1dfWsKh4iYZHfLF44lRgSeuksWK3ewtiATvuarFr8KzUOdiGtEdgBuVBP44S/afmo08Ph8KKhNS5gqKodUQ/wDOfpiGN+7jRaduPKxO4JkZM5mEA96QhFHZV/gBeG3ivMOSys75VOHCcwHw2keSizLsxqjteOHJeZGWmSTT12HwB2Ff574YeM81cNyGZmeNGnzUhIkRDaBrs6mYEA2N9N4pkb5UkJiqnLyC+Ecw5KWaOKXhaQiWwj69SkjsaUd6GxPXHTmvmDJ5LNvl/wCTY5NAU6tZF6lDdNJ/WwLys+c4pnoJfAVI4Tssa0qKWBNt3O1718sEvaJwrM5fihz0UKzJIqgBk1hSqBSGX/w2D0xPXKn8FuTq0Dv595I1fCIx8fE/+sXXzw584cDjznDBFCgUxqJIVA/VHugf2lYjCZBz3PEUlzWRyxi8TQSsOiSyL8puthv0rFpJBSqR6Aiu3cH8+mJZNNNDxVpplW8D5tEsKpK5WbLqBVH7xVsC/Qi6O3YYOLJcLOwPnIRQBVACvkfXA7nr2fGZ2myq6Zj5nh6a6/2kPr03Xr8MK+T58niXwp4g4U7g+VtvUV1+OIzwc6lEhxabQ3cM4jpDpQIVj5iKvsCSBjWDMtO4hUGwL11ff3rF16b1hI4rztK8gaLyLWykBtO5vesQcvzbmELlXA10WGkb1+7bp0x0ume5I5J9iyuGcGYSgvJZI3UGiAfUk7jYdL6YmZCEqjM6nysem1AVtvte1/UYq5ec8x4iPaWhsDQNN9N1GxxZXB8882UimIBeSi9bdCwO177KMZsuOcKbYEkvB7r/ALI/Ff44zE77In+WH8cZiFr5DaKMkbzt8z+04l8LKmZAVDi91JoH5kb4gu9sfmf24urhPKGVdndl004A01sNCHuPUnH0Dnx2c4kjL+yhHAIhiAIB/wDyH9L6eD+/ErK+yZV/Ry4vofvHP0FoD9bwx8wc05fIJHJKWpyERUXUzULNDYUBROMyvtEykmVmzILhIK8RSh1rqqvL8bHfGfnNl+EPJI4NybDCVZ7ldfdLUFT/AHEXyr86v44n8Z4WJkIPXAbg3tIyuZk8ONZgdBe2joEKLIB1G2rtia/OmW+yR5rU3hSMEXy+aySKK9uhu8K7GqNUVZ7QuWGTKyMATTpsB8W/jiLy3wdjBGxFgr3HSvgcWBx32i5OKeXLvHO7RnS2iLUu9H9bfr6Y7ZbiuUabL5dQUbMRGaMaAAFN7HfZtjtinqSqiDxRvQge0LMsMlDlo1JMshZwBsqx0ADXqzE18BhS4ly/MkBUysyqAwis12Gy3Vi/TFycNlhz+XMsIOgOyU60wK96BPrhK5plGWdS4ZtbaVVQCSQAT1+eHxyXYXImqaGP2c8wiXJRQTbFV0bj9Xyj8gMRecOUKVgBcTg3t7vofp1wA4HxETG49SsG0kMN1Pxr/Oxw5cL59glycrSa5FiOh9KWRvWqr90euFknjdoMHzVMrXlvm48OcpKjsUsKF6N6deg+O+2JeSgk4hnmf/aZhlLbe6AADf8AdP0AxN5u4UkebijSQESIZdgCEQkgHV181WBXTHb2f825WHMBSkoMreGsrAaLY0L3sE4o3rkidNvh4DfM/BBFpKigoA6emK54RxT7PmppJcp9p1MSoYsFB1Hfb3sXdx6mBRtidsVtFzNBDK6lZSI5ChkCAqCDp/W2F98TxybiNONTtB3gftWlkmiibJLGjMq2rt5QTVgUBjznTmjN8P4oZAskuWZAEjLER3pVWqujagdvjhvzvNEGVihadqEriNCFvci7PSgNt9+uB3MXP2Uy0zwTRTOUIGoRBkJZFfyknc0w7dQcST91qOjV47lZ83c6zcTWGI5bw9EmoedmJsaa3Ar6Xi6VipVB7KAR8gP4YXeI87ZHLCJjE5EkYlUxwKQAzUNRsU1jExOdcs8eXcawMzIYktOjLXv7+X3h64WbtaWjoqntk7NZRXGlhY6/KuhBFFT8RWFjj/KQm3Zo5COnjRBm/wCIhVz9bOGPjXFY8rA88urQhUHStm3bSNiRe5GAeQ5xyubLrGzroRpWMiaQFWtR2JJodhWEV9wySFaP2cRk1WW+rTg/8xAwD9oHKa5LJ5ekjV5JXsoWY0qgAW2/cnE1+e4mkHha9+mpNIPy8xwcybZfiJjinFkMCp6MLIGx9D0IPXF3yXu8E01dFOLi3eRMteWiLE1pPQ9FJIoVvYNnCz7XcqkfEEjjRUQQJSqKAtpPzqt8MvKaBcjE29+Hq8pN2WbsL3IOM/VS/TRKSpkjSv8A3n4/4Y8xK+2L/VN+J/hjMeXxkLaKTmgKtv36Yt/g3FT4bg93v/yqP3Yq7jMimQ6fdBNfliycpkiVc+hHT4oh/fj6RiW2k/sSuYZmzMeX0mNpIJtSxySaDLagaV7sdgaGOWezIfJcX8SDwMyBH4yqxMbW0ZsA7qaoEYi53h/iBCrMjI2pWU0Qfrhi5d5KWeDNBsw7yZoAO7btalWuz190D5YlNKOykJOQz+zuSV8spmy8cShU8IpvqXT1JO9/HCNDGBLBw2/6PPysV/VjoaL+B8Rj9MOvLvKOZgmjds/LMiAgxtekiq6dNtj9MTf5kp/KZz2rcqAUruBpBv5YlyVsvTorszZiPj2ebLpHINaeIHWyFoe4SaU/HE3njNf60ykyWXiy/i0O4jkJddvVC34DBPnTkjRJmM4M8+WSTS0gBYC/dA8m7dqHXC3wkxmeOYTGbwY2hJoiw2q9QbzA014euW0I3x7hn2TcQUZJ1/RMzso70dx9aAxC9psIafh5rrNID8fLH/DBLlHh2Uj4dJLDPriiLyF9JBUKuphXU0BjrxvhsWcbJxHMvDK2uWAoCCw0gMb2o0Rt1wLqVo6rjQg8NcwvxCTvE7t9dJA/BiMa8hJGk7wMyvHNGuoBrHmGl1NfP88Gc3wPKwZW3zbGLPMT4hV2dyhtroEjp364iT5bLQGLNxP5CTGp0Ea2FE+StXa7ra8V5ctEXFxJnJvB/F+1tK5kdHGXVmPRIwVG/TZQPzwrcM1ReArCOWDx1VWUm71bNfSxh15XzUcK5htVQSo2ZExYe8pCyLpABSmcKAdycKnDeGwvIDHJIUjcMEbUADZIIVu3pgR8oOStMuLjuRMsIZfeBB2+FYpSaSVUzqhUMTTESNvrFSr7nbqBi7eHccjGVeSVtKRqWdiLoDvQ39O2K247ylGJ0K5ltGccyRoLCv0foBsNx1r0xPE6tMfIrVoznALIMtl5ZI1WPKyThnYKCx2jrUdyfDqhv5sH+YM4J4eDSnfVOt33OgX8/dxjcv5RpJM3PMHXLqmXZSraUZKRRsL6kX2s4nS8rRwZSEzZgrHkpTOGK9VatmA32vqB3wrapFEjr7UB/q19q+9iA/4nQDtiBz5GNfCxQH+k9th0jwz8xcFGfy3hiTSGZJAyi/d8w2PbEXm3lA5xYAsphMDFlZRvZUL1ux0xOMlq/uVa+CD7SUB4ZmPTVGT22EgPw9MR+BRzScPnE8MOWJhZUb3U0shpmNkgb7k46/zKzBy08EmceXxdJV2FlSpvux2Pwxz4PyVmY9QnzjzRvE0TJbdGFWCxNEfLC6UaB5sr3+RJB9jgmgVA2vwpI5C2s0CWIsqVaxRFY6Lw+XLzxmiCHFEfMHDxw7kB48xDLLm5Jly+0SMuyiqrrX5YZl4ShlRiN9QxZZ614Iyw8tlCc8Z5sxnENEt4Ma0OprV2w/8ABMmyZTLdqAVgQew1kkdQNx9awE5hyXgcfyypQtIuo2GvX279cPHEISqR9AdNEdaoAGj063t8cYuqmrUQOOm2Df5QP6w/4bY9xJ8I+gxmMlL7EqKSz0DLRYbFmHxNBT+w9cXXy9lfGy8rLWxj/wDYiv8AMHFXc2upiy4VCtXuf0qRAD0+H5Ye+R+NmAuDujkX8PIox77uSs6DWj2SKiQeuDPLXEjHIBdXjTmLK6XDr7rYGIcB+5A+iRa+XzPf1xNBvCLwDjdjw3O/b44ashnbOk/TGV3E2KSYG9pMOvJBa/20P0+8Xp8cI3NDxheIukJieJQG84ZW1KURl0+6aI2xbeeyKTRtHKgdGFMrCwRgEeRcqmXkhSKkcgsNR3Kmxvh4y47FlGynuVOICLK56BTaNC+xBHvRFT1HY4YuJZqpOFToCxgyjTaR1YIyax9V1V8QMduK8ERJWtQdQKk+q+h+GDHLkUJZNaqWjUxqTeyt1X4g4rka+pEMdp8WLLSO+W4T4ATWXnKiX3KIB82670fXBvmzhZmiyqxNCk6yN4a1aOxjGvdTQ09dzvg9xTk3Jvl0haJWjjJKKSfLq61Z6YWZ+F5dYxlmiUwhtQX0Pqu+2JJ3tFpRrTFXLZn/AEOeOTTEGYqxVSwDLKNwBvpZgL3+OO8TOczMsoi1qsZ1Q7KVI2BFncfPvg3xbgMSQhYkqPoQdxv2369PywFyfDlisIoQHrQ64vHezLL26ZN4jxLTksyjbhoiD8d1sYhcFEkmbyYkAqCYZeIb+5ReyOhJ1LZ+Ax3mjDqVbcNsw9RghwJE8WPV1jfxEO+zUB9dgB9MLKOrGhLwduIRk5Pio3N55R+MqDDXzvDfC81X9RW2+/l/hjtFy/l5Yp42U1mG1ygMd29Rvt610vGvDeQMtBDLAquUmXTJbe9XwHu/TGZyVmxJnBMy0MUTdgiagO3lH78FIeKqygg9cCMlyBl8qXaBGBdaa2uxfocLubleBiB7t9PTHJKXYDbiWLHIGFg48c4TOVuY9TFG+mHO8TknHuPGSkrI8uOUeZAkT/eGOsmAfEnMciHteAl4CxD5imEnMcFEUIojZNdEY9e2GrOjUUYMNMg1Cu56Ma6DcdPnit0lMnGI2rVpRD19I7H574tPNQBclGygKyuY6PTciwPj3H1xn6t1NL7EFK06Bf8AKSepxmOPhfBfxx7jPwYhUfG8uwCkitV19AB6dcO3BW8jfMf8q4I+2yvs+Wqh94/QV+iMLeWzxiyruKvyBb/WZVA/j9Me9hyPJG6IOHGkPWSz2uPw3/8ACe4xGmh0nCrwzjzs8RLL5o9ROw82sqd/odsa53mmcgsNF0aUL00y6ACb3JHfbDJbC5KtjSktfuw2cFz5kUb+Ze+Kxg47JIb1rEgUuT4Ra/vNAU0CVA6XtvV4cJ5Z8rGGhZBqkRDrQPfiEAEbiqvCZFY+N7LPyeZ1KD3747sLGK4zvOM8JnQAa4jIpfwfuyVRSoXzglgSSRQG432w05DMz/ZJJHZDJpZkDx+FppbCyjU2mj1N7DGama7AfN2WAOo4V2ZwwZJJEPorAD9mDsXE5Z2iimZLLOstxqpUiESKLDMtWdmB8w69MKnMUsuXaVl0aEeWNBp/q4wwa7sk6r9Nxi8H4M+RbtDBFlZZlsZ/NqfQSYWuK8vya/Nmcy3x8Q/j0xFXis6PEthPEL+Zok1UoTqC1Lux6b9Md04tK+ZZZNIB16AoWjo09wSdXqGA64dRaZNytbB+a5fkfTqzM7BWsBnJrarX0btePDwA/wBfP/fx3z3E3jaVlZaTWioVGxWIuH/WJJ+nTEvIhxFrkJZipYWoWqB2IGx9cPsm9kfJ8EcmlmnsdfP/ABGGHJcvSsv9PJY3F6SfxrADlji0zFUXSZJmhVXkVSFDhix0xkBvc21bjDVleZ2EmSj+6VpwRISN9Tu0URRb93UhYi+4xHJKRXHBdxl4Zm/uwCfOtXZ6/H64MZLiqyCu/pirOJcYzSQCVjEzGWVNSxgFVh1q1R611klLJslR0HfArOc8zRTjQikkAg0dP3qJ4YoncB9ZPyrEvTsv6nEu6WfbthG5kABJ2GA+T9ozSfaFBQ+GYhFt1HipC5cX7xOph6BhgbNzY2ZkaMgKVErEhSAR4gWIiz00ggj1F46EGmdOacT3h8wSYEYs3I53UgxSma4g6PK66AqFlVSCbK6Rq2YMx3Pw3GGfhHMOZkSBMuVVnaUM7QEilMagldR8MDUwvfp2vD5o2rJ4X4LIMuI08AkcD02H54W24/mg+ckYR+Dli4oQMCxWlGiTVT73YNAGuuDPK+bknjSeRVTxGZlRb8q2QA1k+cVR6b/hjLTRqeypsrl/C45GhJHlUWBdXF6d8W/nsiDw9ARqawb76rrVQ6nFc5uIfzmXYgCOMk+n3IN/nix/s4fIFJSVVJKJDblQwN3W3X8sZOrf6i/H/SUVVir9vi/qZP72Mx0/m2v67/3v8MZjN6kPkFAn20LeVgP/AHrD8UwtyEw5ZWChtQiq7IGpOtDcnY4dfbNk/wDQoix6Smh6nw3Pz7dMAEiX7AjupYCPLlQKvUTIi7kgAWO+Pa6SX6S/Ik47BkkyeNHFJFGTpLFwuwY2wUWLG2/zb8ZOVJMSzmBAsrxjbr5nolrA3FXiPLmYCVmMbM5HiFhXlCN4dk6t1vaheGDg2RgcGMLPZLaQBYLQkSFYrarBN1tjVKVKyEYcnsX4eNxvr1QKfDEjkbdQ4Aqxtd2Thx4Px1ZoqlWNtDAHS2pRpog2QCDhbcZa1cRTBZS8S2q6mslmFFwKBBo312x6W8C44431sV3cbF3BdVdrJsqD+GOaUgrlFjvPx7LPmWgaCNmdojqJ98zUkh+YQLt3HXpjzhHNSQwzaMokUZR5kHiWH0yLA3iWKXt67XhNyWeimmLIH1IysGYbaoyU2o7VuKNXhj4SmWZzG5n1MFhI6xJ4zawoY9NRF9DviMoUaIZORKzM+X+y604fl5U8cxuviUuskIrRkr5g2ojtjvnmyxzAhfLRrKWihA1EtoeOyTt+jsovqMdF4xk5IJV/0gLrGYHlFu3irH90ATamShpah5uwxNnny0kodlzAmZjOI9Hn1ZYKhXT3sSDayDsQcSbKMXeZOXUQF3QNGgZtwCQBudN3RNAfMjCg3FIoxHJ4Wkyq5J2DAoPdah1JFYsubjGVz2X0MJ0jmJS2jokIPFN9fLSEbb31wlZzhWU0JpEghlKhVdaKjMsyg1Z8pMZa+2LY5+GRyY/7QcZFab+hSm+7L3bEmMPRGn3asbnE/OZ0Rx2wtbVTvWlSQCfjV9MFuG8DjkIlDSaA7HSTtqQGIto6aqU/l64F8WELqUBZlljiYjSQQMx7ny+PocOppuiTxtKwLwvimW8F28AFQFZl1BRqZ9IBOk1S7lutbYdo81BFl4mbJxXJekmcaQsZDR6ZGHvktYXy4Ts3kooYmBR9MjrfhiyDtpPUad6qu+GnhBimy/gTTZkDWImpve8SPxSrXdrpFX26YTItWPifg78wRpJP9jOTBU3OHLqa1E2+jTaktY97CnxLKqiSsy20aah2vSdtzew1HD0HiztywtmImEcQt0KBkDiQBaPmvobNUcAOZoo/F8HUQ7xlyB+pq07HpexNemFxyfYbLG1YmhgkYkeMUCAfDN7Egr1Au3AG/Trjc5oh41EYBZSL1dNyWUCtx5r+eO+cmimy7NqzEirTkMg8wqrFH3VAJ36E4hnMqGiGmTVpNAjeidNnf+zeNS2ZWqNMlIjvKxRdID2S3mJUWAfKOunE7hhhkAPheKNcageJo80qlm3A2IK9O5+WBY0L4o1SaQr3fQ0SG0j5nBrgkcIRgJJVZpl0iFdTs6oSSt7BQrWSSNzhMnYfG9jPA+VlzEax5TXJmYQ7n7TpOlmKN5D/AElaNRrrWDfA82jZ8VG0VfaQnnDCTS4EhYUCh1AMBuLJwvcNmjhmywjzMy/dRVoRTHoeQrGJWO41MxB031G+GLgUEX2wOs8kh/0pFRkACaXuUAgCzrYEX1BxhkbkxbMYbmWa9j4A3B6HwEH/AMsWTkIdOVVSSACRvuTYJ3+pwg8LyKzcy5m78sfy3EcI+uLOPDR4bICQGJP448/q4Sc9fB0UI/2KX+tf+7jzDn/Ii+v5DGY8/wBOYRB9uQ/1dGfSdfzRxgXy/k45+HhZmWONYMuxZtxUcsjUfWya9d8Ffbc3+rB/+9P2Nhd5Wi8bJiMMFJgjNsaAKTOws9gdNX2vHv8ATbw/yxJfUdObOH5SkeOZVSVGiCJGWtA4JAGnyaWFWaPXBLlbKpHnVlJAYs53HUSadie1adj8cSOHcDc5hJ5XUAvMzLHJa3IwcDf31FG79cdOYuDugEmXCspO4JNdxQK3XX8saVK1TJONO0B+OcLh8KFUzKN4chlU6Qb8Zm0WrCrJJ/DtjhlFy8hE8k6al0NqIqwA0Vf+Kz8dsdcjwR2VUBjOlYQ7M5Ur4TM3lXodWqt6Ppd4gZfkedVeNaLDRY1UQyMXYAgWoI3+G94fxViPbtIk5fhyLM86Sa1cEAhQootq8xpdRB2s4zh+fyyZj7UzI9MgF/olFNV+26xPaZ6CyBNfTSrfDayd2uuteuAcWUlAdJCglzD6bQt0o6gu1AqgND54ZbWxHocOB8KDaXWaNojCYovugRpeTxPOGJWSzsT5dvjgjwqOGOTKyHNQsV8dUVfKrCRlsRLZ0qrJpA6fHCzwjNMsa7BaNaQbACkgUfkAa+OOPCeGzFo4wV2PQPpBHj+L5hX3grygbURiMosvCdjdHw+FIooTmYyMo0xkIYXpZXjYEA2pXxPQ74i5LlH7RDZnjlS4lTw0IGiDWuggnZqkP1x3yvBM1DJL4axuKmMZkdSpZ5Ay0ukMmkWCCSCe4wV5Yy00S6XjCqxd5GabWxditNsANLbn54k20WBXAEgyijIvmIzJ5lAJ851W1kHvTb74FZzlnLiOKR83GPCTLsGANMqAxCwLJVyLG2xGG3P8GL56KTSpRYZFN1YYspU6T2Fde1YW/wCZuYWEKSzv4UI809U0UpZkRuqLp3Uj44C1s5pdhZzkQkX7tgULqVaiL0MD+kAR07jE/l7g8cjicFAzSqyueu6eEEU/G9vlhs4jwV5cqjPGqSreyPrsUKOqhd9frhY5d4XOI44miCmKWJidd6hHJqbYqNNLv1+uK87iQ4VMN8uRx5PKlJM1lTCqakKApQDeGzMWYgktS2AN+2FrjvDRLmGzkU6yKWAUJvGAsYj03323vubwWXlTNeGQFBBiNBXClX+0LK2liCKZFDA1s19sML5B5cvUsXhvfTUrE1VEsoALHqdtsInTss1yVFRQIiQGNWFFNP8AeuO69S17Yi5iEBhJrVRH5CSAd73AN9eowT4hyjJHmTIL0eIxS9gVrUnzpybPbA1eWZ1jYEB6KvYYiiAQ2/b5/HGxSj4PPlB2cDkB5mBHnDaj66jqvHbhsgy7q6ug0sWXxLKjxEoWF3sKDWJkWUcJoYHUF0mqG9EV8/zxr/NWYImlXc3G1awGNI4bSSCa8y1t0x02kdBNsPxcMZo4RFLCyGPLiQUS+mGQlCp/RBYG7HbB3k3JxjN60mSQqkyyKrE+Z2LagOxoBD60MRODxTeMrjKkqyRo/wB6qmPTI5JC6fPswI3GJvK3DJYs0BJGVEcc66ywOtpHMgYADy0Nq7YxSN6POUyw5izwDeXTuNrvTDR9QALHxsemLOxVXJzk8zZ+/wCqb8my4xagOMXUNqexo9jbGY8vGYhaGKv9s61ws1t99H/8sV1kFaTJ6FFkxIK2/RlLfpbeuLK9saXwl/hLGfzrFZ8GlK5cMoJIhbSBd3qIFfU49Toq9L+TPntSCMPD5TliKYMZmPlIDeHKakB07Uy9QPQYd+CcV8MeGR90RpqthXT6YrpJcyIUVTIJEke7vzDRqF9j3+uO8EsmuL+lL1Cdy1adDeJq/R60Te941uKIKbWwlLwd0nzACMI3DlWbQWLay6EMvvUaILbrsMdpOHySQwIoYy6mkzBJ3kLBGdCf1nII/LpeJPGM0/2aUISG0+UjqDqHStxgCubzJMhcOlLEKW9lD6ZCtb2aJ23rAq0G6YZ4pwsrnpH8F9EgXQ1INNRhb1E6lI6UNhgXwnhjLFMjIQGQBb0h/dZT5h5e/vHc2cb5/iWYaBV1TEDxiD4jg0GXQW2JchbpTj2CS85KGd6tfDFvXuDoB5O5O+CnqgNq7JXA8u6IwdQtvY2UEilFsEtQdiL746Mh+1qwS2HgFWFeQJI5fvY2/HA2DiROT2L+IioW2YN76ht68213V4l5vMBgJonKksFJGtNSjVsWVdSi++OdgixmfKS/ZGaJD4hlzEf+7DmW3YV2GzfPBLM8K80q6JHjCZUqFAbUYg4IKlh4gG1qDZx7y9O32aJzq3RSS3UGh73x+mBv8pTqc/M00wCyPFAPELLbt4alY620BtQo71jK2bE/JKzPCZ3iAEUiM+R8MgWN1nDlNzdlCSFvoaxq2Rl8NDl4XAWbNNEjKV0q0dKjC/KHOpR8SMe/y6xy+V8fMzQqnipNIupZGeMDw9Qpjbg6tB6m+pxL4jxXMCVxG7H/AErKhAdgVaHUVI/RV2FEdATgWxxk4Fl9GVy6MCCkaKQfUAAg/EVhCblyRMvMxhJlzMpiITyv4bSFmLMdt6G/9rHWXj0ohy0ksuYjHhllUPpaSTxypVrBEhVK8h6i6w/Zi2tQaJBAI2qwRY9KJGF+k6rEQwOTlZMxlppdEIi8tXFKkhJcnUCo00dYBuqwP4yZb1opLLLnWAawCswAUfAMC1fEDBTgnHsxNmUQtKF1SSNZ20woIAn1dTL8SwOE6PiUgyjSDMsZWChy0ryaAzD+zcbEXekEjfFY7ZOb4o6TtWYh1Qlj4cKiVmrQqRBGCgHqXuwQR1wfmhEuUmj6llC0o3ouoNV0oC8KatLLDAfGkW5NDedgCD4htqALDyLuRdEeuDfDZHSpVOpGAPfoenXf8cUlHRJTIPGeAyFHaWNyRLPtGlgllQROAWBAO/m3o49yCkZtHYgDUisdHnNZfQfN10WCKHU4YcrzUhM3jShik0z6GJLeGpLBRtVELQAPcYRE4zO8bFpZUfxQdrQnxaYih2WiB6ADAVyOlxjscP5GEMc75ZdJbOJ4YKnSESRSpKgj7sddjhk5Qk/2chLTVNIzadIIaRxsLJA6GttjhQ5X5gZ8+sc2YkVAYgieKwRvKlqU0lGG7EkkdMGeUuNzNKxkLENl2kt3DEktKBpAA0KAtabJ6YhNNF4NNWjOSd+ZOIn0VgP78X8MWniqfZ++rmDiZr9b/wBxf4YtTHn9U/eNDsbXjMa3jMZbY5XXtdF8Ilq9mjP4ODit+EyVw/UhqRIX0mu/ij+JxZXtYN8IzG1e4f8Azr0/HFYcv5ox5QuAG0xSEA9CQ46/jj2Oh/b/AJM+ZbRMyPH3LOWXSFCKAxoamJBdjVgWD9KxLgzxeYAuEAEZCUDr1hidzua7EdKxCy/H/EYoqKSfDTcE+Z20mx1YA7BfW8eLxlvFRTGmqwp2a93dCAeiDynY9bIx6L7mM65DmVnSbcAiRNGw2jZ9Ju6s0OvxwRPE1Eyr4i6CjnqKLBwOt+mB/DeIPIkTMkWmRxHXhkECmPUkhhsKP5YJQaWlkj8NQI9NeXrqBJPTb6VhWgkqYtpYqabSdJ+NbYWclzNKwdnACorSVVarAWMf3rwzSZgRoznoilvoAT9Og/LC/kOLmTwQEiUPqVxRJBSiQN6PUEY5aRxoeOSHKq2pQ4Z1kPkBOlSRpD7b9SBue2D0EvlU7eYA77XsPw69MROM5wxilijbySSsWBO0QS6rYGm94g10xtns8UkmXRYiiLgk+8UUFxtuNOtRgOQUvJOyfM0sUOYVih8NtKERjUbMZFgmr0lgPid8SM9zbKqvpDJ97NS+HGzARoGRWttIUdWKknCtJx/dRoQmR2S7IQldAs6gCR5jse6rvgxmM1pKDQp1yaSSN91azt1J00cTlC2PHJobY+apftCW0YjL5eNo9Kkv4qFnfUfMdJAqtq641y3N875hINSl2ljhvR3Rmac+g8pQD07YVk4wTmViWGM+GiHWQ2oA9QrDypVUAcSOVuZWZhNLFGATqBVTqDdLtuu21jrWEeMqsq7DNwnnBpcwIX0nedidNWquFjIPTbzKR12vBbP8YKPlgmkiSYo1izQjdhXpuAcJ/GeaUWaRVgiAiOYClNQc+HH4rEkroAcjcKSe+AsPO0gphGkjB202W0jQgZiLXUG30/D44X02x3kUWPfKXMMmYJWQKWXLxOQqafM7SWw9QyhD8/jgTz6j1H4ZRAzhGHhqx82o3Z6EV+eO3D+cYi0gy8EY8HLl5DemkWJZI0Fe95yykdFA23N44tnpM1AJZUiANFPCZmBqwT955gQbGAruwyacRW4PxgjO+H5fDLMtVuulVIa92JJw95+FUy0j2ieXSrSEBAznSrG/TUWr4YqybiJSSVtCqUK0dRJOoqRZq6psO+R5pEwjiSKGXXI/h+NIwsxMqqVGg+bcnzUB2xXKnpojhfhgPjE8qxxSR6REy6nYBCxOsRnZmDqt7DSL3wvZnOuZpbCKoWQqBRUaNuoNkj49+mLW49wmFlgVoUYyZhIxQAKGUSFmU11tPgNycVXPIA4uMAuqN8w5csOm9BcPikLmhX4O8M0iZlDSBfKANjqOgP5qbWp7/h64eeV+JyyGdZWjIj8SNNMek7CiTubBvpeFbgmdhmliuBR/RI8mrzgygsAgqtIAqyb6nBPlLPhnpVCkwmRxd0zs4o3/AGVDfEMD3xPJ7rGx+0I+zJ/9c8Tb4kf+ocWqX74q32VC+KcVb/vK/wDVl/hizwB/iP4Y8Tq/3H/BqgtG1jHuNbX1P4YzGTfyPQie1JR/JOYuiSE79POu2Ky5YzaLlfvFDqscxK373mQ1f0xZ3tEUnhWasf7MH/zLWKr5bypOVUkEqwlWhudvDJr1649voN4n+TLn7oP8Yjjy9SGINrQua2Pk0uBYG27bEb4jZ7iWWuPw4QQzBQS9dFWUGyCb1OevxxLyWcizMaiVsw20gGuzSqnnrfYAKNvXA0wwl9MSy1q16x5QpaNbHW9wR9cb0Qf2CbctRIgPhLpejsboj5HtfbEOVYFzEcfhjWU1au216QfUkA4lZXiAh+6dpJNZLKuktQFL67Lf1wPzXgNJ4h8QtqNGj/s2EXT0Jb07nDoU4xccjki0LFYpF0FqHmYgKdv7IP1xP4dBG6pIqBC1mh2JpTVbfojtgYqZZQzL4iLagSUQpKsQGB3Gx63ghlc1GghQEr4m0YYGzW9t6XeCLZGHFopidSN5fKAH663VSj1pCglQSG1CsExmspp1NCwkcPrIZdXmbwXBJYNLerot7YGjMweCEDMFNlaB1WsgAqv0tfQV0GPYhAxVdbA6GclwQQEk1MxJ6NqU3hJRGUq0SuKrCHmLQyUh8xZk3MhQAg6vLqpSSelYi5/PowVZEbem99drbQpUg+YnrtiVPnIZFe3P33hg+XpQ1odwQPKBsfWsRiIJApLsz1GUtKZrJddIAqgAQTsAKwyTA2b5nLRxgy6WuNRVMR7pAUda2vveImVzqR6BHGxaQsunxAR5CBsSdJsk+7gtNAHUqejdfxB/djgnCwGUqxUrr0kaTWsgnZga3G1DbthhSRk5I2llSWPMEaJJTTgpTRsHOjVszBSlgA+prAriJiDV4b20lAeIvVkU7srFd1IBF4a8twAMzMCfPF4R+AN7j4+Y4kcV5JUxaorUqwcBVUUQixmhpqiFs/HEeaUizg5RFnhuciilWNkfVLG+pF6kSDQVvUASwX6VY3wzJxmEZUMqZuQSuUUTyqT5F7NI5AF7aQcKUnDh4okJbWrKeu3lFAV0+fzOGrgHCxLBFEJNBhZmVtCOfNd7SAr+WBliu4cUv6RQ4miid42VwWI1XXvBEfTtvsKH0wY4GqqkkpeZfDv+gch3aRh5fjZtjfYHHXmfgRjm8QuW3B3VQNWhYy1gWbC+tWcR+ERs5CB3RdQclG0sSAVAsbj3j0w7qWMSPtyUPmb4hHK3gaMwQqLI00XlEZZC6UysJL03uNtyDsThO4vk8tLEDHHNrBiSOIlGe/DdktgxVPJqJs3hs4dwAoq1mJQukK60tSBUKLq21bKel0avEduUkjiqJihUIVKqmzJGYtVEUSysb+O4xmTpmyS5IqjK5tIpo9LMBSs2+woEDy/pELe/xxYHI4glZ2hV1JiVLavMqkKp2J3oVR3wnce4P4UigMxCgAWR1UUCNjR3JrpeDXs5bw52F2WVV6AdHQDoBZ36nc4vkXKNoy43xdB72RS3neKH1mB/88o74tCv4Yqz2JqGl4i57zAfiZG/fi1vDHXHg9Wm8rNsexx8XHmOu3wxmMvBjCLz6SeF5va/uutf2k/hivPZxxHLiKNJ54ogjTbSNRJkEQFCiT7hxZfOURbhuZA/qGOwJO2+/wAdsfOCxsKIsEdD3H8OmPY6CvTf5JZO5YmZ4XAioPEV4aldG02pD2pO42IINdyRjbKRRpqZZojenV5fOQFVQuq9hsCRWIKc25NclHF4UpkRTqYqtMSbO5kur+G3XEB+ZsvdrEQa38o7bfrb49OLTXcxyUk9ILZqVGdHE2llBG3dSQe49R1xzh4fDZIkXUSxJ7kmRJPMfgVr64GjmXK1/RdqrR/9gxtFzPlQf6I79fLt8dtfwHfDe35ESl5RMTKxtGYvFDR3q00BsDqNn69ceScLUmGQ5j3AoRqHZtVn95xxHNGTBtY6sEe52Pb+lxi8zZQIFCmgdgEPfv8A0mGVC1JHVOCRVqWUetlT5jr1qSOpG1bdcdZeDxNTO97ldgRuXZ2H+7bUb9MRTzVlaqjVaf6M2Bd/1nrjUcx5W+hAuz92bN993weILl8ExOEKU9/UCAAQPRFQMPkQGxIbh5HhFWAaKMxglbu69enQ/wB7ArP85RKF8CMM1+YsulQBsAFDEnfeyQPhgC3Neau/GYfKh+wYGl5KKEnsffG2x7qwjHm7OAavtD/Dp+8Ywc65zr47fgv8MHSO9KTLe5fz62FJHx3GG+LOxC1MidN7YbXZF9t6OKE4Vz7IpJzCDMBqFlyhAvoNBAPr+/Fi5DnzhRTRI5CmiQY5qBAIvr1okXZxjyQd2jVjdKmS+O8uq+qSBgwsg6dxY6j5458uwMpKtSstAgsL826jr1I3+WJi+0zhSWBOPMSx+5mO7MST17k4iy88cIZjIcxZu6CTC/gFPrtfrQx1yqmg8I8rCnMGVWSMklNhv5xtYv19N8JXAwUmIJWgSNmHUbnv2wRzPPXCNtGskaqPhS/pXf6YO94B5Pmvh3jMzagCTRCSXvt+thoNqNCzjFtMs7JzLpoOhIOk0462BX4msSmrSSWUCqskAdCe/wAAcJUXP/CVZGDSkoQVPhSnT8B5+nwxKzHtP4W4pmcgG/6KUb6St+96MfxxHg/gsmmDOdOGgqzAqdIDnzDYGq7976YXeAZrwZrZ412XZpFBNujdz6DDBxHnfhMkegNKAQBQSaqW6BqTfr0PesVbzHmI5MzI0RLRnTpJUg7KoOxJIF31ONGN+2miE8futFvewlrXOt2My16fpGx+OLSibcg9QcU97D7+zZkjb71On+6T+Hri0Ume7NEVsFO9np26bY8Dq3+s0i8Xon0vrjMQfs39o/h/jjMZdj2RIPeIo+oI2u6v63jsFQVYWuvujre+9b4jooHTzMDtZqvh+H+dsaw0bBqxZ2IAv419MDk0GyWzLe6qbBPuCgAe+3TGr5aOjSIw67Iu/erP7MdY5wQF1LVURRJ2/wD7jYyEn3a/VJI2r4Yfm/k5mq8PTb7qPfqNC/S/L0xpNwiEkN4Udr0+7Wr79t8dwSp63qF1fSvTucZmpLBYE+6RXpY79hgeo6BZyPCIqA8GIm/6tSB+WFb2gez+PO5YiBY0nQ6oyFC6q2KMVAoH19cNImJYAAkfL4DtfX4/DHXxRVWNQHb49679Rho55RknfY57PnThPsuz80/hGB4qNPJIKRfjY98/Bf8AHF08A9l2Ry0ar4KTSVvJKuok9yAdlHoMMsT31v3t7N/ljoHskjpdbnv+z9+NU+rnkXwKkkLfHfZ9w/NKdWWRbGzxLoYdr2odu4OKF5w5MkyOaaEnWlakeveU7CwOh9cfTr5lQt3t8Bfw6emKb9vEmmbK6T/smv6P6fPGrocr9ThJ6FyfT7Sr+IRgaR8N8R44iSABZJoAfHbHsk7MbJv6YI8r753Lj/vk/wCYY9jNNW5IjFNLZcnJ3sYgiiV82BNK1EoSfDT4UpBdvntfbDPmPZ1w9wUbKQixY0rpYfJloi8MPigmtO5O1j8emOyVvQ37/wCOPm5Zpyd2aUkUHz97JpcuwkyavND00gFpE371uy79QMSfZb7M5ZMwJ83CVhT3UlWjI3bytvpF3ZGL0H7ceeJ/n/PTF/8A2T4cH/kHBWAm5VyRNfZcufS4EP8A8ccxyjw80GyuXJuv6FR+wDDF4g2o/njnEwPxr8vyxl5S+RqAkfKORulymVre7hS/zF4z+ZGUX3cplz//AJKAfywakSiCB/H6E9PXHoa/oaB9flg+pLyw0BRyrlCa+y5XbrcCfvGPBylkjY+x5ex28JdwKroMGklJIFEjez6HG4b8/wDP44Xm/kNA/h/DY4RpihSIE9EQAX6mh6DElCQp1EEjv3q9rGOoF99/8ccBECTsR369b/Z/jiTkwcSRS/DGYiWfQ/gf4YzC8mDiwXAp1k+XqO51bb0O3U4kxArV0NXc9iLJv9mBPhecmz5WAAvYahufniRmGqJF2IJJNj9U7fxwWktiqRMdmZgVIQWK9Ws73Xaqx08Yg9Rtvsu/bv8AQiqwPeUhm7mhudzu1fvx3I95TuAK3+DV+/Ccb2Dkb5Ny1ndyCQSSb6UdPoprHaJAAQQWZQRSjYiht1/bjlM2mtO1oTfft6/PE0Qg1e9gE74ZRoN2ewGyDWnYHr0HxHTtiLNEBqICkkfM/DcY6rMSzLsBo7bH8ceWVOkHq9EnqRXTBkgneFweu1i2Ha9hv8MbeAaG1d6A7/TEdZD4jbkUNh9P8MdH2BA23/hf444NHMRSAbsps9jRAodb+IxTft1N5jL79IiOt76yTi3oM0zAWf0q6DFRe3dazMIHaNv+fG7ov3UTmtFWnBTlgH7Zl66+KlfPUMC8FOWv/wAqD/8Aan/MMe3PcX+Cb0fUptN7q9gOwOwPz3x4+dNtS1Vb1sT6WN++MddWoMSdx8O/TbHLh0xYFdgCzrt6Ldfsx82XOwcGTze9QOnc18bx1jke/NQG91Z+XUY0De78evx2Y7/Ksa+K2sizVFtq7X19RhUFMkyC9j09en+OMWbt+H7/AKb4hxDWSG3A7dul1v2vHTKuW+G/b6YFjJnR8z0pT6elHtf8cc/Af41Yu29N9qHrtvWNJF0MApIXfa9uo3xtGNS2Sf0u/oRWO7hPAOhKsK7aqrvuR1PbGwlGgNXb9bb1P1s45zsLAAG66j8wRiPOLlVSTp8230DD88BhZPLECzua+W31x4ZRQJHoOoPy/ZiPoFA9zY6nsCe+N8y16h6WfwDV+FYWwM1+1D+z+OMxI+wJ6H8ce4Fi2f/Z"/>
          <p:cNvSpPr>
            <a:spLocks noChangeAspect="1" noChangeArrowheads="1"/>
          </p:cNvSpPr>
          <p:nvPr/>
        </p:nvSpPr>
        <p:spPr bwMode="auto">
          <a:xfrm>
            <a:off x="77788" y="-1074738"/>
            <a:ext cx="1990725" cy="22479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2" name="Picture 8" descr="http://www.hauntedamericatours.com/battlefields/richmond/image/Malvern-Hill-SIGN.jpg"/>
          <p:cNvPicPr>
            <a:picLocks noChangeAspect="1" noChangeArrowheads="1"/>
          </p:cNvPicPr>
          <p:nvPr/>
        </p:nvPicPr>
        <p:blipFill>
          <a:blip r:embed="rId3" cstate="print"/>
          <a:srcRect/>
          <a:stretch>
            <a:fillRect/>
          </a:stretch>
        </p:blipFill>
        <p:spPr bwMode="auto">
          <a:xfrm>
            <a:off x="5181600" y="1371600"/>
            <a:ext cx="3581400" cy="4953000"/>
          </a:xfrm>
          <a:prstGeom prst="rect">
            <a:avLst/>
          </a:prstGeom>
          <a:noFill/>
        </p:spPr>
      </p:pic>
      <p:pic>
        <p:nvPicPr>
          <p:cNvPr id="1034" name="Picture 10" descr="http://randyroberts.files.wordpress.com/2008/08/img-1446.jpg"/>
          <p:cNvPicPr>
            <a:picLocks noChangeAspect="1" noChangeArrowheads="1"/>
          </p:cNvPicPr>
          <p:nvPr/>
        </p:nvPicPr>
        <p:blipFill>
          <a:blip r:embed="rId4" cstate="print"/>
          <a:srcRect/>
          <a:stretch>
            <a:fillRect/>
          </a:stretch>
        </p:blipFill>
        <p:spPr bwMode="auto">
          <a:xfrm>
            <a:off x="838200" y="4114800"/>
            <a:ext cx="3810000" cy="2540001"/>
          </a:xfrm>
          <a:prstGeom prst="rect">
            <a:avLst/>
          </a:prstGeom>
          <a:noFill/>
        </p:spPr>
      </p:pic>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162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Conclusion</a:t>
            </a:r>
            <a:endParaRPr lang="en-US" dirty="0">
              <a:solidFill>
                <a:schemeClr val="bg1"/>
              </a:solidFill>
            </a:endParaRPr>
          </a:p>
        </p:txBody>
      </p:sp>
      <p:sp>
        <p:nvSpPr>
          <p:cNvPr id="3" name="Content Placeholder 2"/>
          <p:cNvSpPr>
            <a:spLocks noGrp="1"/>
          </p:cNvSpPr>
          <p:nvPr>
            <p:ph idx="1"/>
          </p:nvPr>
        </p:nvSpPr>
        <p:spPr/>
        <p:txBody>
          <a:bodyPr/>
          <a:lstStyle/>
          <a:p>
            <a:pPr>
              <a:buNone/>
            </a:pPr>
            <a:r>
              <a:rPr lang="en-US" dirty="0" smtClean="0">
                <a:solidFill>
                  <a:schemeClr val="bg1"/>
                </a:solidFill>
              </a:rPr>
              <a:t>		The </a:t>
            </a:r>
            <a:r>
              <a:rPr lang="en-US" dirty="0" smtClean="0">
                <a:solidFill>
                  <a:schemeClr val="bg1"/>
                </a:solidFill>
              </a:rPr>
              <a:t>Peninsula Campaign was a dark time in U.S. History.  The fighting of brothers was </a:t>
            </a:r>
            <a:r>
              <a:rPr lang="en-US" dirty="0" smtClean="0">
                <a:solidFill>
                  <a:schemeClr val="bg1"/>
                </a:solidFill>
              </a:rPr>
              <a:t>horrific,</a:t>
            </a:r>
            <a:r>
              <a:rPr lang="en-US" dirty="0" smtClean="0">
                <a:solidFill>
                  <a:schemeClr val="bg1"/>
                </a:solidFill>
              </a:rPr>
              <a:t> </a:t>
            </a:r>
            <a:r>
              <a:rPr lang="en-US" dirty="0" smtClean="0">
                <a:solidFill>
                  <a:schemeClr val="bg1"/>
                </a:solidFill>
              </a:rPr>
              <a:t>counting all of the men who died for their </a:t>
            </a:r>
            <a:r>
              <a:rPr lang="en-US" dirty="0" smtClean="0">
                <a:solidFill>
                  <a:schemeClr val="bg1"/>
                </a:solidFill>
              </a:rPr>
              <a:t>country.  </a:t>
            </a:r>
            <a:r>
              <a:rPr lang="en-US" dirty="0" smtClean="0">
                <a:solidFill>
                  <a:schemeClr val="bg1"/>
                </a:solidFill>
              </a:rPr>
              <a:t>This campaign could have brought a quick end to the war and therefore eliminate many casualties except the Union made mistakes.  Many people died in these couple months and many others were injured.  This campaign was war at its worst.</a:t>
            </a:r>
            <a:endParaRPr lang="en-US" dirty="0">
              <a:solidFill>
                <a:schemeClr val="bg1"/>
              </a:solidFill>
            </a:endParaRPr>
          </a:p>
        </p:txBody>
      </p:sp>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Peninsula Campaign overview</a:t>
            </a:r>
            <a:endParaRPr lang="en-US" dirty="0"/>
          </a:p>
        </p:txBody>
      </p:sp>
      <p:sp>
        <p:nvSpPr>
          <p:cNvPr id="3" name="Content Placeholder 2"/>
          <p:cNvSpPr>
            <a:spLocks noGrp="1"/>
          </p:cNvSpPr>
          <p:nvPr>
            <p:ph idx="1"/>
          </p:nvPr>
        </p:nvSpPr>
        <p:spPr/>
        <p:txBody>
          <a:bodyPr>
            <a:normAutofit/>
          </a:bodyPr>
          <a:lstStyle/>
          <a:p>
            <a:r>
              <a:rPr lang="en-US" sz="2800" dirty="0" smtClean="0"/>
              <a:t>Union General, George McClellan decides to transport troops to the east side of Virginia by the huge Union fleet.  Once he gets </a:t>
            </a:r>
            <a:r>
              <a:rPr lang="en-US" sz="2800" dirty="0" smtClean="0"/>
              <a:t>there, </a:t>
            </a:r>
            <a:r>
              <a:rPr lang="en-US" sz="2800" dirty="0" smtClean="0"/>
              <a:t>he decides to try to take over Richmond by siege warfare and his huge army to end the war.  McClellan fights slowly and wins the battles but keeps retreating because he thinks he is outnumbered, but he actually outnumbers the Confederacy by many thousands.  He keeps retreating, to the Confederacy’s surprise, until he is back by the fleet again.</a:t>
            </a:r>
            <a:endParaRPr lang="en-US" sz="2800" dirty="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30000">
              <a:srgbClr val="66008F"/>
            </a:gs>
            <a:gs pos="64999">
              <a:srgbClr val="BA0066"/>
            </a:gs>
            <a:gs pos="89999">
              <a:srgbClr val="FF0000"/>
            </a:gs>
            <a:gs pos="100000">
              <a:srgbClr val="FF8200"/>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Battle Statistics</a:t>
            </a:r>
            <a:endParaRPr lang="en-US" dirty="0"/>
          </a:p>
        </p:txBody>
      </p:sp>
      <p:sp>
        <p:nvSpPr>
          <p:cNvPr id="3" name="Content Placeholder 2"/>
          <p:cNvSpPr>
            <a:spLocks noGrp="1"/>
          </p:cNvSpPr>
          <p:nvPr>
            <p:ph idx="1"/>
          </p:nvPr>
        </p:nvSpPr>
        <p:spPr/>
        <p:txBody>
          <a:bodyPr/>
          <a:lstStyle/>
          <a:p>
            <a:r>
              <a:rPr lang="en-US" dirty="0" smtClean="0"/>
              <a:t>Confederacy-20614 were killed, wounded, and missing. They started with about 100,000 soldiers.</a:t>
            </a:r>
          </a:p>
          <a:p>
            <a:r>
              <a:rPr lang="en-US" dirty="0" smtClean="0"/>
              <a:t>Union-15849 were killed, wounded, and missing. They started with about 190,000 soldiers.</a:t>
            </a:r>
          </a:p>
          <a:p>
            <a:r>
              <a:rPr lang="en-US" dirty="0" smtClean="0"/>
              <a:t>The two ironclads (Monitor and the Merrimac) fought in this campaign.</a:t>
            </a:r>
            <a:endParaRPr lang="en-US" dirty="0"/>
          </a:p>
        </p:txBody>
      </p:sp>
    </p:spTree>
  </p:cSld>
  <p:clrMapOvr>
    <a:masterClrMapping/>
  </p:clrMapOvr>
  <p:transition>
    <p:wheel spokes="2"/>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George McClellan</a:t>
            </a:r>
            <a:endParaRPr lang="en-US" dirty="0"/>
          </a:p>
        </p:txBody>
      </p:sp>
      <p:sp>
        <p:nvSpPr>
          <p:cNvPr id="4" name="TextBox 3"/>
          <p:cNvSpPr txBox="1"/>
          <p:nvPr/>
        </p:nvSpPr>
        <p:spPr>
          <a:xfrm>
            <a:off x="1524000" y="1981200"/>
            <a:ext cx="6477000" cy="369332"/>
          </a:xfrm>
          <a:prstGeom prst="rect">
            <a:avLst/>
          </a:prstGeom>
          <a:noFill/>
        </p:spPr>
        <p:txBody>
          <a:bodyPr wrap="square" rtlCol="0">
            <a:spAutoFit/>
          </a:bodyPr>
          <a:lstStyle/>
          <a:p>
            <a:endParaRPr lang="en-US" dirty="0"/>
          </a:p>
        </p:txBody>
      </p:sp>
      <p:sp>
        <p:nvSpPr>
          <p:cNvPr id="5" name="TextBox 4"/>
          <p:cNvSpPr txBox="1"/>
          <p:nvPr/>
        </p:nvSpPr>
        <p:spPr>
          <a:xfrm>
            <a:off x="685800" y="1828800"/>
            <a:ext cx="2209800" cy="369332"/>
          </a:xfrm>
          <a:prstGeom prst="rect">
            <a:avLst/>
          </a:prstGeom>
          <a:noFill/>
        </p:spPr>
        <p:txBody>
          <a:bodyPr wrap="square" rtlCol="0">
            <a:spAutoFit/>
          </a:bodyPr>
          <a:lstStyle/>
          <a:p>
            <a:endParaRPr lang="en-US" dirty="0"/>
          </a:p>
        </p:txBody>
      </p:sp>
      <p:pic>
        <p:nvPicPr>
          <p:cNvPr id="1026" name="Picture 2" descr="http://upload.wikimedia.org/wikipedia/commons/thumb/4/4d/George_B_McClellan_-_retouched.jpg/225px-George_B_McClellan_-_retouched.jpg">
            <a:hlinkClick r:id="rId2" tooltip="George B. McClellan"/>
          </p:cNvPr>
          <p:cNvPicPr>
            <a:picLocks noChangeAspect="1" noChangeArrowheads="1"/>
          </p:cNvPicPr>
          <p:nvPr/>
        </p:nvPicPr>
        <p:blipFill>
          <a:blip r:embed="rId3" cstate="print"/>
          <a:srcRect/>
          <a:stretch>
            <a:fillRect/>
          </a:stretch>
        </p:blipFill>
        <p:spPr bwMode="auto">
          <a:xfrm>
            <a:off x="6096000" y="1371600"/>
            <a:ext cx="2590800" cy="3235621"/>
          </a:xfrm>
          <a:prstGeom prst="rect">
            <a:avLst/>
          </a:prstGeom>
          <a:noFill/>
        </p:spPr>
      </p:pic>
      <p:sp>
        <p:nvSpPr>
          <p:cNvPr id="7" name="TextBox 6"/>
          <p:cNvSpPr txBox="1"/>
          <p:nvPr/>
        </p:nvSpPr>
        <p:spPr>
          <a:xfrm>
            <a:off x="914400" y="1600200"/>
            <a:ext cx="4953000" cy="5262979"/>
          </a:xfrm>
          <a:prstGeom prst="rect">
            <a:avLst/>
          </a:prstGeom>
          <a:noFill/>
        </p:spPr>
        <p:txBody>
          <a:bodyPr wrap="square" rtlCol="0">
            <a:spAutoFit/>
          </a:bodyPr>
          <a:lstStyle/>
          <a:p>
            <a:r>
              <a:rPr lang="en-US" sz="2400" dirty="0" smtClean="0"/>
              <a:t>George McClellan was born in Philadelphia on December 3</a:t>
            </a:r>
            <a:r>
              <a:rPr lang="en-US" sz="2400" baseline="30000" dirty="0" smtClean="0"/>
              <a:t>rd</a:t>
            </a:r>
            <a:r>
              <a:rPr lang="en-US" sz="2400" dirty="0" smtClean="0"/>
              <a:t>, 1826.  He went to West Point Academy and graduated in 1846.  He was second in his class.  After the 1</a:t>
            </a:r>
            <a:r>
              <a:rPr lang="en-US" sz="2400" baseline="30000" dirty="0" smtClean="0"/>
              <a:t>st</a:t>
            </a:r>
            <a:r>
              <a:rPr lang="en-US" sz="2400" dirty="0" smtClean="0"/>
              <a:t> battle of Bull Run, he was appointed General of the Union and led an unsuccessful attack on Richmond.  He was criticized by Lincoln because he kept retreating after winning battles because he thought he was outnumbered.  George ran against Lincoln in the election of 1864 for presidency and lost.</a:t>
            </a:r>
            <a:endParaRPr lang="en-US" sz="2400" dirty="0"/>
          </a:p>
        </p:txBody>
      </p:sp>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Robert E. Lee</a:t>
            </a:r>
            <a:endParaRPr lang="en-US" dirty="0"/>
          </a:p>
        </p:txBody>
      </p:sp>
      <p:sp>
        <p:nvSpPr>
          <p:cNvPr id="3" name="Content Placeholder 2"/>
          <p:cNvSpPr>
            <a:spLocks noGrp="1"/>
          </p:cNvSpPr>
          <p:nvPr>
            <p:ph idx="1"/>
          </p:nvPr>
        </p:nvSpPr>
        <p:spPr>
          <a:xfrm>
            <a:off x="0" y="609600"/>
            <a:ext cx="5867400" cy="6248400"/>
          </a:xfrm>
        </p:spPr>
        <p:txBody>
          <a:bodyPr>
            <a:normAutofit fontScale="25000" lnSpcReduction="20000"/>
          </a:bodyPr>
          <a:lstStyle/>
          <a:p>
            <a:pPr>
              <a:buNone/>
            </a:pPr>
            <a:r>
              <a:rPr lang="en-US" dirty="0" smtClean="0"/>
              <a:t/>
            </a:r>
            <a:br>
              <a:rPr lang="en-US" dirty="0" smtClean="0"/>
            </a:br>
            <a:r>
              <a:rPr lang="en-US" sz="6400" dirty="0" smtClean="0"/>
              <a:t/>
            </a:r>
            <a:br>
              <a:rPr lang="en-US" sz="6400" dirty="0" smtClean="0"/>
            </a:br>
            <a:r>
              <a:rPr lang="en-US" sz="7200" dirty="0" smtClean="0"/>
              <a:t>  </a:t>
            </a:r>
            <a:r>
              <a:rPr lang="en-US" sz="7600" dirty="0" smtClean="0"/>
              <a:t>Robert E. Lee was born in Westmoreland County, Stratford Virginia  in 1807. He died in Lexington  Virginia, October 12, 1870.</a:t>
            </a:r>
            <a:br>
              <a:rPr lang="en-US" sz="7600" dirty="0" smtClean="0"/>
            </a:br>
            <a:r>
              <a:rPr lang="en-US" sz="7600" dirty="0" smtClean="0"/>
              <a:t>  In early 1861, President Abraham Lincoln invited Lee to take command of the entire Union Army but Lee didn't because he was born in Virginia so he toke the confederate side of the war.</a:t>
            </a:r>
            <a:br>
              <a:rPr lang="en-US" sz="7600" dirty="0" smtClean="0"/>
            </a:br>
            <a:r>
              <a:rPr lang="en-US" sz="7600" dirty="0" smtClean="0"/>
              <a:t>He married Mary Anna Randolph </a:t>
            </a:r>
            <a:r>
              <a:rPr lang="en-US" sz="7600" dirty="0" err="1" smtClean="0"/>
              <a:t>Custis</a:t>
            </a:r>
            <a:r>
              <a:rPr lang="en-US" sz="7600" dirty="0" smtClean="0"/>
              <a:t>. Lee was a top graduate of West Point Academy.</a:t>
            </a:r>
          </a:p>
          <a:p>
            <a:pPr>
              <a:buNone/>
            </a:pPr>
            <a:r>
              <a:rPr lang="en-US" sz="7600" dirty="0" smtClean="0"/>
              <a:t>        Robert E. Lee is best known for commanding the Confederate Army of Northern Virginia in the American Civil War. Lee's greatest victories were the Seven Days Battles, the Second Battle of Bull Run, the Battle of Fredericksburg, and the Battle of Chancellorsville.</a:t>
            </a:r>
            <a:br>
              <a:rPr lang="en-US" sz="7600" dirty="0" smtClean="0"/>
            </a:br>
            <a:r>
              <a:rPr lang="en-US" sz="7600" dirty="0" smtClean="0"/>
              <a:t>After the war, Lee became the Washington college President.</a:t>
            </a:r>
            <a:br>
              <a:rPr lang="en-US" sz="7600" dirty="0" smtClean="0"/>
            </a:br>
            <a:r>
              <a:rPr lang="en-US" sz="7600" dirty="0" smtClean="0"/>
              <a:t>  Lee's victories won him fame as a very skilled battlefield tactician, but some of his battlefield decisions, such as invading the North in 1862 and 1863, have been criticized by many historians.</a:t>
            </a:r>
            <a:br>
              <a:rPr lang="en-US" sz="7600" dirty="0" smtClean="0"/>
            </a:br>
            <a:r>
              <a:rPr lang="en-US" sz="7600" dirty="0" smtClean="0"/>
              <a:t> Robert E. Lee is buried in West Point Virginia.</a:t>
            </a:r>
            <a:r>
              <a:rPr lang="en-US" sz="7200" dirty="0" smtClean="0"/>
              <a:t/>
            </a:r>
            <a:br>
              <a:rPr lang="en-US" sz="7200" dirty="0" smtClean="0"/>
            </a:br>
            <a:r>
              <a:rPr lang="en-US" sz="8800" dirty="0" smtClean="0"/>
              <a:t/>
            </a:r>
            <a:br>
              <a:rPr lang="en-US" sz="8800" dirty="0" smtClean="0"/>
            </a:br>
            <a:r>
              <a:rPr lang="en-US" sz="6400" dirty="0" smtClean="0"/>
              <a:t/>
            </a:r>
            <a:br>
              <a:rPr lang="en-US" sz="6400" dirty="0" smtClean="0"/>
            </a:br>
            <a:endParaRPr lang="en-US" sz="6400" dirty="0"/>
          </a:p>
        </p:txBody>
      </p:sp>
      <p:pic>
        <p:nvPicPr>
          <p:cNvPr id="1026" name="Picture 2" descr="http://i603.photobucket.com/albums/tt116/FredWitzell/Flags%20and%20Mil%20Support/RobertELee.jpg"/>
          <p:cNvPicPr>
            <a:picLocks noChangeAspect="1" noChangeArrowheads="1"/>
          </p:cNvPicPr>
          <p:nvPr/>
        </p:nvPicPr>
        <p:blipFill>
          <a:blip r:embed="rId2" cstate="print"/>
          <a:srcRect/>
          <a:stretch>
            <a:fillRect/>
          </a:stretch>
        </p:blipFill>
        <p:spPr bwMode="auto">
          <a:xfrm>
            <a:off x="5791200" y="1371600"/>
            <a:ext cx="3035252" cy="4419600"/>
          </a:xfrm>
          <a:prstGeom prst="rect">
            <a:avLst/>
          </a:prstGeom>
          <a:noFill/>
        </p:spPr>
      </p:pic>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Peninsula Campaign </a:t>
            </a:r>
            <a:r>
              <a:rPr lang="en-US" dirty="0" smtClean="0"/>
              <a:t>Map</a:t>
            </a:r>
            <a:endParaRPr lang="en-US" dirty="0"/>
          </a:p>
        </p:txBody>
      </p:sp>
      <p:pic>
        <p:nvPicPr>
          <p:cNvPr id="18434" name="Picture 2" descr="http://wigwags.files.wordpress.com/2009/05/peninsular-campaign-map.jpg"/>
          <p:cNvPicPr>
            <a:picLocks noChangeAspect="1" noChangeArrowheads="1"/>
          </p:cNvPicPr>
          <p:nvPr/>
        </p:nvPicPr>
        <p:blipFill>
          <a:blip r:embed="rId2" cstate="print"/>
          <a:srcRect/>
          <a:stretch>
            <a:fillRect/>
          </a:stretch>
        </p:blipFill>
        <p:spPr bwMode="auto">
          <a:xfrm>
            <a:off x="838200" y="1066800"/>
            <a:ext cx="7467600" cy="5486400"/>
          </a:xfrm>
          <a:prstGeom prst="rect">
            <a:avLst/>
          </a:prstGeom>
          <a:noFill/>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pic>
        <p:nvPicPr>
          <p:cNvPr id="3074" name="Picture 2" descr="http://www.civilwar.org/battlefields/malvernhill/maps/battle-of-malvern-hill-nov-09.jpg"/>
          <p:cNvPicPr>
            <a:picLocks noChangeAspect="1" noChangeArrowheads="1"/>
          </p:cNvPicPr>
          <p:nvPr/>
        </p:nvPicPr>
        <p:blipFill>
          <a:blip r:embed="rId3" cstate="print"/>
          <a:srcRect/>
          <a:stretch>
            <a:fillRect/>
          </a:stretch>
        </p:blipFill>
        <p:spPr bwMode="auto">
          <a:xfrm>
            <a:off x="838200" y="2738"/>
            <a:ext cx="7543800" cy="6855262"/>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4" cstate="print"/>
          <a:stretch>
            <a:fillRect/>
          </a:stretch>
        </p:blipFill>
        <p:spPr>
          <a:xfrm>
            <a:off x="381000" y="2438400"/>
            <a:ext cx="304800" cy="304800"/>
          </a:xfrm>
          <a:prstGeom prst="rect">
            <a:avLst/>
          </a:prstGeom>
        </p:spPr>
      </p:pic>
      <p:cxnSp>
        <p:nvCxnSpPr>
          <p:cNvPr id="6" name="Straight Arrow Connector 5"/>
          <p:cNvCxnSpPr/>
          <p:nvPr/>
        </p:nvCxnSpPr>
        <p:spPr>
          <a:xfrm rot="16200000" flipH="1">
            <a:off x="-495300" y="1257300"/>
            <a:ext cx="1828800" cy="76200"/>
          </a:xfrm>
          <a:prstGeom prst="straightConnector1">
            <a:avLst/>
          </a:prstGeom>
          <a:ln w="85725">
            <a:solidFill>
              <a:srgbClr val="0DF90D"/>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plit dir="in"/>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671"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pic>
        <p:nvPicPr>
          <p:cNvPr id="2052" name="Picture 4" descr="http://upload.wikimedia.org/wikipedia/commons/thumb/2/28/Seven_Pines.png/300px-Seven_Pines.png">
            <a:hlinkClick r:id="rId3"/>
          </p:cNvPr>
          <p:cNvPicPr>
            <a:picLocks noChangeAspect="1" noChangeArrowheads="1"/>
          </p:cNvPicPr>
          <p:nvPr/>
        </p:nvPicPr>
        <p:blipFill>
          <a:blip r:embed="rId4" cstate="print"/>
          <a:srcRect/>
          <a:stretch>
            <a:fillRect/>
          </a:stretch>
        </p:blipFill>
        <p:spPr bwMode="auto">
          <a:xfrm>
            <a:off x="1143000" y="0"/>
            <a:ext cx="6858000" cy="6858000"/>
          </a:xfrm>
          <a:prstGeom prst="rect">
            <a:avLst/>
          </a:prstGeom>
          <a:noFill/>
        </p:spPr>
      </p:pic>
      <p:pic>
        <p:nvPicPr>
          <p:cNvPr id="4" name="Recorded Sound">
            <a:hlinkClick r:id="" action="ppaction://media"/>
          </p:cNvPr>
          <p:cNvPicPr>
            <a:picLocks noRot="1" noChangeAspect="1"/>
          </p:cNvPicPr>
          <p:nvPr>
            <a:wavAudioFile r:embed="rId1" name="Recorded Sound"/>
          </p:nvPr>
        </p:nvPicPr>
        <p:blipFill>
          <a:blip r:embed="rId5" cstate="print"/>
          <a:stretch>
            <a:fillRect/>
          </a:stretch>
        </p:blipFill>
        <p:spPr>
          <a:xfrm>
            <a:off x="457200" y="3048000"/>
            <a:ext cx="304800" cy="304800"/>
          </a:xfrm>
          <a:prstGeom prst="rect">
            <a:avLst/>
          </a:prstGeom>
        </p:spPr>
      </p:pic>
      <p:cxnSp>
        <p:nvCxnSpPr>
          <p:cNvPr id="6" name="Straight Arrow Connector 5"/>
          <p:cNvCxnSpPr/>
          <p:nvPr/>
        </p:nvCxnSpPr>
        <p:spPr>
          <a:xfrm rot="16200000" flipV="1">
            <a:off x="-304800" y="4419600"/>
            <a:ext cx="1905000" cy="76200"/>
          </a:xfrm>
          <a:prstGeom prst="straightConnector1">
            <a:avLst/>
          </a:prstGeom>
          <a:ln w="8572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p:transition>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7330"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civilwar.org/maps/seven-days-campaign/seven-days-battles-overview.jpg"/>
          <p:cNvPicPr>
            <a:picLocks noChangeAspect="1" noChangeArrowheads="1"/>
          </p:cNvPicPr>
          <p:nvPr/>
        </p:nvPicPr>
        <p:blipFill>
          <a:blip r:embed="rId3" cstate="print"/>
          <a:srcRect/>
          <a:stretch>
            <a:fillRect/>
          </a:stretch>
        </p:blipFill>
        <p:spPr bwMode="auto">
          <a:xfrm>
            <a:off x="1" y="152400"/>
            <a:ext cx="9144000" cy="65151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4" cstate="print"/>
          <a:stretch>
            <a:fillRect/>
          </a:stretch>
        </p:blipFill>
        <p:spPr>
          <a:xfrm>
            <a:off x="5029200" y="4495800"/>
            <a:ext cx="304800" cy="304800"/>
          </a:xfrm>
          <a:prstGeom prst="rect">
            <a:avLst/>
          </a:prstGeom>
        </p:spPr>
      </p:pic>
      <p:cxnSp>
        <p:nvCxnSpPr>
          <p:cNvPr id="8" name="Straight Arrow Connector 7"/>
          <p:cNvCxnSpPr/>
          <p:nvPr/>
        </p:nvCxnSpPr>
        <p:spPr>
          <a:xfrm rot="16200000" flipV="1">
            <a:off x="5181600" y="5029200"/>
            <a:ext cx="1219200" cy="914400"/>
          </a:xfrm>
          <a:prstGeom prst="straightConnector1">
            <a:avLst/>
          </a:prstGeom>
          <a:ln w="85725">
            <a:solidFill>
              <a:srgbClr val="FF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0480"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260</Words>
  <Application>Microsoft Office PowerPoint</Application>
  <PresentationFormat>On-screen Show (4:3)</PresentationFormat>
  <Paragraphs>20</Paragraphs>
  <Slides>12</Slides>
  <Notes>0</Notes>
  <HiddenSlides>0</HiddenSlides>
  <MMClips>3</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The Peninsula Campaign overview</vt:lpstr>
      <vt:lpstr>Battle Statistics</vt:lpstr>
      <vt:lpstr>General George McClellan</vt:lpstr>
      <vt:lpstr>Robert E. Lee</vt:lpstr>
      <vt:lpstr>Peninsula Campaign Map</vt:lpstr>
      <vt:lpstr>Slide 7</vt:lpstr>
      <vt:lpstr>Slide 8</vt:lpstr>
      <vt:lpstr>Slide 9</vt:lpstr>
      <vt:lpstr>Images of the Peninsula Campaign</vt:lpstr>
      <vt:lpstr>Images Continued</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28</cp:revision>
  <dcterms:created xsi:type="dcterms:W3CDTF">2011-04-18T15:14:47Z</dcterms:created>
  <dcterms:modified xsi:type="dcterms:W3CDTF">2011-04-27T14:58:46Z</dcterms:modified>
</cp:coreProperties>
</file>