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5"/>
  </p:notesMasterIdLst>
  <p:sldIdLst>
    <p:sldId id="256" r:id="rId2"/>
    <p:sldId id="257" r:id="rId3"/>
    <p:sldId id="262" r:id="rId4"/>
    <p:sldId id="258" r:id="rId5"/>
    <p:sldId id="263" r:id="rId6"/>
    <p:sldId id="259" r:id="rId7"/>
    <p:sldId id="260" r:id="rId8"/>
    <p:sldId id="261" r:id="rId9"/>
    <p:sldId id="264" r:id="rId10"/>
    <p:sldId id="265" r:id="rId11"/>
    <p:sldId id="266" r:id="rId12"/>
    <p:sldId id="267" r:id="rId13"/>
    <p:sldId id="26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327" autoAdjust="0"/>
    <p:restoredTop sz="81525" autoAdjust="0"/>
  </p:normalViewPr>
  <p:slideViewPr>
    <p:cSldViewPr>
      <p:cViewPr>
        <p:scale>
          <a:sx n="66" d="100"/>
          <a:sy n="66" d="100"/>
        </p:scale>
        <p:origin x="-1260" y="3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21A8BED-2513-4F55-9AD5-50328FB1BFB8}" type="datetimeFigureOut">
              <a:rPr lang="en-US" smtClean="0"/>
              <a:t>4/27/2011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3272176-0253-48EB-BC77-62600AD87BF2}"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3272176-0253-48EB-BC77-62600AD87BF2}" type="slidenum">
              <a:rPr lang="en-US" smtClean="0"/>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6793F7F0-4D26-4A49-AD26-BC25AD7E4278}" type="datetimeFigureOut">
              <a:rPr lang="en-US" smtClean="0"/>
              <a:pPr/>
              <a:t>4/27/2011</a:t>
            </a:fld>
            <a:endParaRPr lang="en-US" dirty="0"/>
          </a:p>
        </p:txBody>
      </p:sp>
      <p:sp>
        <p:nvSpPr>
          <p:cNvPr id="19" name="Footer Placeholder 18"/>
          <p:cNvSpPr>
            <a:spLocks noGrp="1"/>
          </p:cNvSpPr>
          <p:nvPr>
            <p:ph type="ftr" sz="quarter" idx="11"/>
          </p:nvPr>
        </p:nvSpPr>
        <p:spPr/>
        <p:txBody>
          <a:bodyPr/>
          <a:lstStyle/>
          <a:p>
            <a:endParaRPr lang="en-US" dirty="0"/>
          </a:p>
        </p:txBody>
      </p:sp>
      <p:sp>
        <p:nvSpPr>
          <p:cNvPr id="27" name="Slide Number Placeholder 26"/>
          <p:cNvSpPr>
            <a:spLocks noGrp="1"/>
          </p:cNvSpPr>
          <p:nvPr>
            <p:ph type="sldNum" sz="quarter" idx="12"/>
          </p:nvPr>
        </p:nvSpPr>
        <p:spPr/>
        <p:txBody>
          <a:bodyPr/>
          <a:lstStyle/>
          <a:p>
            <a:fld id="{5CA31579-5370-431E-A25A-CACE90A7465D}"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793F7F0-4D26-4A49-AD26-BC25AD7E4278}" type="datetimeFigureOut">
              <a:rPr lang="en-US" smtClean="0"/>
              <a:pPr/>
              <a:t>4/27/2011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CA31579-5370-431E-A25A-CACE90A7465D}"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793F7F0-4D26-4A49-AD26-BC25AD7E4278}" type="datetimeFigureOut">
              <a:rPr lang="en-US" smtClean="0"/>
              <a:pPr/>
              <a:t>4/27/2011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CA31579-5370-431E-A25A-CACE90A7465D}"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793F7F0-4D26-4A49-AD26-BC25AD7E4278}" type="datetimeFigureOut">
              <a:rPr lang="en-US" smtClean="0"/>
              <a:pPr/>
              <a:t>4/27/2011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CA31579-5370-431E-A25A-CACE90A7465D}"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6793F7F0-4D26-4A49-AD26-BC25AD7E4278}" type="datetimeFigureOut">
              <a:rPr lang="en-US" smtClean="0"/>
              <a:pPr/>
              <a:t>4/27/2011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CA31579-5370-431E-A25A-CACE90A7465D}"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793F7F0-4D26-4A49-AD26-BC25AD7E4278}" type="datetimeFigureOut">
              <a:rPr lang="en-US" smtClean="0"/>
              <a:pPr/>
              <a:t>4/27/2011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CA31579-5370-431E-A25A-CACE90A7465D}"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6793F7F0-4D26-4A49-AD26-BC25AD7E4278}" type="datetimeFigureOut">
              <a:rPr lang="en-US" smtClean="0"/>
              <a:pPr/>
              <a:t>4/27/2011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CA31579-5370-431E-A25A-CACE90A7465D}"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793F7F0-4D26-4A49-AD26-BC25AD7E4278}" type="datetimeFigureOut">
              <a:rPr lang="en-US" smtClean="0"/>
              <a:pPr/>
              <a:t>4/27/2011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5CA31579-5370-431E-A25A-CACE90A7465D}"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793F7F0-4D26-4A49-AD26-BC25AD7E4278}" type="datetimeFigureOut">
              <a:rPr lang="en-US" smtClean="0"/>
              <a:pPr/>
              <a:t>4/27/2011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5CA31579-5370-431E-A25A-CACE90A7465D}"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793F7F0-4D26-4A49-AD26-BC25AD7E4278}" type="datetimeFigureOut">
              <a:rPr lang="en-US" smtClean="0"/>
              <a:pPr/>
              <a:t>4/27/2011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CA31579-5370-431E-A25A-CACE90A7465D}"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6793F7F0-4D26-4A49-AD26-BC25AD7E4278}" type="datetimeFigureOut">
              <a:rPr lang="en-US" smtClean="0"/>
              <a:pPr/>
              <a:t>4/27/2011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077200" y="6356350"/>
            <a:ext cx="609600" cy="365125"/>
          </a:xfrm>
        </p:spPr>
        <p:txBody>
          <a:bodyPr/>
          <a:lstStyle/>
          <a:p>
            <a:fld id="{5CA31579-5370-431E-A25A-CACE90A7465D}" type="slidenum">
              <a:rPr lang="en-US" smtClean="0"/>
              <a:pPr/>
              <a:t>‹#›</a:t>
            </a:fld>
            <a:endParaRPr lang="en-US" dirty="0"/>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dirty="0"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6793F7F0-4D26-4A49-AD26-BC25AD7E4278}" type="datetimeFigureOut">
              <a:rPr lang="en-US" smtClean="0"/>
              <a:pPr/>
              <a:t>4/27/2011</a:t>
            </a:fld>
            <a:endParaRPr lang="en-US"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dirty="0"/>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5CA31579-5370-431E-A25A-CACE90A7465D}" type="slidenum">
              <a:rPr lang="en-US" smtClean="0"/>
              <a:pPr/>
              <a:t>‹#›</a:t>
            </a:fld>
            <a:endParaRPr lang="en-US" dirty="0"/>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audio" Target="../media/audio2.wav"/><Relationship Id="rId5" Type="http://schemas.openxmlformats.org/officeDocument/2006/relationships/image" Target="../media/image14.png"/><Relationship Id="rId4" Type="http://schemas.openxmlformats.org/officeDocument/2006/relationships/image" Target="../media/image13.jpeg"/></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slideLayout" Target="../slideLayouts/slideLayout2.xml"/><Relationship Id="rId1" Type="http://schemas.openxmlformats.org/officeDocument/2006/relationships/audio" Target="../media/audio1.wav"/><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371600"/>
            <a:ext cx="7851648" cy="1828800"/>
          </a:xfrm>
        </p:spPr>
        <p:txBody>
          <a:bodyPr>
            <a:normAutofit fontScale="90000"/>
          </a:bodyPr>
          <a:lstStyle/>
          <a:p>
            <a:pPr algn="ctr"/>
            <a:r>
              <a:rPr lang="en-US" dirty="0" smtClean="0"/>
              <a:t>The Battle of</a:t>
            </a:r>
            <a:br>
              <a:rPr lang="en-US" dirty="0" smtClean="0"/>
            </a:br>
            <a:r>
              <a:rPr lang="en-US" dirty="0" smtClean="0"/>
              <a:t>Perryville and Stones River</a:t>
            </a:r>
            <a:endParaRPr lang="en-US" dirty="0"/>
          </a:p>
        </p:txBody>
      </p:sp>
      <p:sp>
        <p:nvSpPr>
          <p:cNvPr id="3" name="Subtitle 2"/>
          <p:cNvSpPr>
            <a:spLocks noGrp="1"/>
          </p:cNvSpPr>
          <p:nvPr>
            <p:ph type="subTitle" idx="1"/>
          </p:nvPr>
        </p:nvSpPr>
        <p:spPr/>
        <p:txBody>
          <a:bodyPr>
            <a:normAutofit/>
          </a:bodyPr>
          <a:lstStyle/>
          <a:p>
            <a:pPr algn="ctr"/>
            <a:r>
              <a:rPr lang="en-US" sz="1800" dirty="0" smtClean="0"/>
              <a:t>       Oct. 8</a:t>
            </a:r>
            <a:r>
              <a:rPr lang="en-US" sz="1800" baseline="30000" dirty="0" smtClean="0"/>
              <a:t>th</a:t>
            </a:r>
            <a:r>
              <a:rPr lang="en-US" sz="1800" dirty="0" smtClean="0"/>
              <a:t> 1862                                       Dec. 31</a:t>
            </a:r>
            <a:r>
              <a:rPr lang="en-US" sz="1800" baseline="30000" dirty="0" smtClean="0"/>
              <a:t>st</a:t>
            </a:r>
            <a:r>
              <a:rPr lang="en-US" sz="1800" dirty="0" smtClean="0"/>
              <a:t> 1862 – Jan. 2</a:t>
            </a:r>
            <a:r>
              <a:rPr lang="en-US" sz="1800" baseline="30000" dirty="0" smtClean="0"/>
              <a:t>nd</a:t>
            </a:r>
            <a:r>
              <a:rPr lang="en-US" sz="1800" dirty="0" smtClean="0"/>
              <a:t> 1863</a:t>
            </a:r>
          </a:p>
          <a:p>
            <a:pPr algn="ctr"/>
            <a:r>
              <a:rPr lang="en-US" sz="1800" dirty="0" smtClean="0"/>
              <a:t>Kentucky                                                             Tennessee </a:t>
            </a:r>
          </a:p>
          <a:p>
            <a:pPr algn="ctr"/>
            <a:r>
              <a:rPr lang="en-US" sz="1800" dirty="0" smtClean="0"/>
              <a:t>Western Theater                                           Western Theater</a:t>
            </a:r>
            <a:endParaRPr lang="en-US" sz="18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695px-Battle_of_Stones_River_map.jpg"/>
          <p:cNvPicPr>
            <a:picLocks noChangeAspect="1"/>
          </p:cNvPicPr>
          <p:nvPr/>
        </p:nvPicPr>
        <p:blipFill>
          <a:blip r:embed="rId4" cstate="print"/>
          <a:stretch>
            <a:fillRect/>
          </a:stretch>
        </p:blipFill>
        <p:spPr>
          <a:xfrm>
            <a:off x="0" y="1"/>
            <a:ext cx="9143999" cy="6859096"/>
          </a:xfrm>
          <a:prstGeom prst="rect">
            <a:avLst/>
          </a:prstGeom>
        </p:spPr>
      </p:pic>
      <p:pic>
        <p:nvPicPr>
          <p:cNvPr id="5" name="Recorded Sound">
            <a:hlinkClick r:id="" action="ppaction://media"/>
          </p:cNvPr>
          <p:cNvPicPr>
            <a:picLocks noRot="1" noChangeAspect="1"/>
          </p:cNvPicPr>
          <p:nvPr>
            <a:wavAudioFile r:embed="rId1" name="Recorded Sound"/>
          </p:nvPr>
        </p:nvPicPr>
        <p:blipFill>
          <a:blip r:embed="rId5" cstate="print"/>
          <a:stretch>
            <a:fillRect/>
          </a:stretch>
        </p:blipFill>
        <p:spPr>
          <a:xfrm>
            <a:off x="8610600" y="63246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35960" fill="hold"/>
                                        <p:tgtEl>
                                          <p:spTgt spid="5"/>
                                        </p:tgtEl>
                                      </p:cBhvr>
                                    </p:cmd>
                                  </p:childTnLst>
                                </p:cTn>
                              </p:par>
                            </p:childTnLst>
                          </p:cTn>
                        </p:par>
                      </p:childTnLst>
                    </p:cTn>
                  </p:par>
                </p:childTnLst>
              </p:cTn>
              <p:nextCondLst>
                <p:cond evt="onClick" delay="0">
                  <p:tgtEl>
                    <p:spTgt spid="5"/>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8229600" cy="1143000"/>
          </a:xfrm>
        </p:spPr>
        <p:txBody>
          <a:bodyPr/>
          <a:lstStyle/>
          <a:p>
            <a:r>
              <a:rPr lang="en-US" dirty="0" smtClean="0"/>
              <a:t>Perryville Pics</a:t>
            </a:r>
            <a:endParaRPr lang="en-US" dirty="0"/>
          </a:p>
        </p:txBody>
      </p:sp>
      <p:pic>
        <p:nvPicPr>
          <p:cNvPr id="4" name="Content Placeholder 3" descr="perryville-battle.jpg"/>
          <p:cNvPicPr>
            <a:picLocks noGrp="1" noChangeAspect="1"/>
          </p:cNvPicPr>
          <p:nvPr>
            <p:ph idx="1"/>
          </p:nvPr>
        </p:nvPicPr>
        <p:blipFill>
          <a:blip r:embed="rId2" cstate="print"/>
          <a:stretch>
            <a:fillRect/>
          </a:stretch>
        </p:blipFill>
        <p:spPr>
          <a:xfrm>
            <a:off x="0" y="990600"/>
            <a:ext cx="4394228" cy="2895600"/>
          </a:xfrm>
        </p:spPr>
      </p:pic>
      <p:pic>
        <p:nvPicPr>
          <p:cNvPr id="5" name="Picture 4" descr="Photo15467.jpg"/>
          <p:cNvPicPr>
            <a:picLocks noChangeAspect="1"/>
          </p:cNvPicPr>
          <p:nvPr/>
        </p:nvPicPr>
        <p:blipFill>
          <a:blip r:embed="rId3" cstate="print"/>
          <a:stretch>
            <a:fillRect/>
          </a:stretch>
        </p:blipFill>
        <p:spPr>
          <a:xfrm>
            <a:off x="-1" y="3867293"/>
            <a:ext cx="4572001" cy="2990707"/>
          </a:xfrm>
          <a:prstGeom prst="rect">
            <a:avLst/>
          </a:prstGeom>
        </p:spPr>
      </p:pic>
      <p:pic>
        <p:nvPicPr>
          <p:cNvPr id="6" name="Picture 5" descr="perryville.jpg"/>
          <p:cNvPicPr>
            <a:picLocks noChangeAspect="1"/>
          </p:cNvPicPr>
          <p:nvPr/>
        </p:nvPicPr>
        <p:blipFill>
          <a:blip r:embed="rId4" cstate="print"/>
          <a:stretch>
            <a:fillRect/>
          </a:stretch>
        </p:blipFill>
        <p:spPr>
          <a:xfrm>
            <a:off x="5029200" y="1219200"/>
            <a:ext cx="2841181" cy="4648200"/>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8229600" cy="1143000"/>
          </a:xfrm>
        </p:spPr>
        <p:txBody>
          <a:bodyPr/>
          <a:lstStyle/>
          <a:p>
            <a:r>
              <a:rPr lang="en-US" dirty="0" smtClean="0"/>
              <a:t>Stones River Pics</a:t>
            </a:r>
            <a:endParaRPr lang="en-US" dirty="0"/>
          </a:p>
        </p:txBody>
      </p:sp>
      <p:pic>
        <p:nvPicPr>
          <p:cNvPr id="4" name="Content Placeholder 3" descr="battle-of-stones-river.jpg"/>
          <p:cNvPicPr>
            <a:picLocks noGrp="1" noChangeAspect="1"/>
          </p:cNvPicPr>
          <p:nvPr>
            <p:ph idx="1"/>
          </p:nvPr>
        </p:nvPicPr>
        <p:blipFill>
          <a:blip r:embed="rId2" cstate="print"/>
          <a:stretch>
            <a:fillRect/>
          </a:stretch>
        </p:blipFill>
        <p:spPr>
          <a:xfrm>
            <a:off x="0" y="838200"/>
            <a:ext cx="5105400" cy="3765232"/>
          </a:xfrm>
        </p:spPr>
      </p:pic>
      <p:pic>
        <p:nvPicPr>
          <p:cNvPr id="5" name="Picture 4" descr="battle_of_stones_river_photo1.jpg"/>
          <p:cNvPicPr>
            <a:picLocks noChangeAspect="1"/>
          </p:cNvPicPr>
          <p:nvPr/>
        </p:nvPicPr>
        <p:blipFill>
          <a:blip r:embed="rId3" cstate="print"/>
          <a:stretch>
            <a:fillRect/>
          </a:stretch>
        </p:blipFill>
        <p:spPr>
          <a:xfrm>
            <a:off x="5257800" y="838200"/>
            <a:ext cx="3657600" cy="2743200"/>
          </a:xfrm>
          <a:prstGeom prst="rect">
            <a:avLst/>
          </a:prstGeom>
        </p:spPr>
      </p:pic>
      <p:pic>
        <p:nvPicPr>
          <p:cNvPr id="7" name="Picture 6" descr="Stones-River-1.jpg"/>
          <p:cNvPicPr>
            <a:picLocks noChangeAspect="1"/>
          </p:cNvPicPr>
          <p:nvPr/>
        </p:nvPicPr>
        <p:blipFill>
          <a:blip r:embed="rId4" cstate="print"/>
          <a:stretch>
            <a:fillRect/>
          </a:stretch>
        </p:blipFill>
        <p:spPr>
          <a:xfrm>
            <a:off x="7315200" y="3683000"/>
            <a:ext cx="1689100" cy="3175000"/>
          </a:xfrm>
          <a:prstGeom prst="rect">
            <a:avLst/>
          </a:prstGeom>
        </p:spPr>
      </p:pic>
      <p:pic>
        <p:nvPicPr>
          <p:cNvPr id="8" name="Picture 7" descr="Stones-River-5.jpg"/>
          <p:cNvPicPr>
            <a:picLocks noChangeAspect="1"/>
          </p:cNvPicPr>
          <p:nvPr/>
        </p:nvPicPr>
        <p:blipFill>
          <a:blip r:embed="rId5" cstate="print"/>
          <a:stretch>
            <a:fillRect/>
          </a:stretch>
        </p:blipFill>
        <p:spPr>
          <a:xfrm>
            <a:off x="304800" y="4663440"/>
            <a:ext cx="4191000" cy="2194560"/>
          </a:xfrm>
          <a:prstGeom prst="rect">
            <a:avLst/>
          </a:prstGeom>
        </p:spPr>
      </p:pic>
      <p:pic>
        <p:nvPicPr>
          <p:cNvPr id="9" name="Picture 8" descr="baldwin.JPG"/>
          <p:cNvPicPr>
            <a:picLocks noChangeAspect="1"/>
          </p:cNvPicPr>
          <p:nvPr/>
        </p:nvPicPr>
        <p:blipFill>
          <a:blip r:embed="rId6" cstate="print"/>
          <a:stretch>
            <a:fillRect/>
          </a:stretch>
        </p:blipFill>
        <p:spPr>
          <a:xfrm>
            <a:off x="5181600" y="3657600"/>
            <a:ext cx="2077883" cy="2971800"/>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US" dirty="0"/>
          </a:p>
        </p:txBody>
      </p:sp>
      <p:sp>
        <p:nvSpPr>
          <p:cNvPr id="3" name="Content Placeholder 2"/>
          <p:cNvSpPr>
            <a:spLocks noGrp="1"/>
          </p:cNvSpPr>
          <p:nvPr>
            <p:ph idx="1"/>
          </p:nvPr>
        </p:nvSpPr>
        <p:spPr/>
        <p:txBody>
          <a:bodyPr/>
          <a:lstStyle/>
          <a:p>
            <a:pPr>
              <a:buNone/>
            </a:pPr>
            <a:r>
              <a:rPr lang="en-US" dirty="0" smtClean="0"/>
              <a:t>Perryville was a major leap forward for the Union, as control of Kentucky meant control over rivers that helped transport soldiers, goods, etc. Plus, they had one more state over the Confederacy. Stones River was also very important, as it meant if the Confederacy had won, with several other key pieces in play, they could have won their independence from the North and become a separate nation.</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normAutofit/>
          </a:bodyPr>
          <a:lstStyle/>
          <a:p>
            <a:r>
              <a:rPr lang="en-US" dirty="0" smtClean="0"/>
              <a:t>The Battle of Perryville</a:t>
            </a:r>
            <a:endParaRPr lang="en-US" dirty="0"/>
          </a:p>
        </p:txBody>
      </p:sp>
      <p:sp>
        <p:nvSpPr>
          <p:cNvPr id="3" name="Content Placeholder 2"/>
          <p:cNvSpPr>
            <a:spLocks noGrp="1"/>
          </p:cNvSpPr>
          <p:nvPr>
            <p:ph idx="1"/>
          </p:nvPr>
        </p:nvSpPr>
        <p:spPr/>
        <p:txBody>
          <a:bodyPr>
            <a:normAutofit fontScale="92500" lnSpcReduction="10000"/>
          </a:bodyPr>
          <a:lstStyle/>
          <a:p>
            <a:r>
              <a:rPr lang="en-US" sz="1800" dirty="0" smtClean="0"/>
              <a:t>Kentucky had proclaimed neutrality  to both the Union and the Confederates, but it being such a central location that had control of key rivers, both sides coveted it. President Lincoln once wrote in a private letter, “I think to lose Kentucky is nearly to lose the whole game.”</a:t>
            </a:r>
          </a:p>
          <a:p>
            <a:r>
              <a:rPr lang="en-US" sz="1800" dirty="0" smtClean="0"/>
              <a:t>From September of 1861 onwards, neither side respected the neutrality. A series of events later including the creation of the Army of Kentucky and Confederate and Union marches led to the battle. It’s purpose, to claim control of the critical border state.</a:t>
            </a:r>
          </a:p>
          <a:p>
            <a:r>
              <a:rPr lang="en-US" sz="1800" dirty="0" smtClean="0"/>
              <a:t>Perryville was chosen by Confederates for it’s good network of roads to other towns for strategic flexibility and it’s potential source of water.</a:t>
            </a:r>
          </a:p>
          <a:p>
            <a:r>
              <a:rPr lang="en-US" sz="1800" dirty="0" smtClean="0"/>
              <a:t>In the end, the result was a Union strategic victory and a Confederate tactical victory. The Confederates had retreated by way of Cumberland Gap into East Tennessee because of threatening Union reinforcements and the Confederate’s lack of resources.</a:t>
            </a:r>
          </a:p>
          <a:p>
            <a:r>
              <a:rPr lang="en-US" sz="1800" dirty="0" smtClean="0"/>
              <a:t>It is considered one of the bloodiest battles of the Civil War and is the largest battle fought in the state of Kentucky, considering the casualties related to the engaged strengths of the armies.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Battle of Stones River</a:t>
            </a:r>
            <a:endParaRPr lang="en-US" dirty="0"/>
          </a:p>
        </p:txBody>
      </p:sp>
      <p:sp>
        <p:nvSpPr>
          <p:cNvPr id="3" name="Content Placeholder 2"/>
          <p:cNvSpPr>
            <a:spLocks noGrp="1"/>
          </p:cNvSpPr>
          <p:nvPr>
            <p:ph idx="1"/>
          </p:nvPr>
        </p:nvSpPr>
        <p:spPr/>
        <p:txBody>
          <a:bodyPr>
            <a:normAutofit/>
          </a:bodyPr>
          <a:lstStyle/>
          <a:p>
            <a:r>
              <a:rPr lang="en-US" sz="2000" dirty="0" smtClean="0"/>
              <a:t>Fought in Middle Tennessee as the culmination of the Stones River Campaign in the Western Theater of the American Civil War. </a:t>
            </a:r>
          </a:p>
          <a:p>
            <a:r>
              <a:rPr lang="en-US" sz="2000" dirty="0" smtClean="0"/>
              <a:t>Although the battle itself was inconclusive, the Union Army's repulse of two Confederate attacks and the subsequent Confederate withdrawal were a much-needed boost to Union morale after the defeat at the Battle of Fredericksburg, and it dashed Confederate aspirations for control of Middle Tennessee.</a:t>
            </a:r>
          </a:p>
          <a:p>
            <a:r>
              <a:rPr lang="en-US" sz="2000" dirty="0" smtClean="0"/>
              <a:t>Of the major battles of the Civil War, Stones River had the highest percentage of casualties on both sides.</a:t>
            </a:r>
            <a:endParaRPr lang="en-US" sz="20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Perryville Statistics</a:t>
            </a:r>
            <a:endParaRPr lang="en-US" dirty="0"/>
          </a:p>
        </p:txBody>
      </p:sp>
      <p:sp>
        <p:nvSpPr>
          <p:cNvPr id="3" name="Content Placeholder 2"/>
          <p:cNvSpPr>
            <a:spLocks noGrp="1"/>
          </p:cNvSpPr>
          <p:nvPr>
            <p:ph idx="1"/>
          </p:nvPr>
        </p:nvSpPr>
        <p:spPr/>
        <p:txBody>
          <a:bodyPr numCol="2"/>
          <a:lstStyle/>
          <a:p>
            <a:pPr>
              <a:buNone/>
            </a:pPr>
            <a:r>
              <a:rPr lang="en-US" sz="2800" b="1" dirty="0" smtClean="0"/>
              <a:t>Union</a:t>
            </a:r>
          </a:p>
          <a:p>
            <a:pPr>
              <a:buNone/>
            </a:pPr>
            <a:r>
              <a:rPr lang="en-US" sz="2800" dirty="0" smtClean="0">
                <a:solidFill>
                  <a:schemeClr val="bg1">
                    <a:lumMod val="50000"/>
                  </a:schemeClr>
                </a:solidFill>
              </a:rPr>
              <a:t>532 killed</a:t>
            </a:r>
          </a:p>
          <a:p>
            <a:pPr>
              <a:buNone/>
            </a:pPr>
            <a:r>
              <a:rPr lang="en-US" sz="2800" dirty="0" smtClean="0">
                <a:solidFill>
                  <a:schemeClr val="bg1">
                    <a:lumMod val="50000"/>
                  </a:schemeClr>
                </a:solidFill>
              </a:rPr>
              <a:t>2,641 wounded</a:t>
            </a:r>
          </a:p>
          <a:p>
            <a:pPr>
              <a:buNone/>
            </a:pPr>
            <a:r>
              <a:rPr lang="en-US" sz="2800" dirty="0" smtClean="0">
                <a:solidFill>
                  <a:schemeClr val="bg1">
                    <a:lumMod val="50000"/>
                  </a:schemeClr>
                </a:solidFill>
              </a:rPr>
              <a:t>228 captured/missing</a:t>
            </a:r>
          </a:p>
          <a:p>
            <a:pPr>
              <a:buNone/>
            </a:pPr>
            <a:endParaRPr lang="en-US" sz="2800" dirty="0" smtClean="0">
              <a:solidFill>
                <a:schemeClr val="bg1">
                  <a:lumMod val="50000"/>
                </a:schemeClr>
              </a:solidFill>
            </a:endParaRPr>
          </a:p>
          <a:p>
            <a:pPr>
              <a:buNone/>
            </a:pPr>
            <a:r>
              <a:rPr lang="en-US" sz="2800" dirty="0" smtClean="0">
                <a:solidFill>
                  <a:schemeClr val="bg1">
                    <a:lumMod val="50000"/>
                  </a:schemeClr>
                </a:solidFill>
              </a:rPr>
              <a:t>Army of 22,000</a:t>
            </a:r>
          </a:p>
          <a:p>
            <a:pPr>
              <a:buNone/>
            </a:pPr>
            <a:endParaRPr lang="en-US" sz="2800" dirty="0" smtClean="0">
              <a:solidFill>
                <a:schemeClr val="bg1">
                  <a:lumMod val="50000"/>
                </a:schemeClr>
              </a:solidFill>
            </a:endParaRPr>
          </a:p>
          <a:p>
            <a:pPr>
              <a:buNone/>
            </a:pPr>
            <a:endParaRPr lang="en-US" sz="2800" dirty="0" smtClean="0"/>
          </a:p>
          <a:p>
            <a:pPr>
              <a:buNone/>
            </a:pPr>
            <a:r>
              <a:rPr lang="en-US" sz="2800" b="1" dirty="0" smtClean="0"/>
              <a:t>Confederate</a:t>
            </a:r>
          </a:p>
          <a:p>
            <a:pPr>
              <a:buNone/>
            </a:pPr>
            <a:r>
              <a:rPr lang="en-US" sz="2800" dirty="0" smtClean="0">
                <a:solidFill>
                  <a:schemeClr val="bg1">
                    <a:lumMod val="50000"/>
                  </a:schemeClr>
                </a:solidFill>
              </a:rPr>
              <a:t>894 killed</a:t>
            </a:r>
          </a:p>
          <a:p>
            <a:pPr>
              <a:buNone/>
            </a:pPr>
            <a:r>
              <a:rPr lang="en-US" sz="2800" dirty="0" smtClean="0">
                <a:solidFill>
                  <a:schemeClr val="bg1">
                    <a:lumMod val="50000"/>
                  </a:schemeClr>
                </a:solidFill>
              </a:rPr>
              <a:t>2,911 wounded</a:t>
            </a:r>
          </a:p>
          <a:p>
            <a:pPr>
              <a:buNone/>
            </a:pPr>
            <a:r>
              <a:rPr lang="en-US" sz="2800" dirty="0" smtClean="0">
                <a:solidFill>
                  <a:schemeClr val="bg1">
                    <a:lumMod val="50000"/>
                  </a:schemeClr>
                </a:solidFill>
              </a:rPr>
              <a:t>471 captured/missing</a:t>
            </a:r>
          </a:p>
          <a:p>
            <a:pPr>
              <a:buNone/>
            </a:pPr>
            <a:endParaRPr lang="en-US" sz="2800" dirty="0" smtClean="0">
              <a:solidFill>
                <a:schemeClr val="bg1">
                  <a:lumMod val="50000"/>
                </a:schemeClr>
              </a:solidFill>
            </a:endParaRPr>
          </a:p>
          <a:p>
            <a:pPr>
              <a:buNone/>
            </a:pPr>
            <a:r>
              <a:rPr lang="en-US" sz="2800" dirty="0" smtClean="0">
                <a:solidFill>
                  <a:schemeClr val="bg1">
                    <a:lumMod val="50000"/>
                  </a:schemeClr>
                </a:solidFill>
              </a:rPr>
              <a:t>Army of 16,000</a:t>
            </a:r>
          </a:p>
          <a:p>
            <a:pPr>
              <a:buNone/>
            </a:pPr>
            <a:endParaRPr lang="en-US" sz="2800" b="1"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Stones River Statistics</a:t>
            </a:r>
            <a:endParaRPr lang="en-US" dirty="0"/>
          </a:p>
        </p:txBody>
      </p:sp>
      <p:sp>
        <p:nvSpPr>
          <p:cNvPr id="3" name="Content Placeholder 2"/>
          <p:cNvSpPr>
            <a:spLocks noGrp="1"/>
          </p:cNvSpPr>
          <p:nvPr>
            <p:ph idx="1"/>
          </p:nvPr>
        </p:nvSpPr>
        <p:spPr/>
        <p:txBody>
          <a:bodyPr numCol="2">
            <a:normAutofit/>
          </a:bodyPr>
          <a:lstStyle/>
          <a:p>
            <a:pPr>
              <a:buNone/>
            </a:pPr>
            <a:r>
              <a:rPr lang="en-US" sz="2800" b="1" dirty="0" smtClean="0"/>
              <a:t>Union</a:t>
            </a:r>
          </a:p>
          <a:p>
            <a:pPr>
              <a:buNone/>
            </a:pPr>
            <a:r>
              <a:rPr lang="en-US" sz="2400" dirty="0" smtClean="0">
                <a:solidFill>
                  <a:schemeClr val="bg1">
                    <a:lumMod val="50000"/>
                  </a:schemeClr>
                </a:solidFill>
              </a:rPr>
              <a:t>677 killed</a:t>
            </a:r>
          </a:p>
          <a:p>
            <a:pPr>
              <a:buNone/>
            </a:pPr>
            <a:r>
              <a:rPr lang="en-US" sz="2400" dirty="0" smtClean="0">
                <a:solidFill>
                  <a:schemeClr val="bg1">
                    <a:lumMod val="50000"/>
                  </a:schemeClr>
                </a:solidFill>
              </a:rPr>
              <a:t>7,543 wounded</a:t>
            </a:r>
          </a:p>
          <a:p>
            <a:pPr>
              <a:buNone/>
            </a:pPr>
            <a:r>
              <a:rPr lang="en-US" sz="2400" dirty="0" smtClean="0">
                <a:solidFill>
                  <a:schemeClr val="bg1">
                    <a:lumMod val="50000"/>
                  </a:schemeClr>
                </a:solidFill>
              </a:rPr>
              <a:t>3,686 captured/missing</a:t>
            </a:r>
          </a:p>
          <a:p>
            <a:pPr>
              <a:buNone/>
            </a:pPr>
            <a:endParaRPr lang="en-US" sz="2400" dirty="0" smtClean="0">
              <a:solidFill>
                <a:schemeClr val="bg1">
                  <a:lumMod val="50000"/>
                </a:schemeClr>
              </a:solidFill>
            </a:endParaRPr>
          </a:p>
          <a:p>
            <a:pPr>
              <a:buNone/>
            </a:pPr>
            <a:r>
              <a:rPr lang="en-US" sz="2400" dirty="0" smtClean="0">
                <a:solidFill>
                  <a:schemeClr val="bg1">
                    <a:lumMod val="50000"/>
                  </a:schemeClr>
                </a:solidFill>
              </a:rPr>
              <a:t>Army of 41,400</a:t>
            </a:r>
          </a:p>
          <a:p>
            <a:pPr>
              <a:buNone/>
            </a:pPr>
            <a:endParaRPr lang="en-US" sz="2400" dirty="0" smtClean="0">
              <a:solidFill>
                <a:schemeClr val="bg1">
                  <a:lumMod val="50000"/>
                </a:schemeClr>
              </a:solidFill>
            </a:endParaRPr>
          </a:p>
          <a:p>
            <a:pPr>
              <a:buNone/>
            </a:pPr>
            <a:endParaRPr lang="en-US" sz="2400" dirty="0" smtClean="0">
              <a:solidFill>
                <a:schemeClr val="bg1">
                  <a:lumMod val="50000"/>
                </a:schemeClr>
              </a:solidFill>
            </a:endParaRPr>
          </a:p>
          <a:p>
            <a:pPr>
              <a:buNone/>
            </a:pPr>
            <a:endParaRPr lang="en-US" sz="2400" dirty="0" smtClean="0">
              <a:solidFill>
                <a:schemeClr val="bg1">
                  <a:lumMod val="50000"/>
                </a:schemeClr>
              </a:solidFill>
            </a:endParaRPr>
          </a:p>
          <a:p>
            <a:pPr>
              <a:buNone/>
            </a:pPr>
            <a:r>
              <a:rPr lang="en-US" sz="2800" b="1" dirty="0" smtClean="0"/>
              <a:t>Confederate</a:t>
            </a:r>
          </a:p>
          <a:p>
            <a:pPr>
              <a:buNone/>
            </a:pPr>
            <a:r>
              <a:rPr lang="en-US" sz="2400" dirty="0" smtClean="0">
                <a:solidFill>
                  <a:schemeClr val="bg1">
                    <a:lumMod val="50000"/>
                  </a:schemeClr>
                </a:solidFill>
              </a:rPr>
              <a:t>1,294 killed</a:t>
            </a:r>
          </a:p>
          <a:p>
            <a:pPr>
              <a:buNone/>
            </a:pPr>
            <a:r>
              <a:rPr lang="en-US" sz="2400" dirty="0" smtClean="0">
                <a:solidFill>
                  <a:schemeClr val="bg1">
                    <a:lumMod val="50000"/>
                  </a:schemeClr>
                </a:solidFill>
              </a:rPr>
              <a:t>7,945 wounded</a:t>
            </a:r>
          </a:p>
          <a:p>
            <a:pPr>
              <a:buNone/>
            </a:pPr>
            <a:r>
              <a:rPr lang="en-US" sz="2400" dirty="0" smtClean="0">
                <a:solidFill>
                  <a:schemeClr val="bg1">
                    <a:lumMod val="50000"/>
                  </a:schemeClr>
                </a:solidFill>
              </a:rPr>
              <a:t>2,500 captured/missing</a:t>
            </a:r>
          </a:p>
          <a:p>
            <a:pPr>
              <a:buNone/>
            </a:pPr>
            <a:endParaRPr lang="en-US" sz="2400" dirty="0" smtClean="0">
              <a:solidFill>
                <a:schemeClr val="bg1">
                  <a:lumMod val="50000"/>
                </a:schemeClr>
              </a:solidFill>
            </a:endParaRPr>
          </a:p>
          <a:p>
            <a:pPr>
              <a:buNone/>
            </a:pPr>
            <a:r>
              <a:rPr lang="en-US" sz="2400" dirty="0" smtClean="0">
                <a:solidFill>
                  <a:schemeClr val="bg1">
                    <a:lumMod val="50000"/>
                  </a:schemeClr>
                </a:solidFill>
              </a:rPr>
              <a:t>Army of 35,000</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dirty="0" smtClean="0"/>
              <a:t>Battle Commanders</a:t>
            </a:r>
            <a:endParaRPr lang="en-US" sz="4000" dirty="0"/>
          </a:p>
        </p:txBody>
      </p:sp>
      <p:sp>
        <p:nvSpPr>
          <p:cNvPr id="3" name="Content Placeholder 2"/>
          <p:cNvSpPr>
            <a:spLocks noGrp="1"/>
          </p:cNvSpPr>
          <p:nvPr>
            <p:ph idx="1"/>
          </p:nvPr>
        </p:nvSpPr>
        <p:spPr/>
        <p:txBody>
          <a:bodyPr>
            <a:normAutofit/>
          </a:bodyPr>
          <a:lstStyle/>
          <a:p>
            <a:r>
              <a:rPr lang="en-US" sz="1400" b="1" dirty="0" smtClean="0"/>
              <a:t>Don Carlos Buell</a:t>
            </a:r>
            <a:r>
              <a:rPr lang="en-US" sz="1400" dirty="0" smtClean="0"/>
              <a:t> (March 23, 1818 – November 19, 1898) was a career United States Army officer who fought in the Seminole War, the Mexican-American War, and the American Civil War. Buell led Union armies in two great Civil War battles—Shiloh and Perryville—but was relieved of field command in late 1862 and made no more significant military contributions.</a:t>
            </a:r>
          </a:p>
          <a:p>
            <a:r>
              <a:rPr lang="en-US" sz="1400" b="1" dirty="0" smtClean="0"/>
              <a:t>George Henry Thomas</a:t>
            </a:r>
            <a:r>
              <a:rPr lang="en-US" sz="1400" dirty="0" smtClean="0"/>
              <a:t> (July 31, 1816 – March 28, 1870) was a career United States Army officer who fought in the Mexican-American War and was a Union General during the American Civil War, one of the principal commanders in the Western Theater. He had a place in the Battle of Perryville and Stones River. He had a successful record, but didn’t reach the acclaim of Ulysses S. Grant or William T. Sherman.</a:t>
            </a:r>
          </a:p>
          <a:p>
            <a:r>
              <a:rPr lang="en-US" sz="1400" b="1" dirty="0" smtClean="0"/>
              <a:t>Alexander McDowell McCook</a:t>
            </a:r>
            <a:r>
              <a:rPr lang="en-US" sz="1400" dirty="0" smtClean="0"/>
              <a:t> (April 22, 1831 – June 12, 1903) was a career United States Army officer and a Union general in the American Civil War. He first had action at the First Battle of Bull Run and commanded the 2</a:t>
            </a:r>
            <a:r>
              <a:rPr lang="en-US" sz="1400" baseline="30000" dirty="0" smtClean="0"/>
              <a:t>nd</a:t>
            </a:r>
            <a:r>
              <a:rPr lang="en-US" sz="1400" dirty="0" smtClean="0"/>
              <a:t> division of the Army of Ohio in the Battle of Shiloh. In both the Battle of Perryville and Stones River, his corps suffered heavy casualties.</a:t>
            </a:r>
          </a:p>
          <a:p>
            <a:endParaRPr lang="en-US" sz="1400" dirty="0" smtClean="0"/>
          </a:p>
        </p:txBody>
      </p:sp>
      <p:pic>
        <p:nvPicPr>
          <p:cNvPr id="4" name="Picture 3" descr="92px-Don_Carlos_Buell.jpg"/>
          <p:cNvPicPr>
            <a:picLocks noChangeAspect="1"/>
          </p:cNvPicPr>
          <p:nvPr/>
        </p:nvPicPr>
        <p:blipFill>
          <a:blip r:embed="rId2" cstate="print"/>
          <a:stretch>
            <a:fillRect/>
          </a:stretch>
        </p:blipFill>
        <p:spPr>
          <a:xfrm>
            <a:off x="1295400" y="4876800"/>
            <a:ext cx="1168400" cy="1524000"/>
          </a:xfrm>
          <a:prstGeom prst="rect">
            <a:avLst/>
          </a:prstGeom>
        </p:spPr>
      </p:pic>
      <p:sp>
        <p:nvSpPr>
          <p:cNvPr id="20" name="TextBox 19"/>
          <p:cNvSpPr txBox="1"/>
          <p:nvPr/>
        </p:nvSpPr>
        <p:spPr>
          <a:xfrm>
            <a:off x="1143000" y="6519446"/>
            <a:ext cx="1905000" cy="338554"/>
          </a:xfrm>
          <a:prstGeom prst="rect">
            <a:avLst/>
          </a:prstGeom>
          <a:noFill/>
        </p:spPr>
        <p:txBody>
          <a:bodyPr wrap="square" rtlCol="0">
            <a:spAutoFit/>
          </a:bodyPr>
          <a:lstStyle/>
          <a:p>
            <a:r>
              <a:rPr lang="en-US" sz="1600" dirty="0" smtClean="0"/>
              <a:t>Don Carlos Buell</a:t>
            </a:r>
            <a:endParaRPr lang="en-US" sz="1600" dirty="0"/>
          </a:p>
        </p:txBody>
      </p:sp>
      <p:pic>
        <p:nvPicPr>
          <p:cNvPr id="21" name="Picture 20" descr="89px-George_Henry_Thomas_-_Brady-Handy.jpg"/>
          <p:cNvPicPr>
            <a:picLocks noChangeAspect="1"/>
          </p:cNvPicPr>
          <p:nvPr/>
        </p:nvPicPr>
        <p:blipFill>
          <a:blip r:embed="rId3" cstate="print"/>
          <a:stretch>
            <a:fillRect/>
          </a:stretch>
        </p:blipFill>
        <p:spPr>
          <a:xfrm>
            <a:off x="3886200" y="4876800"/>
            <a:ext cx="1130300" cy="1511300"/>
          </a:xfrm>
          <a:prstGeom prst="rect">
            <a:avLst/>
          </a:prstGeom>
        </p:spPr>
      </p:pic>
      <p:sp>
        <p:nvSpPr>
          <p:cNvPr id="22" name="TextBox 21"/>
          <p:cNvSpPr txBox="1"/>
          <p:nvPr/>
        </p:nvSpPr>
        <p:spPr>
          <a:xfrm>
            <a:off x="3429000" y="6519446"/>
            <a:ext cx="2438400" cy="338554"/>
          </a:xfrm>
          <a:prstGeom prst="rect">
            <a:avLst/>
          </a:prstGeom>
          <a:noFill/>
        </p:spPr>
        <p:txBody>
          <a:bodyPr wrap="square" rtlCol="0">
            <a:spAutoFit/>
          </a:bodyPr>
          <a:lstStyle/>
          <a:p>
            <a:r>
              <a:rPr lang="en-US" sz="1600" dirty="0" smtClean="0"/>
              <a:t>George Henry Thomas</a:t>
            </a:r>
            <a:endParaRPr lang="en-US" sz="1600" dirty="0"/>
          </a:p>
        </p:txBody>
      </p:sp>
      <p:pic>
        <p:nvPicPr>
          <p:cNvPr id="23" name="Picture 22" descr="91px-Alexander_McDowell_McCook.jpg"/>
          <p:cNvPicPr>
            <a:picLocks noChangeAspect="1"/>
          </p:cNvPicPr>
          <p:nvPr/>
        </p:nvPicPr>
        <p:blipFill>
          <a:blip r:embed="rId4" cstate="print"/>
          <a:stretch>
            <a:fillRect/>
          </a:stretch>
        </p:blipFill>
        <p:spPr>
          <a:xfrm>
            <a:off x="6553200" y="4876800"/>
            <a:ext cx="1155700" cy="1511300"/>
          </a:xfrm>
          <a:prstGeom prst="rect">
            <a:avLst/>
          </a:prstGeom>
        </p:spPr>
      </p:pic>
      <p:sp>
        <p:nvSpPr>
          <p:cNvPr id="25" name="TextBox 24"/>
          <p:cNvSpPr txBox="1"/>
          <p:nvPr/>
        </p:nvSpPr>
        <p:spPr>
          <a:xfrm>
            <a:off x="5867400" y="6519446"/>
            <a:ext cx="2815964" cy="338554"/>
          </a:xfrm>
          <a:prstGeom prst="rect">
            <a:avLst/>
          </a:prstGeom>
          <a:noFill/>
        </p:spPr>
        <p:txBody>
          <a:bodyPr wrap="none" rtlCol="0">
            <a:spAutoFit/>
          </a:bodyPr>
          <a:lstStyle/>
          <a:p>
            <a:r>
              <a:rPr lang="en-US" sz="1600" dirty="0" smtClean="0"/>
              <a:t>Alexander McDowell McCook</a:t>
            </a:r>
            <a:endParaRPr lang="en-US" sz="16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sz="4000" dirty="0" smtClean="0"/>
              <a:t>Battle Commanders (Cont. 1)</a:t>
            </a:r>
            <a:endParaRPr lang="en-US" sz="4000" dirty="0"/>
          </a:p>
        </p:txBody>
      </p:sp>
      <p:sp>
        <p:nvSpPr>
          <p:cNvPr id="3" name="Content Placeholder 2"/>
          <p:cNvSpPr>
            <a:spLocks noGrp="1"/>
          </p:cNvSpPr>
          <p:nvPr>
            <p:ph idx="1"/>
          </p:nvPr>
        </p:nvSpPr>
        <p:spPr>
          <a:xfrm>
            <a:off x="457200" y="1219200"/>
            <a:ext cx="8229600" cy="4038600"/>
          </a:xfrm>
        </p:spPr>
        <p:txBody>
          <a:bodyPr>
            <a:normAutofit/>
          </a:bodyPr>
          <a:lstStyle/>
          <a:p>
            <a:r>
              <a:rPr lang="en-US" sz="1400" b="1" dirty="0" smtClean="0"/>
              <a:t>Charles Champion Gilbert</a:t>
            </a:r>
            <a:r>
              <a:rPr lang="en-US" sz="1400" dirty="0" smtClean="0"/>
              <a:t> (March 1, 1822 – January 17, 1903) was a United States Army officer during the Mexican-American War and the American Civil War. He mainly participated in the Battles of Wilson Creek, Perryville, and the First Battle of Franklin.</a:t>
            </a:r>
          </a:p>
          <a:p>
            <a:r>
              <a:rPr lang="en-US" sz="1400" b="1" dirty="0" smtClean="0"/>
              <a:t>Braxton Bragg</a:t>
            </a:r>
            <a:r>
              <a:rPr lang="en-US" sz="1400" dirty="0" smtClean="0"/>
              <a:t> (March 22, 1817 – September 27, 1876) was a career United States Army officer, and then a general in the Confederate States Army—a principal commander in the Western Theater of the American Civil War and later the military adviser to Confederate President Jefferson Davis.  He established a reputation as a strict disciplinarian, but also as a junior officer willing to publicly argue with and criticize his superior officers, including those at the highest levels of the Army. Major battles of his were of Shiloh, Perryville, and Stones River.</a:t>
            </a:r>
          </a:p>
          <a:p>
            <a:r>
              <a:rPr lang="en-US" sz="1400" b="1" dirty="0" smtClean="0"/>
              <a:t>Leonidas Polk</a:t>
            </a:r>
            <a:r>
              <a:rPr lang="en-US" sz="1400" dirty="0" smtClean="0"/>
              <a:t> (April 10, 1806 – June 14, 1864) was a Confederate general in the American Civil War and a second cousin of President James K. Polk. He also served as bishop of the Episcopal Diocese of Louisiana and was for that reason known as “The Fighting Bishop”. Polk was one of the more controversial political generals of the war, elevated to a high military position with no prior combat experience because of his friendship with Confederate President Jefferson Davis. He fought as a corps commander in many of the major battles of the Western Theater, but is remembered more for his bitter disagreements with his immediate superior, Gen. Braxton Bragg of the Army of Tennessee, than for his successes in combat. He fought in battles such as Shiloh, Perryville, Stones River and Chickamauga.</a:t>
            </a:r>
          </a:p>
        </p:txBody>
      </p:sp>
      <p:pic>
        <p:nvPicPr>
          <p:cNvPr id="5" name="Picture 4" descr="86px-CCGilbert.jpg"/>
          <p:cNvPicPr>
            <a:picLocks noChangeAspect="1"/>
          </p:cNvPicPr>
          <p:nvPr/>
        </p:nvPicPr>
        <p:blipFill>
          <a:blip r:embed="rId2" cstate="print"/>
          <a:stretch>
            <a:fillRect/>
          </a:stretch>
        </p:blipFill>
        <p:spPr>
          <a:xfrm>
            <a:off x="2133600" y="5029200"/>
            <a:ext cx="1092200" cy="1524000"/>
          </a:xfrm>
          <a:prstGeom prst="rect">
            <a:avLst/>
          </a:prstGeom>
        </p:spPr>
      </p:pic>
      <p:pic>
        <p:nvPicPr>
          <p:cNvPr id="7" name="Picture 6" descr="80px-Braxton_Bragg.jpg"/>
          <p:cNvPicPr>
            <a:picLocks noChangeAspect="1"/>
          </p:cNvPicPr>
          <p:nvPr/>
        </p:nvPicPr>
        <p:blipFill>
          <a:blip r:embed="rId3" cstate="print"/>
          <a:stretch>
            <a:fillRect/>
          </a:stretch>
        </p:blipFill>
        <p:spPr>
          <a:xfrm>
            <a:off x="4343400" y="5029200"/>
            <a:ext cx="990600" cy="1473522"/>
          </a:xfrm>
          <a:prstGeom prst="rect">
            <a:avLst/>
          </a:prstGeom>
        </p:spPr>
      </p:pic>
      <p:pic>
        <p:nvPicPr>
          <p:cNvPr id="8" name="Picture 7" descr="80px-Leonidas_Polk.jpg"/>
          <p:cNvPicPr>
            <a:picLocks noChangeAspect="1"/>
          </p:cNvPicPr>
          <p:nvPr/>
        </p:nvPicPr>
        <p:blipFill>
          <a:blip r:embed="rId4" cstate="print"/>
          <a:stretch>
            <a:fillRect/>
          </a:stretch>
        </p:blipFill>
        <p:spPr>
          <a:xfrm>
            <a:off x="6629400" y="5029200"/>
            <a:ext cx="1016000" cy="1511300"/>
          </a:xfrm>
          <a:prstGeom prst="rect">
            <a:avLst/>
          </a:prstGeom>
        </p:spPr>
      </p:pic>
      <p:sp>
        <p:nvSpPr>
          <p:cNvPr id="9" name="TextBox 8"/>
          <p:cNvSpPr txBox="1"/>
          <p:nvPr/>
        </p:nvSpPr>
        <p:spPr>
          <a:xfrm>
            <a:off x="1447800" y="6519446"/>
            <a:ext cx="7086600" cy="338554"/>
          </a:xfrm>
          <a:prstGeom prst="rect">
            <a:avLst/>
          </a:prstGeom>
          <a:noFill/>
        </p:spPr>
        <p:txBody>
          <a:bodyPr wrap="square" rtlCol="0">
            <a:spAutoFit/>
          </a:bodyPr>
          <a:lstStyle/>
          <a:p>
            <a:r>
              <a:rPr lang="en-US" sz="1600" dirty="0" smtClean="0"/>
              <a:t>Charles Champion Gilbert        Braxton Bragg                      Leonidas Polk</a:t>
            </a:r>
            <a:endParaRPr lang="en-US" sz="16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Battle Commanders (Cont. 2)</a:t>
            </a:r>
            <a:endParaRPr lang="en-US" sz="4000" dirty="0"/>
          </a:p>
        </p:txBody>
      </p:sp>
      <p:sp>
        <p:nvSpPr>
          <p:cNvPr id="3" name="Content Placeholder 2"/>
          <p:cNvSpPr>
            <a:spLocks noGrp="1"/>
          </p:cNvSpPr>
          <p:nvPr>
            <p:ph idx="1"/>
          </p:nvPr>
        </p:nvSpPr>
        <p:spPr/>
        <p:txBody>
          <a:bodyPr>
            <a:normAutofit/>
          </a:bodyPr>
          <a:lstStyle/>
          <a:p>
            <a:r>
              <a:rPr lang="en-US" sz="1400" b="1" dirty="0" smtClean="0"/>
              <a:t>William Joseph Hardee</a:t>
            </a:r>
            <a:r>
              <a:rPr lang="en-US" sz="1400" dirty="0" smtClean="0"/>
              <a:t> (October 12, 1815 – November 6, 1873) was a career U.S. Army officer, serving during the Second Seminole War and fighting in the Mexican-American War. He also served as a Confederate general during the American Civil War, and his pre-Civil War writings about military tactics were well known and widely used on both sides of the conflict. Some battles he served were Shiloh, Perryville, and Stones River.</a:t>
            </a:r>
          </a:p>
          <a:p>
            <a:r>
              <a:rPr lang="en-US" sz="1400" b="1" dirty="0" smtClean="0"/>
              <a:t>William Starke Rosecrans</a:t>
            </a:r>
            <a:r>
              <a:rPr lang="en-US" sz="1400" dirty="0" smtClean="0"/>
              <a:t> (September 6, 1819 – March 11, 1898) was an inventor, coal-oil company executive, diplomat, politician, and United States Army officer. He gained fame for his role as a Union general during the American Civil War. He was the victor at prominent Western Theater battles including the battle of Stones River, but his military career was effectively ended following his disastrous defeat at the Battle of Chickamauga in 1863.</a:t>
            </a:r>
          </a:p>
          <a:p>
            <a:r>
              <a:rPr lang="en-US" sz="1400" b="1" dirty="0" smtClean="0"/>
              <a:t>Thomas Leonidas Crittenden</a:t>
            </a:r>
            <a:r>
              <a:rPr lang="en-US" sz="1400" dirty="0" smtClean="0"/>
              <a:t> (May 15, 1819 – October 23, 1893) was a lawyer, politician, and Union general during the American Civil War. He was heavily involved in the Battle of Stones River, heading the Army of Cumberland.</a:t>
            </a:r>
          </a:p>
        </p:txBody>
      </p:sp>
      <p:pic>
        <p:nvPicPr>
          <p:cNvPr id="4" name="Picture 3" descr="82px-William_J__Hardee.jpg"/>
          <p:cNvPicPr>
            <a:picLocks noChangeAspect="1"/>
          </p:cNvPicPr>
          <p:nvPr/>
        </p:nvPicPr>
        <p:blipFill>
          <a:blip r:embed="rId2" cstate="print"/>
          <a:stretch>
            <a:fillRect/>
          </a:stretch>
        </p:blipFill>
        <p:spPr>
          <a:xfrm>
            <a:off x="1371600" y="4953000"/>
            <a:ext cx="1041400" cy="1524000"/>
          </a:xfrm>
          <a:prstGeom prst="rect">
            <a:avLst/>
          </a:prstGeom>
        </p:spPr>
      </p:pic>
      <p:pic>
        <p:nvPicPr>
          <p:cNvPr id="5" name="Picture 4" descr="85px-GenWmSRosecrans.jpg"/>
          <p:cNvPicPr>
            <a:picLocks noChangeAspect="1"/>
          </p:cNvPicPr>
          <p:nvPr/>
        </p:nvPicPr>
        <p:blipFill>
          <a:blip r:embed="rId3" cstate="print"/>
          <a:stretch>
            <a:fillRect/>
          </a:stretch>
        </p:blipFill>
        <p:spPr>
          <a:xfrm>
            <a:off x="3429000" y="4953000"/>
            <a:ext cx="1066800" cy="1506071"/>
          </a:xfrm>
          <a:prstGeom prst="rect">
            <a:avLst/>
          </a:prstGeom>
        </p:spPr>
      </p:pic>
      <p:pic>
        <p:nvPicPr>
          <p:cNvPr id="6" name="Picture 5" descr="77px-Thomas_Leonidas_Crittenden_-_Brady-Handy.jpg"/>
          <p:cNvPicPr>
            <a:picLocks noChangeAspect="1"/>
          </p:cNvPicPr>
          <p:nvPr/>
        </p:nvPicPr>
        <p:blipFill>
          <a:blip r:embed="rId4" cstate="print"/>
          <a:stretch>
            <a:fillRect/>
          </a:stretch>
        </p:blipFill>
        <p:spPr>
          <a:xfrm>
            <a:off x="5867400" y="4953000"/>
            <a:ext cx="977900" cy="1524000"/>
          </a:xfrm>
          <a:prstGeom prst="rect">
            <a:avLst/>
          </a:prstGeom>
        </p:spPr>
      </p:pic>
      <p:sp>
        <p:nvSpPr>
          <p:cNvPr id="7" name="TextBox 6"/>
          <p:cNvSpPr txBox="1"/>
          <p:nvPr/>
        </p:nvSpPr>
        <p:spPr>
          <a:xfrm>
            <a:off x="609600" y="6519446"/>
            <a:ext cx="7848600" cy="338554"/>
          </a:xfrm>
          <a:prstGeom prst="rect">
            <a:avLst/>
          </a:prstGeom>
          <a:noFill/>
        </p:spPr>
        <p:txBody>
          <a:bodyPr wrap="square" rtlCol="0">
            <a:spAutoFit/>
          </a:bodyPr>
          <a:lstStyle/>
          <a:p>
            <a:r>
              <a:rPr lang="en-US" sz="1600" dirty="0" smtClean="0"/>
              <a:t>William Joseph Hardee     William Starke Rosecrans  Thomas Leonidas Crittenden</a:t>
            </a:r>
            <a:endParaRPr lang="en-US" sz="16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perryville2010-925.jpg"/>
          <p:cNvPicPr>
            <a:picLocks noChangeAspect="1"/>
          </p:cNvPicPr>
          <p:nvPr/>
        </p:nvPicPr>
        <p:blipFill>
          <a:blip r:embed="rId3" cstate="print"/>
          <a:stretch>
            <a:fillRect/>
          </a:stretch>
        </p:blipFill>
        <p:spPr>
          <a:xfrm>
            <a:off x="1" y="0"/>
            <a:ext cx="9144000" cy="6858000"/>
          </a:xfrm>
          <a:prstGeom prst="rect">
            <a:avLst/>
          </a:prstGeom>
        </p:spPr>
      </p:pic>
      <p:pic>
        <p:nvPicPr>
          <p:cNvPr id="4" name="Recorded Sound">
            <a:hlinkClick r:id="" action="ppaction://media"/>
          </p:cNvPr>
          <p:cNvPicPr>
            <a:picLocks noRot="1" noChangeAspect="1"/>
          </p:cNvPicPr>
          <p:nvPr>
            <a:wavAudioFile r:embed="rId1" name="Recorded Sound"/>
          </p:nvPr>
        </p:nvPicPr>
        <p:blipFill>
          <a:blip r:embed="rId4" cstate="print"/>
          <a:stretch>
            <a:fillRect/>
          </a:stretch>
        </p:blipFill>
        <p:spPr>
          <a:xfrm>
            <a:off x="8839200" y="65532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74080" fill="hold"/>
                                        <p:tgtEl>
                                          <p:spTgt spid="4"/>
                                        </p:tgtEl>
                                      </p:cBhvr>
                                    </p:cmd>
                                  </p:childTnLst>
                                </p:cTn>
                              </p:par>
                            </p:childTnLst>
                          </p:cTn>
                        </p:par>
                      </p:childTnLst>
                    </p:cTn>
                  </p:par>
                </p:childTnLst>
              </p:cTn>
              <p:nextCondLst>
                <p:cond evt="onClick" delay="0">
                  <p:tgtEl>
                    <p:spTgt spid="4"/>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246</TotalTime>
  <Words>1232</Words>
  <Application>Microsoft Office PowerPoint</Application>
  <PresentationFormat>On-screen Show (4:3)</PresentationFormat>
  <Paragraphs>67</Paragraphs>
  <Slides>13</Slides>
  <Notes>1</Notes>
  <HiddenSlides>0</HiddenSlides>
  <MMClips>2</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Flow</vt:lpstr>
      <vt:lpstr>The Battle of Perryville and Stones River</vt:lpstr>
      <vt:lpstr>The Battle of Perryville</vt:lpstr>
      <vt:lpstr>The Battle of Stones River</vt:lpstr>
      <vt:lpstr>  Perryville Statistics</vt:lpstr>
      <vt:lpstr>Stones River Statistics</vt:lpstr>
      <vt:lpstr>Battle Commanders</vt:lpstr>
      <vt:lpstr>Battle Commanders (Cont. 1)</vt:lpstr>
      <vt:lpstr>Battle Commanders (Cont. 2)</vt:lpstr>
      <vt:lpstr>Slide 9</vt:lpstr>
      <vt:lpstr>Slide 10</vt:lpstr>
      <vt:lpstr>Perryville Pics</vt:lpstr>
      <vt:lpstr>Stones River Pics</vt:lpstr>
      <vt:lpstr>Conclusions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Battle of Perryville and Stones River</dc:title>
  <dc:creator>test</dc:creator>
  <cp:lastModifiedBy>Student</cp:lastModifiedBy>
  <cp:revision>26</cp:revision>
  <dcterms:created xsi:type="dcterms:W3CDTF">2011-04-26T22:39:21Z</dcterms:created>
  <dcterms:modified xsi:type="dcterms:W3CDTF">2011-04-27T20:16:02Z</dcterms:modified>
</cp:coreProperties>
</file>