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3" r:id="rId7"/>
    <p:sldId id="259" r:id="rId8"/>
    <p:sldId id="261"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797" autoAdjust="0"/>
  </p:normalViewPr>
  <p:slideViewPr>
    <p:cSldViewPr>
      <p:cViewPr varScale="1">
        <p:scale>
          <a:sx n="76" d="100"/>
          <a:sy n="76" d="100"/>
        </p:scale>
        <p:origin x="-98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7772C6-90BA-4B6C-8321-E80325CF4904}"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B322303-60A2-4F9D-8DB1-0B0FA9F857E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7772C6-90BA-4B6C-8321-E80325CF4904}" type="datetimeFigureOut">
              <a:rPr lang="en-US" smtClean="0"/>
              <a:pPr/>
              <a:t>4/26/2011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322303-60A2-4F9D-8DB1-0B0FA9F857E7}"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n.wikipedia.org/wiki/File:Battle_of_Chancellorsville.png" TargetMode="External"/><Relationship Id="rId1" Type="http://schemas.openxmlformats.org/officeDocument/2006/relationships/slideLayout" Target="../slideLayouts/slideLayout8.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audio" Target="../media/audio2.wav"/><Relationship Id="rId7" Type="http://schemas.openxmlformats.org/officeDocument/2006/relationships/image" Target="../media/image7.wmf"/><Relationship Id="rId2" Type="http://schemas.openxmlformats.org/officeDocument/2006/relationships/slideLayout" Target="../slideLayouts/slideLayout7.xml"/><Relationship Id="rId1" Type="http://schemas.openxmlformats.org/officeDocument/2006/relationships/audio" Target="../media/audio1.wav"/><Relationship Id="rId6" Type="http://schemas.openxmlformats.org/officeDocument/2006/relationships/image" Target="../media/image6.wmf"/><Relationship Id="rId5" Type="http://schemas.openxmlformats.org/officeDocument/2006/relationships/image" Target="../media/image5.jpeg"/><Relationship Id="rId4" Type="http://schemas.openxmlformats.org/officeDocument/2006/relationships/audio" Target="../media/audio3.wav"/></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5181600"/>
            <a:ext cx="6400800" cy="1219200"/>
          </a:xfrm>
        </p:spPr>
        <p:txBody>
          <a:bodyPr>
            <a:normAutofit fontScale="85000" lnSpcReduction="20000"/>
          </a:bodyPr>
          <a:lstStyle/>
          <a:p>
            <a:endParaRPr lang="en-US" dirty="0" smtClean="0"/>
          </a:p>
          <a:p>
            <a:r>
              <a:rPr lang="en-US" dirty="0" smtClean="0"/>
              <a:t>By</a:t>
            </a:r>
            <a:r>
              <a:rPr lang="en-US" dirty="0" smtClean="0"/>
              <a:t>: Sara Smrz, Hannah Pisarski, and Kaylee Krostag.</a:t>
            </a:r>
            <a:endParaRPr lang="en-US" dirty="0"/>
          </a:p>
        </p:txBody>
      </p:sp>
      <p:pic>
        <p:nvPicPr>
          <p:cNvPr id="6146" name="Picture 2" descr="http://4.bp.blogspot.com/_wzoyLdWZIOA/TMBWlwZztCI/AAAAAAAABeQ/CiJCPRwCxiA/s320/01360916thumbs_up_smiley.gif"/>
          <p:cNvPicPr>
            <a:picLocks noChangeAspect="1" noChangeArrowheads="1" noCrop="1"/>
          </p:cNvPicPr>
          <p:nvPr/>
        </p:nvPicPr>
        <p:blipFill>
          <a:blip r:embed="rId2" cstate="print"/>
          <a:srcRect/>
          <a:stretch>
            <a:fillRect/>
          </a:stretch>
        </p:blipFill>
        <p:spPr bwMode="auto">
          <a:xfrm>
            <a:off x="2590800" y="1981200"/>
            <a:ext cx="3657600" cy="3058848"/>
          </a:xfrm>
          <a:prstGeom prst="rect">
            <a:avLst/>
          </a:prstGeom>
          <a:noFill/>
        </p:spPr>
      </p:pic>
      <p:sp>
        <p:nvSpPr>
          <p:cNvPr id="4" name="TextBox 3"/>
          <p:cNvSpPr txBox="1"/>
          <p:nvPr/>
        </p:nvSpPr>
        <p:spPr>
          <a:xfrm>
            <a:off x="1219200" y="609600"/>
            <a:ext cx="6477000" cy="646331"/>
          </a:xfrm>
          <a:prstGeom prst="rect">
            <a:avLst/>
          </a:prstGeom>
          <a:noFill/>
        </p:spPr>
        <p:txBody>
          <a:bodyPr wrap="square" rtlCol="0">
            <a:spAutoFit/>
          </a:bodyPr>
          <a:lstStyle/>
          <a:p>
            <a:r>
              <a:rPr lang="en-US" sz="3600" b="1" dirty="0" smtClean="0"/>
              <a:t>Civil War Battle PowerPoint</a:t>
            </a:r>
            <a:endParaRPr lang="en-US" sz="3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696200" cy="1162050"/>
          </a:xfrm>
        </p:spPr>
        <p:txBody>
          <a:bodyPr>
            <a:normAutofit/>
          </a:bodyPr>
          <a:lstStyle/>
          <a:p>
            <a:r>
              <a:rPr lang="en-US" sz="3200" dirty="0" smtClean="0"/>
              <a:t>Conclusion of the Chancellorsville Battle.</a:t>
            </a:r>
            <a:endParaRPr lang="en-US" sz="3200" dirty="0"/>
          </a:p>
        </p:txBody>
      </p:sp>
      <p:sp>
        <p:nvSpPr>
          <p:cNvPr id="4" name="Text Placeholder 3"/>
          <p:cNvSpPr>
            <a:spLocks noGrp="1"/>
          </p:cNvSpPr>
          <p:nvPr>
            <p:ph type="body" sz="half" idx="2"/>
          </p:nvPr>
        </p:nvSpPr>
        <p:spPr>
          <a:xfrm>
            <a:off x="304800" y="1447800"/>
            <a:ext cx="5334000" cy="3276600"/>
          </a:xfrm>
        </p:spPr>
        <p:txBody>
          <a:bodyPr>
            <a:normAutofit/>
          </a:bodyPr>
          <a:lstStyle/>
          <a:p>
            <a:r>
              <a:rPr lang="en-US" sz="2400" dirty="0" smtClean="0"/>
              <a:t>This battle was known as General Lee’s “perfect battle”.  It was called Lee’s perfect battle because he divided his army and successfully won victory over the Union Army with half the amount of soldiers. Although he lost his right-hand man he was crowned with a Confederate victory.</a:t>
            </a:r>
          </a:p>
        </p:txBody>
      </p:sp>
      <p:pic>
        <p:nvPicPr>
          <p:cNvPr id="22530" name="Picture 2" descr="Battle of Chancellorsville.png">
            <a:hlinkClick r:id="rId2"/>
          </p:cNvPr>
          <p:cNvPicPr>
            <a:picLocks noChangeAspect="1" noChangeArrowheads="1"/>
          </p:cNvPicPr>
          <p:nvPr/>
        </p:nvPicPr>
        <p:blipFill>
          <a:blip r:embed="rId3" cstate="print"/>
          <a:srcRect/>
          <a:stretch>
            <a:fillRect/>
          </a:stretch>
        </p:blipFill>
        <p:spPr bwMode="auto">
          <a:xfrm>
            <a:off x="2209800" y="4267200"/>
            <a:ext cx="3352800" cy="2324609"/>
          </a:xfrm>
          <a:prstGeom prst="rect">
            <a:avLst/>
          </a:prstGeom>
          <a:noFill/>
        </p:spPr>
      </p:pic>
      <p:pic>
        <p:nvPicPr>
          <p:cNvPr id="22532" name="Picture 4" descr="http://sampson.washcoll.edu/~rhomer2/images/Vermont-Division-At-The-Battle-Of-Chancellorsville.jpg"/>
          <p:cNvPicPr>
            <a:picLocks noChangeAspect="1" noChangeArrowheads="1"/>
          </p:cNvPicPr>
          <p:nvPr/>
        </p:nvPicPr>
        <p:blipFill>
          <a:blip r:embed="rId4" cstate="print"/>
          <a:srcRect/>
          <a:stretch>
            <a:fillRect/>
          </a:stretch>
        </p:blipFill>
        <p:spPr bwMode="auto">
          <a:xfrm>
            <a:off x="5715000" y="1295400"/>
            <a:ext cx="2977116" cy="304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2"/>
                                        </p:tgtEl>
                                        <p:attrNameLst>
                                          <p:attrName>style.visibility</p:attrName>
                                        </p:attrNameLst>
                                      </p:cBhvr>
                                      <p:to>
                                        <p:strVal val="visible"/>
                                      </p:to>
                                    </p:set>
                                    <p:anim calcmode="lin" valueType="num">
                                      <p:cBhvr additive="base">
                                        <p:cTn id="7" dur="2000" fill="hold"/>
                                        <p:tgtEl>
                                          <p:spTgt spid="22532"/>
                                        </p:tgtEl>
                                        <p:attrNameLst>
                                          <p:attrName>ppt_x</p:attrName>
                                        </p:attrNameLst>
                                      </p:cBhvr>
                                      <p:tavLst>
                                        <p:tav tm="0">
                                          <p:val>
                                            <p:strVal val="#ppt_x"/>
                                          </p:val>
                                        </p:tav>
                                        <p:tav tm="100000">
                                          <p:val>
                                            <p:strVal val="#ppt_x"/>
                                          </p:val>
                                        </p:tav>
                                      </p:tavLst>
                                    </p:anim>
                                    <p:anim calcmode="lin" valueType="num">
                                      <p:cBhvr additive="base">
                                        <p:cTn id="8" dur="2000" fill="hold"/>
                                        <p:tgtEl>
                                          <p:spTgt spid="225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0"/>
                                        </p:tgtEl>
                                        <p:attrNameLst>
                                          <p:attrName>style.visibility</p:attrName>
                                        </p:attrNameLst>
                                      </p:cBhvr>
                                      <p:to>
                                        <p:strVal val="visible"/>
                                      </p:to>
                                    </p:set>
                                    <p:anim calcmode="lin" valueType="num">
                                      <p:cBhvr additive="base">
                                        <p:cTn id="13" dur="500" fill="hold"/>
                                        <p:tgtEl>
                                          <p:spTgt spid="22530"/>
                                        </p:tgtEl>
                                        <p:attrNameLst>
                                          <p:attrName>ppt_x</p:attrName>
                                        </p:attrNameLst>
                                      </p:cBhvr>
                                      <p:tavLst>
                                        <p:tav tm="0">
                                          <p:val>
                                            <p:strVal val="#ppt_x"/>
                                          </p:val>
                                        </p:tav>
                                        <p:tav tm="100000">
                                          <p:val>
                                            <p:strVal val="#ppt_x"/>
                                          </p:val>
                                        </p:tav>
                                      </p:tavLst>
                                    </p:anim>
                                    <p:anim calcmode="lin" valueType="num">
                                      <p:cBhvr additive="base">
                                        <p:cTn id="14"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idsgn.org/images/now-and-then-how-film-titles-have-evolved/the-en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box(in)">
                                      <p:cBhvr>
                                        <p:cTn id="7" dur="2000"/>
                                        <p:tgtEl>
                                          <p:spTgt spid="2355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nodeType="clickEffect">
                                  <p:stCondLst>
                                    <p:cond delay="0"/>
                                  </p:stCondLst>
                                  <p:childTnLst>
                                    <p:animScale>
                                      <p:cBhvr>
                                        <p:cTn id="11" dur="2000" fill="hold"/>
                                        <p:tgtEl>
                                          <p:spTgt spid="2355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Chancellorsville</a:t>
            </a:r>
            <a:endParaRPr lang="en-US" dirty="0"/>
          </a:p>
        </p:txBody>
      </p:sp>
      <p:sp>
        <p:nvSpPr>
          <p:cNvPr id="4" name="TextBox 3"/>
          <p:cNvSpPr txBox="1"/>
          <p:nvPr/>
        </p:nvSpPr>
        <p:spPr>
          <a:xfrm>
            <a:off x="228600" y="2286000"/>
            <a:ext cx="8382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The Chancellorsville  battle took place at Spotsylvania County, Virginia. They named the battle ‘Chancellorsville’ because Chancellorsville was the closest known city to the battle. </a:t>
            </a:r>
            <a:endParaRPr lang="en-US" sz="2800" dirty="0">
              <a:latin typeface="Times New Roman" pitchFamily="18" charset="0"/>
              <a:cs typeface="Times New Roman" pitchFamily="18" charset="0"/>
            </a:endParaRPr>
          </a:p>
        </p:txBody>
      </p:sp>
      <p:sp>
        <p:nvSpPr>
          <p:cNvPr id="5" name="Rectangle 4"/>
          <p:cNvSpPr/>
          <p:nvPr/>
        </p:nvSpPr>
        <p:spPr>
          <a:xfrm>
            <a:off x="284930" y="1295400"/>
            <a:ext cx="8320035" cy="83099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Date: April 30</a:t>
            </a:r>
            <a:r>
              <a:rPr lang="en-US" sz="4800" b="1" baseline="30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t>
            </a:r>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to May 6</a:t>
            </a:r>
            <a:r>
              <a:rPr lang="en-US" sz="4800" b="1" baseline="30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t>
            </a:r>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1863</a:t>
            </a: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6" name="Picture 2" descr="http://cache.virtualtourist.com/1724915-Virginia_State_Flag-Virginia.gif"/>
          <p:cNvPicPr>
            <a:picLocks noChangeAspect="1" noChangeArrowheads="1"/>
          </p:cNvPicPr>
          <p:nvPr/>
        </p:nvPicPr>
        <p:blipFill>
          <a:blip r:embed="rId2" cstate="print"/>
          <a:srcRect/>
          <a:stretch>
            <a:fillRect/>
          </a:stretch>
        </p:blipFill>
        <p:spPr bwMode="auto">
          <a:xfrm>
            <a:off x="4343400" y="4038600"/>
            <a:ext cx="4343400" cy="2612963"/>
          </a:xfrm>
          <a:prstGeom prst="rect">
            <a:avLst/>
          </a:prstGeom>
          <a:noFill/>
        </p:spPr>
      </p:pic>
      <p:sp>
        <p:nvSpPr>
          <p:cNvPr id="7" name="TextBox 6"/>
          <p:cNvSpPr txBox="1"/>
          <p:nvPr/>
        </p:nvSpPr>
        <p:spPr>
          <a:xfrm>
            <a:off x="2286000" y="4800600"/>
            <a:ext cx="3124200" cy="369332"/>
          </a:xfrm>
          <a:prstGeom prst="rect">
            <a:avLst/>
          </a:prstGeom>
          <a:noFill/>
        </p:spPr>
        <p:txBody>
          <a:bodyPr wrap="square" rtlCol="0">
            <a:spAutoFit/>
          </a:bodyPr>
          <a:lstStyle/>
          <a:p>
            <a:r>
              <a:rPr lang="en-US" dirty="0" smtClean="0"/>
              <a:t>Virginia state flag</a:t>
            </a:r>
            <a:endParaRPr lang="en-US" dirty="0"/>
          </a:p>
        </p:txBody>
      </p:sp>
      <p:sp>
        <p:nvSpPr>
          <p:cNvPr id="8" name="Right Arrow 7"/>
          <p:cNvSpPr/>
          <p:nvPr/>
        </p:nvSpPr>
        <p:spPr>
          <a:xfrm>
            <a:off x="381000" y="5410200"/>
            <a:ext cx="1219200" cy="533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3.33333E-6 -1.60962E-6 L 0.25 -1.60962E-6 " pathEditMode="relative" rAng="0" ptsTypes="AA">
                                      <p:cBhvr>
                                        <p:cTn id="6" dur="2000" fill="hold"/>
                                        <p:tgtEl>
                                          <p:spTgt spid="8"/>
                                        </p:tgtEl>
                                        <p:attrNameLst>
                                          <p:attrName>ppt_x</p:attrName>
                                          <p:attrName>ppt_y</p:attrName>
                                        </p:attrNameLst>
                                      </p:cBhvr>
                                      <p:rCtr x="12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Overview</a:t>
            </a:r>
            <a:endParaRPr lang="en-US" dirty="0"/>
          </a:p>
        </p:txBody>
      </p:sp>
      <p:sp>
        <p:nvSpPr>
          <p:cNvPr id="3" name="TextBox 2"/>
          <p:cNvSpPr txBox="1"/>
          <p:nvPr/>
        </p:nvSpPr>
        <p:spPr>
          <a:xfrm>
            <a:off x="762000" y="1371600"/>
            <a:ext cx="8001000" cy="4985980"/>
          </a:xfrm>
          <a:prstGeom prst="rect">
            <a:avLst/>
          </a:prstGeom>
          <a:noFill/>
        </p:spPr>
        <p:txBody>
          <a:bodyPr wrap="square" rtlCol="0">
            <a:spAutoFit/>
          </a:bodyPr>
          <a:lstStyle/>
          <a:p>
            <a:r>
              <a:rPr lang="en-US" sz="3200" dirty="0" smtClean="0"/>
              <a:t>Who: Joseph Hooker(Union army)  vs. Robert Edward Lee(Confederate) </a:t>
            </a:r>
          </a:p>
          <a:p>
            <a:r>
              <a:rPr lang="en-US" sz="3200" dirty="0" smtClean="0"/>
              <a:t>What:</a:t>
            </a:r>
          </a:p>
          <a:p>
            <a:r>
              <a:rPr lang="en-US" sz="3200" dirty="0" smtClean="0"/>
              <a:t>Where: Spotsylvania County, Virginia.</a:t>
            </a:r>
          </a:p>
          <a:p>
            <a:r>
              <a:rPr lang="en-US" sz="3200" dirty="0" smtClean="0"/>
              <a:t>Why: The main reason that this whole war was fought was slavery.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Right Arrow 3"/>
          <p:cNvSpPr/>
          <p:nvPr/>
        </p:nvSpPr>
        <p:spPr>
          <a:xfrm>
            <a:off x="3124200" y="5638800"/>
            <a:ext cx="4343400"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3352800" y="5867400"/>
            <a:ext cx="2514600" cy="369332"/>
          </a:xfrm>
          <a:prstGeom prst="rect">
            <a:avLst/>
          </a:prstGeom>
          <a:noFill/>
        </p:spPr>
        <p:txBody>
          <a:bodyPr wrap="square" rtlCol="0">
            <a:spAutoFit/>
          </a:bodyPr>
          <a:lstStyle/>
          <a:p>
            <a:r>
              <a:rPr lang="en-US" dirty="0" smtClean="0"/>
              <a:t>How is on next slide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057400" cy="1066800"/>
          </a:xfrm>
        </p:spPr>
        <p:txBody>
          <a:bodyPr/>
          <a:lstStyle/>
          <a:p>
            <a:r>
              <a:rPr lang="en-US" dirty="0" smtClean="0"/>
              <a:t>How:</a:t>
            </a:r>
            <a:endParaRPr lang="en-US" dirty="0"/>
          </a:p>
        </p:txBody>
      </p:sp>
      <p:sp>
        <p:nvSpPr>
          <p:cNvPr id="7" name="Rectangle 6"/>
          <p:cNvSpPr/>
          <p:nvPr/>
        </p:nvSpPr>
        <p:spPr>
          <a:xfrm>
            <a:off x="1371600" y="838200"/>
            <a:ext cx="7010400" cy="5262979"/>
          </a:xfrm>
          <a:prstGeom prst="rect">
            <a:avLst/>
          </a:prstGeom>
        </p:spPr>
        <p:txBody>
          <a:bodyPr wrap="square">
            <a:spAutoFit/>
          </a:bodyPr>
          <a:lstStyle/>
          <a:p>
            <a:r>
              <a:rPr lang="en-US" sz="2000" i="1" dirty="0" smtClean="0"/>
              <a:t>May 1: </a:t>
            </a:r>
            <a:r>
              <a:rPr lang="en-US" sz="2000" dirty="0" smtClean="0"/>
              <a:t>Hooker's Federal army assumes a strong defensive position around Chancellorsville. Lee receives news that hooker's left is weak, and plans an attack with Jackson for May 2. </a:t>
            </a:r>
          </a:p>
          <a:p>
            <a:r>
              <a:rPr lang="en-US" sz="2000" i="1" dirty="0" smtClean="0"/>
              <a:t>May 2: </a:t>
            </a:r>
            <a:r>
              <a:rPr lang="en-US" sz="2000" dirty="0" smtClean="0"/>
              <a:t>Jackson marches 27,000 troops around Hooker while Lee keeps pressure on the Federals with the remaining 13,000.</a:t>
            </a:r>
            <a:r>
              <a:rPr lang="en-US" sz="2000" i="1" dirty="0" smtClean="0"/>
              <a:t> </a:t>
            </a:r>
            <a:r>
              <a:rPr lang="en-US" sz="2000" dirty="0" smtClean="0"/>
              <a:t>Sickles III Corps attempts to attack Jackson's column but tangles with Lee's force instead. Jackson routs the Union XI Corps with a surprise attack. Jackson is accidentally shot by his own troops command passes to J.E.B Stuart. </a:t>
            </a:r>
          </a:p>
          <a:p>
            <a:r>
              <a:rPr lang="en-US" sz="2000" i="1" dirty="0" smtClean="0"/>
              <a:t>May 3: </a:t>
            </a:r>
            <a:r>
              <a:rPr lang="en-US" sz="2000" dirty="0" smtClean="0"/>
              <a:t>Lee and Stuart reunite after a desperate morning of punishing frontal attacks. Lee is diverted from attacking Hooker's last line by an urgent message from Early at Fredericksburg. </a:t>
            </a:r>
          </a:p>
          <a:p>
            <a:r>
              <a:rPr lang="en-US" sz="2000" i="1" dirty="0" smtClean="0"/>
              <a:t>May 4: </a:t>
            </a:r>
            <a:r>
              <a:rPr lang="en-US" sz="2000" dirty="0" smtClean="0"/>
              <a:t>Lee blocks Federal advance and counterattacks. Meanwhile, 4 miles east, Sedgwick's VI Corps captures Early's defenses and set out for Chancellorsville. </a:t>
            </a:r>
          </a:p>
          <a:p>
            <a:r>
              <a:rPr lang="en-US" sz="2000" i="1" dirty="0" smtClean="0"/>
              <a:t>May 6:</a:t>
            </a:r>
            <a:r>
              <a:rPr lang="en-US" sz="2000" dirty="0" smtClean="0"/>
              <a:t> Hooker retreats across the river before Lee can attack. </a:t>
            </a: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amond(in)">
                                      <p:cBhvr>
                                        <p:cTn id="7" dur="2000"/>
                                        <p:tgtEl>
                                          <p:spTgt spid="7">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diamond(in)">
                                      <p:cBhvr>
                                        <p:cTn id="10" dur="2000"/>
                                        <p:tgtEl>
                                          <p:spTgt spid="7">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diamond(in)">
                                      <p:cBhvr>
                                        <p:cTn id="13" dur="2000"/>
                                        <p:tgtEl>
                                          <p:spTgt spid="7">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diamond(in)">
                                      <p:cBhvr>
                                        <p:cTn id="16" dur="2000"/>
                                        <p:tgtEl>
                                          <p:spTgt spid="7">
                                            <p:txEl>
                                              <p:pRg st="3" end="3"/>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Effect transition="in" filter="diamond(in)">
                                      <p:cBhvr>
                                        <p:cTn id="19"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People in the War </a:t>
            </a:r>
            <a:endParaRPr lang="en-US" dirty="0"/>
          </a:p>
        </p:txBody>
      </p:sp>
      <p:sp>
        <p:nvSpPr>
          <p:cNvPr id="3" name="Text Placeholder 2"/>
          <p:cNvSpPr>
            <a:spLocks noGrp="1"/>
          </p:cNvSpPr>
          <p:nvPr>
            <p:ph type="body" idx="1"/>
          </p:nvPr>
        </p:nvSpPr>
        <p:spPr>
          <a:xfrm>
            <a:off x="533400" y="1295400"/>
            <a:ext cx="3581400" cy="639762"/>
          </a:xfrm>
        </p:spPr>
        <p:txBody>
          <a:bodyPr>
            <a:normAutofit/>
          </a:bodyPr>
          <a:lstStyle/>
          <a:p>
            <a:r>
              <a:rPr lang="en-US" dirty="0" smtClean="0"/>
              <a:t>          Joseph Hooker</a:t>
            </a:r>
            <a:endParaRPr lang="en-US" dirty="0"/>
          </a:p>
        </p:txBody>
      </p:sp>
      <p:sp>
        <p:nvSpPr>
          <p:cNvPr id="6" name="Content Placeholder 5"/>
          <p:cNvSpPr>
            <a:spLocks noGrp="1"/>
          </p:cNvSpPr>
          <p:nvPr>
            <p:ph sz="quarter" idx="4"/>
          </p:nvPr>
        </p:nvSpPr>
        <p:spPr>
          <a:xfrm>
            <a:off x="4343400" y="1676400"/>
            <a:ext cx="4194175" cy="4953000"/>
          </a:xfrm>
        </p:spPr>
        <p:txBody>
          <a:bodyPr>
            <a:noAutofit/>
          </a:bodyPr>
          <a:lstStyle/>
          <a:p>
            <a:pPr>
              <a:buNone/>
            </a:pPr>
            <a:r>
              <a:rPr lang="en-US" sz="2000" dirty="0" smtClean="0"/>
              <a:t>    Joseph Hooker was a career United States arm officer who fought in the Mexican, and American wars. He was a major general in the Union Army during the Civil War. Although he served throughout the war, usually with distinction, Hooker is best remembered for his stunning defeat by Confederate General Robert E. Lee at the Battle of Chancellorsville in 1863. He became known as "Fighting Joe" during the Civil War due to civilian clerical error however, the nickname stuck.</a:t>
            </a:r>
            <a:endParaRPr lang="en-US" sz="2000" dirty="0"/>
          </a:p>
        </p:txBody>
      </p:sp>
      <p:pic>
        <p:nvPicPr>
          <p:cNvPr id="19458" name="Picture 1" descr="http://www.rmichelson.com/Artist_Pages/MGnatek/Gen_Joseph_Hooker_6x5.jpg"/>
          <p:cNvPicPr>
            <a:picLocks noChangeAspect="1" noChangeArrowheads="1"/>
          </p:cNvPicPr>
          <p:nvPr/>
        </p:nvPicPr>
        <p:blipFill>
          <a:blip r:embed="rId2" cstate="print"/>
          <a:srcRect/>
          <a:stretch>
            <a:fillRect/>
          </a:stretch>
        </p:blipFill>
        <p:spPr bwMode="auto">
          <a:xfrm>
            <a:off x="304800" y="2133600"/>
            <a:ext cx="3829050" cy="457579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2000" fill="hold"/>
                                        <p:tgtEl>
                                          <p:spTgt spid="19458"/>
                                        </p:tgtEl>
                                        <p:attrNameLst>
                                          <p:attrName>ppt_w</p:attrName>
                                        </p:attrNameLst>
                                      </p:cBhvr>
                                      <p:tavLst>
                                        <p:tav tm="0">
                                          <p:val>
                                            <p:fltVal val="0"/>
                                          </p:val>
                                        </p:tav>
                                        <p:tav tm="100000">
                                          <p:val>
                                            <p:strVal val="#ppt_w"/>
                                          </p:val>
                                        </p:tav>
                                      </p:tavLst>
                                    </p:anim>
                                    <p:anim calcmode="lin" valueType="num">
                                      <p:cBhvr>
                                        <p:cTn id="8" dur="2000" fill="hold"/>
                                        <p:tgtEl>
                                          <p:spTgt spid="19458"/>
                                        </p:tgtEl>
                                        <p:attrNameLst>
                                          <p:attrName>ppt_h</p:attrName>
                                        </p:attrNameLst>
                                      </p:cBhvr>
                                      <p:tavLst>
                                        <p:tav tm="0">
                                          <p:val>
                                            <p:fltVal val="0"/>
                                          </p:val>
                                        </p:tav>
                                        <p:tav tm="100000">
                                          <p:val>
                                            <p:strVal val="#ppt_h"/>
                                          </p:val>
                                        </p:tav>
                                      </p:tavLst>
                                    </p:anim>
                                    <p:anim calcmode="lin" valueType="num">
                                      <p:cBhvr>
                                        <p:cTn id="9" dur="2000" fill="hold"/>
                                        <p:tgtEl>
                                          <p:spTgt spid="19458"/>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1945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76400" y="304800"/>
            <a:ext cx="6019800" cy="1162050"/>
          </a:xfrm>
        </p:spPr>
        <p:txBody>
          <a:bodyPr>
            <a:normAutofit/>
          </a:bodyPr>
          <a:lstStyle/>
          <a:p>
            <a:r>
              <a:rPr lang="en-US" sz="2400" dirty="0" smtClean="0"/>
              <a:t>Thomas Jonathan “Stonewall” Jackson </a:t>
            </a:r>
            <a:endParaRPr lang="en-US" sz="2400" dirty="0"/>
          </a:p>
        </p:txBody>
      </p:sp>
      <p:sp>
        <p:nvSpPr>
          <p:cNvPr id="4" name="Text Placeholder 3"/>
          <p:cNvSpPr>
            <a:spLocks noGrp="1"/>
          </p:cNvSpPr>
          <p:nvPr>
            <p:ph type="body" sz="half" idx="2"/>
          </p:nvPr>
        </p:nvSpPr>
        <p:spPr>
          <a:xfrm>
            <a:off x="609600" y="2209800"/>
            <a:ext cx="3008313" cy="4267200"/>
          </a:xfrm>
        </p:spPr>
        <p:txBody>
          <a:bodyPr>
            <a:normAutofit/>
          </a:bodyPr>
          <a:lstStyle/>
          <a:p>
            <a:r>
              <a:rPr lang="en-US" sz="1800" dirty="0" smtClean="0">
                <a:solidFill>
                  <a:schemeClr val="bg1"/>
                </a:solidFill>
                <a:latin typeface="Times New Roman" pitchFamily="18" charset="0"/>
                <a:cs typeface="Times New Roman" pitchFamily="18" charset="0"/>
              </a:rPr>
              <a:t>Thomas Jonathan Stonewall Jackson was a Confederate General during the American Civil War.  Confederate Pickets shot Stonewall during the Chancellorsville Battle, which the general survived but lost an arm. He later died of complications of pneumonia 8 days later.  He was one of the most gifted tactical commander in the United States history.</a:t>
            </a:r>
            <a:endParaRPr lang="en-US" sz="1800" dirty="0">
              <a:solidFill>
                <a:schemeClr val="bg1"/>
              </a:solidFill>
              <a:latin typeface="Times New Roman" pitchFamily="18" charset="0"/>
              <a:cs typeface="Times New Roman" pitchFamily="18" charset="0"/>
            </a:endParaRPr>
          </a:p>
        </p:txBody>
      </p:sp>
      <p:pic>
        <p:nvPicPr>
          <p:cNvPr id="3074" name="Picture 2" descr="http://blueandgraytrail.com/image/stonewalljackson.jpg"/>
          <p:cNvPicPr>
            <a:picLocks noChangeAspect="1" noChangeArrowheads="1"/>
          </p:cNvPicPr>
          <p:nvPr/>
        </p:nvPicPr>
        <p:blipFill>
          <a:blip r:embed="rId2" cstate="print"/>
          <a:srcRect/>
          <a:stretch>
            <a:fillRect/>
          </a:stretch>
        </p:blipFill>
        <p:spPr bwMode="auto">
          <a:xfrm>
            <a:off x="4572000" y="1828800"/>
            <a:ext cx="3276600" cy="4095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ox(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mna.state.ny.us/historic/reghist/civil/infantry/24thInf/gfx_24thInf/24thInfScribnerChancellorsville.jpg"/>
          <p:cNvPicPr>
            <a:picLocks noChangeAspect="1" noChangeArrowheads="1"/>
          </p:cNvPicPr>
          <p:nvPr/>
        </p:nvPicPr>
        <p:blipFill>
          <a:blip r:embed="rId5" cstate="print"/>
          <a:srcRect/>
          <a:stretch>
            <a:fillRect/>
          </a:stretch>
        </p:blipFill>
        <p:spPr bwMode="auto">
          <a:xfrm>
            <a:off x="0" y="152400"/>
            <a:ext cx="9144000" cy="6858000"/>
          </a:xfrm>
          <a:prstGeom prst="rect">
            <a:avLst/>
          </a:prstGeom>
          <a:noFill/>
        </p:spPr>
      </p:pic>
      <p:sp>
        <p:nvSpPr>
          <p:cNvPr id="4" name="Left Arrow 3"/>
          <p:cNvSpPr/>
          <p:nvPr/>
        </p:nvSpPr>
        <p:spPr>
          <a:xfrm rot="1566584">
            <a:off x="3048000" y="3429000"/>
            <a:ext cx="597408" cy="408432"/>
          </a:xfrm>
          <a:prstGeom prst="leftArrow">
            <a:avLst/>
          </a:prstGeom>
          <a:solidFill>
            <a:schemeClr val="tx1">
              <a:lumMod val="6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rgbClr val="FF0000"/>
              </a:solidFill>
            </a:endParaRPr>
          </a:p>
        </p:txBody>
      </p:sp>
      <p:sp>
        <p:nvSpPr>
          <p:cNvPr id="6" name="Left Arrow 5"/>
          <p:cNvSpPr/>
          <p:nvPr/>
        </p:nvSpPr>
        <p:spPr>
          <a:xfrm rot="1566584">
            <a:off x="2878791" y="3768219"/>
            <a:ext cx="597408" cy="408432"/>
          </a:xfrm>
          <a:prstGeom prst="leftArrow">
            <a:avLst/>
          </a:prstGeom>
          <a:solidFill>
            <a:schemeClr val="tx1">
              <a:lumMod val="6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rgbClr val="FF0000"/>
              </a:solidFill>
            </a:endParaRPr>
          </a:p>
        </p:txBody>
      </p:sp>
      <p:sp>
        <p:nvSpPr>
          <p:cNvPr id="7" name="Left Arrow 6"/>
          <p:cNvSpPr/>
          <p:nvPr/>
        </p:nvSpPr>
        <p:spPr>
          <a:xfrm rot="3165854">
            <a:off x="2635429" y="3967169"/>
            <a:ext cx="597408" cy="408432"/>
          </a:xfrm>
          <a:prstGeom prst="leftArrow">
            <a:avLst/>
          </a:prstGeom>
          <a:solidFill>
            <a:schemeClr val="tx1">
              <a:lumMod val="6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rgbClr val="FF0000"/>
              </a:solidFill>
            </a:endParaRPr>
          </a:p>
        </p:txBody>
      </p:sp>
      <p:sp>
        <p:nvSpPr>
          <p:cNvPr id="8" name="Left Arrow 7"/>
          <p:cNvSpPr/>
          <p:nvPr/>
        </p:nvSpPr>
        <p:spPr>
          <a:xfrm rot="10968010">
            <a:off x="1686020" y="3748148"/>
            <a:ext cx="597408" cy="408432"/>
          </a:xfrm>
          <a:prstGeom prst="leftArrow">
            <a:avLst>
              <a:gd name="adj1" fmla="val 50000"/>
              <a:gd name="adj2" fmla="val 54192"/>
            </a:avLst>
          </a:prstGeom>
          <a:solidFill>
            <a:schemeClr val="tx1">
              <a:lumMod val="6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rgbClr val="FF0000"/>
              </a:solidFill>
            </a:endParaRPr>
          </a:p>
        </p:txBody>
      </p:sp>
      <p:sp>
        <p:nvSpPr>
          <p:cNvPr id="9" name="Left Arrow 8"/>
          <p:cNvSpPr/>
          <p:nvPr/>
        </p:nvSpPr>
        <p:spPr>
          <a:xfrm rot="11999718">
            <a:off x="1728225" y="3137830"/>
            <a:ext cx="597408" cy="408432"/>
          </a:xfrm>
          <a:prstGeom prst="leftArrow">
            <a:avLst/>
          </a:prstGeom>
          <a:solidFill>
            <a:schemeClr val="tx1">
              <a:lumMod val="6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rgbClr val="FF0000"/>
              </a:solidFill>
            </a:endParaRPr>
          </a:p>
        </p:txBody>
      </p:sp>
      <p:sp>
        <p:nvSpPr>
          <p:cNvPr id="10" name="Left Arrow 9"/>
          <p:cNvSpPr/>
          <p:nvPr/>
        </p:nvSpPr>
        <p:spPr>
          <a:xfrm rot="11193252">
            <a:off x="1697757" y="3461761"/>
            <a:ext cx="597408" cy="408432"/>
          </a:xfrm>
          <a:prstGeom prst="leftArrow">
            <a:avLst/>
          </a:prstGeom>
          <a:solidFill>
            <a:schemeClr val="tx1">
              <a:lumMod val="6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rgbClr val="FF0000"/>
              </a:solidFill>
            </a:endParaRPr>
          </a:p>
        </p:txBody>
      </p:sp>
      <p:sp>
        <p:nvSpPr>
          <p:cNvPr id="12" name="Left Arrow 11"/>
          <p:cNvSpPr/>
          <p:nvPr/>
        </p:nvSpPr>
        <p:spPr>
          <a:xfrm rot="3993259">
            <a:off x="2369699" y="4113480"/>
            <a:ext cx="597408" cy="408432"/>
          </a:xfrm>
          <a:prstGeom prst="leftArrow">
            <a:avLst/>
          </a:prstGeom>
          <a:solidFill>
            <a:schemeClr val="tx1">
              <a:lumMod val="65000"/>
            </a:schemeClr>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solidFill>
                <a:srgbClr val="FF0000"/>
              </a:solidFill>
            </a:endParaRPr>
          </a:p>
        </p:txBody>
      </p:sp>
      <p:sp>
        <p:nvSpPr>
          <p:cNvPr id="13" name="Left Arrow 12"/>
          <p:cNvSpPr/>
          <p:nvPr/>
        </p:nvSpPr>
        <p:spPr>
          <a:xfrm rot="20425755">
            <a:off x="7219916" y="4519213"/>
            <a:ext cx="673608" cy="457200"/>
          </a:xfrm>
          <a:prstGeom prst="leftArrow">
            <a:avLst/>
          </a:prstGeom>
          <a:solidFill>
            <a:schemeClr val="bg2">
              <a:lumMod val="60000"/>
              <a:lumOff val="4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14" name="Left Arrow 13"/>
          <p:cNvSpPr/>
          <p:nvPr/>
        </p:nvSpPr>
        <p:spPr>
          <a:xfrm rot="20425755">
            <a:off x="7067516" y="4214413"/>
            <a:ext cx="673608" cy="457200"/>
          </a:xfrm>
          <a:prstGeom prst="leftArrow">
            <a:avLst/>
          </a:prstGeom>
          <a:solidFill>
            <a:schemeClr val="bg2">
              <a:lumMod val="60000"/>
              <a:lumOff val="4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15" name="Left Arrow 14"/>
          <p:cNvSpPr/>
          <p:nvPr/>
        </p:nvSpPr>
        <p:spPr>
          <a:xfrm rot="20219403">
            <a:off x="6768161" y="3618665"/>
            <a:ext cx="673608" cy="457200"/>
          </a:xfrm>
          <a:prstGeom prst="leftArrow">
            <a:avLst/>
          </a:prstGeom>
          <a:solidFill>
            <a:schemeClr val="bg2">
              <a:lumMod val="60000"/>
              <a:lumOff val="4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16" name="Left Arrow 15"/>
          <p:cNvSpPr/>
          <p:nvPr/>
        </p:nvSpPr>
        <p:spPr>
          <a:xfrm rot="20456105">
            <a:off x="6914195" y="3983675"/>
            <a:ext cx="673608" cy="457200"/>
          </a:xfrm>
          <a:prstGeom prst="leftArrow">
            <a:avLst/>
          </a:prstGeom>
          <a:solidFill>
            <a:schemeClr val="bg2">
              <a:lumMod val="60000"/>
              <a:lumOff val="4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pic>
        <p:nvPicPr>
          <p:cNvPr id="1027" name="Picture 3" descr="C:\Users\Student\AppData\Local\Microsoft\Windows\Temporary Internet Files\Content.IE5\FZ8WLLLL\MC900331117[1].wmf"/>
          <p:cNvPicPr>
            <a:picLocks noChangeAspect="1" noChangeArrowheads="1"/>
          </p:cNvPicPr>
          <p:nvPr/>
        </p:nvPicPr>
        <p:blipFill>
          <a:blip r:embed="rId6" cstate="print"/>
          <a:srcRect/>
          <a:stretch>
            <a:fillRect/>
          </a:stretch>
        </p:blipFill>
        <p:spPr bwMode="auto">
          <a:xfrm>
            <a:off x="8153400" y="5486400"/>
            <a:ext cx="701687" cy="544915"/>
          </a:xfrm>
          <a:prstGeom prst="rect">
            <a:avLst/>
          </a:prstGeom>
          <a:noFill/>
          <a:ln>
            <a:noFill/>
          </a:ln>
          <a:effectLst>
            <a:outerShdw blurRad="292100" dist="139700" dir="2700000" algn="tl" rotWithShape="0">
              <a:srgbClr val="333333">
                <a:alpha val="65000"/>
              </a:srgbClr>
            </a:outerShdw>
          </a:effectLst>
          <a:scene3d>
            <a:camera prst="perspectiveContrastingLeftFacing"/>
            <a:lightRig rig="threePt" dir="t"/>
          </a:scene3d>
        </p:spPr>
      </p:pic>
      <p:pic>
        <p:nvPicPr>
          <p:cNvPr id="1028" name="Picture 4" descr="C:\Users\Student\AppData\Local\Microsoft\Windows\Temporary Internet Files\Content.IE5\VS6B0YUT\MC900149430[1].wmf"/>
          <p:cNvPicPr>
            <a:picLocks noChangeAspect="1" noChangeArrowheads="1"/>
          </p:cNvPicPr>
          <p:nvPr/>
        </p:nvPicPr>
        <p:blipFill>
          <a:blip r:embed="rId7" cstate="print"/>
          <a:srcRect/>
          <a:stretch>
            <a:fillRect/>
          </a:stretch>
        </p:blipFill>
        <p:spPr bwMode="auto">
          <a:xfrm>
            <a:off x="1828800" y="2286000"/>
            <a:ext cx="914400" cy="685800"/>
          </a:xfrm>
          <a:prstGeom prst="rect">
            <a:avLst/>
          </a:prstGeom>
          <a:noFill/>
          <a:scene3d>
            <a:camera prst="isometricOffAxis2Left"/>
            <a:lightRig rig="threePt" dir="t"/>
          </a:scene3d>
        </p:spPr>
      </p:pic>
      <p:pic>
        <p:nvPicPr>
          <p:cNvPr id="1029" name="Picture 5" descr="C:\Users\Student\AppData\Local\Microsoft\Windows\Temporary Internet Files\Content.IE5\VS6B0YUT\MC900149430[1].wmf"/>
          <p:cNvPicPr>
            <a:picLocks noChangeAspect="1" noChangeArrowheads="1"/>
          </p:cNvPicPr>
          <p:nvPr/>
        </p:nvPicPr>
        <p:blipFill>
          <a:blip r:embed="rId7" cstate="print"/>
          <a:srcRect/>
          <a:stretch>
            <a:fillRect/>
          </a:stretch>
        </p:blipFill>
        <p:spPr bwMode="auto">
          <a:xfrm>
            <a:off x="2971800" y="2590800"/>
            <a:ext cx="868378" cy="607022"/>
          </a:xfrm>
          <a:prstGeom prst="rect">
            <a:avLst/>
          </a:prstGeom>
          <a:noFill/>
          <a:scene3d>
            <a:camera prst="isometricOffAxis2Left"/>
            <a:lightRig rig="threePt" dir="t"/>
          </a:scene3d>
        </p:spPr>
      </p:pic>
      <p:pic>
        <p:nvPicPr>
          <p:cNvPr id="18" name="Recorded Sound">
            <a:hlinkClick r:id="" action="ppaction://media"/>
          </p:cNvPr>
          <p:cNvPicPr>
            <a:picLocks noRot="1" noChangeAspect="1"/>
          </p:cNvPicPr>
          <p:nvPr>
            <a:wavAudioFile r:embed="rId1" name="Recorded Sound"/>
          </p:nvPr>
        </p:nvPicPr>
        <p:blipFill>
          <a:blip r:embed="rId8" cstate="print"/>
          <a:stretch>
            <a:fillRect/>
          </a:stretch>
        </p:blipFill>
        <p:spPr>
          <a:xfrm>
            <a:off x="2438400" y="1295400"/>
            <a:ext cx="304800" cy="304800"/>
          </a:xfrm>
          <a:prstGeom prst="rect">
            <a:avLst/>
          </a:prstGeom>
        </p:spPr>
      </p:pic>
      <p:sp>
        <p:nvSpPr>
          <p:cNvPr id="19" name="TextBox 18"/>
          <p:cNvSpPr txBox="1"/>
          <p:nvPr/>
        </p:nvSpPr>
        <p:spPr>
          <a:xfrm>
            <a:off x="1371600" y="838200"/>
            <a:ext cx="2667000" cy="830997"/>
          </a:xfrm>
          <a:prstGeom prst="rect">
            <a:avLst/>
          </a:prstGeom>
          <a:noFill/>
        </p:spPr>
        <p:txBody>
          <a:bodyPr wrap="square" rtlCol="0">
            <a:spAutoFit/>
          </a:bodyPr>
          <a:lstStyle/>
          <a:p>
            <a:r>
              <a:rPr lang="en-US" sz="2400" b="1" dirty="0" smtClean="0">
                <a:solidFill>
                  <a:schemeClr val="bg1"/>
                </a:solidFill>
              </a:rPr>
              <a:t>Click On Sound To Hear :</a:t>
            </a:r>
            <a:endParaRPr lang="en-US" sz="24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grpId="0" nodeType="clickEffect">
                                  <p:stCondLst>
                                    <p:cond delay="0"/>
                                  </p:stCondLst>
                                  <p:childTnLst>
                                    <p:animMotion origin="layout" path="M 0.0165 0.07054 L -3.33333E-6 -4.12581E-6 " pathEditMode="relative" rAng="0" ptsTypes="AA">
                                      <p:cBhvr>
                                        <p:cTn id="6" dur="2000" fill="hold"/>
                                        <p:tgtEl>
                                          <p:spTgt spid="12"/>
                                        </p:tgtEl>
                                        <p:attrNameLst>
                                          <p:attrName>ppt_x</p:attrName>
                                          <p:attrName>ppt_y</p:attrName>
                                        </p:attrNameLst>
                                      </p:cBhvr>
                                      <p:rCtr x="-8" y="-35"/>
                                    </p:animMotion>
                                  </p:childTnLst>
                                </p:cTn>
                              </p:par>
                              <p:par>
                                <p:cTn id="7" presetID="56" presetClass="path" presetSubtype="0" accel="50000" decel="50000" fill="hold" grpId="0" nodeType="withEffect">
                                  <p:stCondLst>
                                    <p:cond delay="0"/>
                                  </p:stCondLst>
                                  <p:childTnLst>
                                    <p:animMotion origin="layout" path="M 0.0375 0.05851 L 3.33333E-6 2.54394E-6 " pathEditMode="relative" rAng="0" ptsTypes="AA">
                                      <p:cBhvr>
                                        <p:cTn id="8" dur="2000" fill="hold"/>
                                        <p:tgtEl>
                                          <p:spTgt spid="7"/>
                                        </p:tgtEl>
                                        <p:attrNameLst>
                                          <p:attrName>ppt_x</p:attrName>
                                          <p:attrName>ppt_y</p:attrName>
                                        </p:attrNameLst>
                                      </p:cBhvr>
                                      <p:rCtr x="-19" y="-29"/>
                                    </p:animMotion>
                                  </p:childTnLst>
                                </p:cTn>
                              </p:par>
                              <p:par>
                                <p:cTn id="9" presetID="56" presetClass="path" presetSubtype="0" accel="50000" decel="50000" fill="hold" grpId="0" nodeType="withEffect">
                                  <p:stCondLst>
                                    <p:cond delay="0"/>
                                  </p:stCondLst>
                                  <p:childTnLst>
                                    <p:animMotion origin="layout" path="M 0.06094 0.03192 L -3.33333E-6 -2.46068E-6 " pathEditMode="relative" rAng="0" ptsTypes="AA">
                                      <p:cBhvr>
                                        <p:cTn id="10" dur="2000" fill="hold"/>
                                        <p:tgtEl>
                                          <p:spTgt spid="6"/>
                                        </p:tgtEl>
                                        <p:attrNameLst>
                                          <p:attrName>ppt_x</p:attrName>
                                          <p:attrName>ppt_y</p:attrName>
                                        </p:attrNameLst>
                                      </p:cBhvr>
                                      <p:rCtr x="-31" y="-16"/>
                                    </p:animMotion>
                                  </p:childTnLst>
                                </p:cTn>
                              </p:par>
                              <p:par>
                                <p:cTn id="11" presetID="56" presetClass="path" presetSubtype="0" accel="50000" decel="50000" fill="hold" grpId="0" nodeType="withEffect">
                                  <p:stCondLst>
                                    <p:cond delay="0"/>
                                  </p:stCondLst>
                                  <p:childTnLst>
                                    <p:animMotion origin="layout" path="M 0.06666 0.0333 L 3.33333E-6 3.70028E-8 " pathEditMode="relative" rAng="0" ptsTypes="AA">
                                      <p:cBhvr>
                                        <p:cTn id="12" dur="2000" fill="hold"/>
                                        <p:tgtEl>
                                          <p:spTgt spid="4"/>
                                        </p:tgtEl>
                                        <p:attrNameLst>
                                          <p:attrName>ppt_x</p:attrName>
                                          <p:attrName>ppt_y</p:attrName>
                                        </p:attrNameLst>
                                      </p:cBhvr>
                                      <p:rCtr x="-33" y="-17"/>
                                    </p:animMotion>
                                  </p:childTnLst>
                                </p:cTn>
                              </p:par>
                              <p:par>
                                <p:cTn id="13" presetID="49" presetClass="path" presetSubtype="0" accel="50000" decel="50000" fill="hold" grpId="0" nodeType="withEffect">
                                  <p:stCondLst>
                                    <p:cond delay="0"/>
                                  </p:stCondLst>
                                  <p:childTnLst>
                                    <p:animMotion origin="layout" path="M -0.0717 -0.03169 L -1.38889E-6 2.23867E-6 " pathEditMode="relative" rAng="0" ptsTypes="AA">
                                      <p:cBhvr>
                                        <p:cTn id="14" dur="2000" fill="hold"/>
                                        <p:tgtEl>
                                          <p:spTgt spid="9"/>
                                        </p:tgtEl>
                                        <p:attrNameLst>
                                          <p:attrName>ppt_x</p:attrName>
                                          <p:attrName>ppt_y</p:attrName>
                                        </p:attrNameLst>
                                      </p:cBhvr>
                                      <p:rCtr x="36" y="16"/>
                                    </p:animMotion>
                                  </p:childTnLst>
                                </p:cTn>
                              </p:par>
                              <p:par>
                                <p:cTn id="15" presetID="35" presetClass="path" presetSubtype="0" accel="50000" decel="50000" fill="hold" grpId="0" nodeType="withEffect">
                                  <p:stCondLst>
                                    <p:cond delay="0"/>
                                  </p:stCondLst>
                                  <p:childTnLst>
                                    <p:animMotion origin="layout" path="M -0.07656 -0.01226 L 8.33333E-7 3.70028E-6 " pathEditMode="relative" rAng="0" ptsTypes="AA">
                                      <p:cBhvr>
                                        <p:cTn id="16" dur="2000" fill="hold"/>
                                        <p:tgtEl>
                                          <p:spTgt spid="10"/>
                                        </p:tgtEl>
                                        <p:attrNameLst>
                                          <p:attrName>ppt_x</p:attrName>
                                          <p:attrName>ppt_y</p:attrName>
                                        </p:attrNameLst>
                                      </p:cBhvr>
                                      <p:rCtr x="38" y="6"/>
                                    </p:animMotion>
                                  </p:childTnLst>
                                </p:cTn>
                              </p:par>
                              <p:par>
                                <p:cTn id="17" presetID="63" presetClass="path" presetSubtype="0" accel="50000" decel="50000" fill="hold" grpId="0" nodeType="withEffect">
                                  <p:stCondLst>
                                    <p:cond delay="0"/>
                                  </p:stCondLst>
                                  <p:childTnLst>
                                    <p:animMotion origin="layout" path="M -0.06701 0.00162 L -3.88889E-6 -4.42183E-6 " pathEditMode="relative" rAng="0" ptsTypes="AA">
                                      <p:cBhvr>
                                        <p:cTn id="18" dur="500" fill="hold"/>
                                        <p:tgtEl>
                                          <p:spTgt spid="8"/>
                                        </p:tgtEl>
                                        <p:attrNameLst>
                                          <p:attrName>ppt_x</p:attrName>
                                          <p:attrName>ppt_y</p:attrName>
                                        </p:attrNameLst>
                                      </p:cBhvr>
                                      <p:rCtr x="34" y="-1"/>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0" nodeType="clickEffect">
                                  <p:stCondLst>
                                    <p:cond delay="0"/>
                                  </p:stCondLst>
                                  <p:childTnLst>
                                    <p:animMotion origin="layout" path="M 0.00243 -0.01642 C -0.03038 -0.01203 -0.06302 -0.00763 -0.08594 0.00486 C -0.10885 0.01735 -0.12587 0.04949 -0.13524 0.05874 " pathEditMode="relative" rAng="0" ptsTypes="aaA">
                                      <p:cBhvr>
                                        <p:cTn id="22" dur="2000" fill="hold"/>
                                        <p:tgtEl>
                                          <p:spTgt spid="15"/>
                                        </p:tgtEl>
                                        <p:attrNameLst>
                                          <p:attrName>ppt_x</p:attrName>
                                          <p:attrName>ppt_y</p:attrName>
                                        </p:attrNameLst>
                                      </p:cBhvr>
                                      <p:rCtr x="-69" y="37"/>
                                    </p:animMotion>
                                  </p:childTnLst>
                                </p:cTn>
                              </p:par>
                              <p:par>
                                <p:cTn id="23" presetID="0" presetClass="path" presetSubtype="0" accel="50000" decel="50000" fill="hold" grpId="0" nodeType="withEffect">
                                  <p:stCondLst>
                                    <p:cond delay="0"/>
                                  </p:stCondLst>
                                  <p:childTnLst>
                                    <p:animMotion origin="layout" path="M 3.33333E-6 -2.11841E-6 C -0.02448 -0.00346 -0.04879 -0.0067 -0.07309 -0.00208 C -0.0974 0.00255 -0.13368 0.02221 -0.14636 0.02776 " pathEditMode="relative" ptsTypes="aaA">
                                      <p:cBhvr>
                                        <p:cTn id="24" dur="2000" fill="hold"/>
                                        <p:tgtEl>
                                          <p:spTgt spid="16"/>
                                        </p:tgtEl>
                                        <p:attrNameLst>
                                          <p:attrName>ppt_x</p:attrName>
                                          <p:attrName>ppt_y</p:attrName>
                                        </p:attrNameLst>
                                      </p:cBhvr>
                                    </p:animMotion>
                                  </p:childTnLst>
                                </p:cTn>
                              </p:par>
                              <p:par>
                                <p:cTn id="25" presetID="0" presetClass="path" presetSubtype="0" accel="50000" decel="50000" fill="hold" grpId="0" nodeType="withEffect">
                                  <p:stCondLst>
                                    <p:cond delay="0"/>
                                  </p:stCondLst>
                                  <p:childTnLst>
                                    <p:animMotion origin="layout" path="M 0.00174 -0.00139 C -0.02587 0.01179 -0.0533 0.02521 -0.075 0.02359 C -0.0967 0.02197 -0.1118 -0.00763 -0.12864 -0.0111 C -0.14548 -0.01457 -0.16875 2.7012E-6 -0.17639 0.00254 " pathEditMode="relative" rAng="0" ptsTypes="aaaA">
                                      <p:cBhvr>
                                        <p:cTn id="26" dur="2000" fill="hold"/>
                                        <p:tgtEl>
                                          <p:spTgt spid="14"/>
                                        </p:tgtEl>
                                        <p:attrNameLst>
                                          <p:attrName>ppt_x</p:attrName>
                                          <p:attrName>ppt_y</p:attrName>
                                        </p:attrNameLst>
                                      </p:cBhvr>
                                      <p:rCtr x="-89" y="7"/>
                                    </p:animMotion>
                                  </p:childTnLst>
                                </p:cTn>
                              </p:par>
                              <p:par>
                                <p:cTn id="27" presetID="0" presetClass="path" presetSubtype="0" accel="50000" decel="50000" fill="hold" grpId="0" nodeType="withEffect">
                                  <p:stCondLst>
                                    <p:cond delay="0"/>
                                  </p:stCondLst>
                                  <p:childTnLst>
                                    <p:animMotion origin="layout" path="M -8.33333E-7 -2.79371E-6 C -0.01823 0.00833 -0.03646 0.01665 -0.05503 0.00972 C -0.07361 0.00278 -0.09184 -0.03469 -0.11146 -0.04232 C -0.13108 -0.04995 -0.16441 -0.03723 -0.1724 -0.03654 C -0.18038 -0.03584 -0.16997 -0.03723 -0.15938 -0.03862 " pathEditMode="relative" ptsTypes="aaaaA">
                                      <p:cBhvr>
                                        <p:cTn id="28" dur="2000" fill="hold"/>
                                        <p:tgtEl>
                                          <p:spTgt spid="13"/>
                                        </p:tgtEl>
                                        <p:attrNameLst>
                                          <p:attrName>ppt_x</p:attrName>
                                          <p:attrName>ppt_y</p:attrName>
                                        </p:attrNameLst>
                                      </p:cBhvr>
                                    </p:animMotion>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nodeType="clickEffect">
                                  <p:stCondLst>
                                    <p:cond delay="0"/>
                                  </p:stCondLst>
                                  <p:childTnLst>
                                    <p:animMotion origin="layout" path="M 5E-6 -8.31637E-6 C -0.01146 -0.01388 -0.02274 -0.02753 -0.03889 -0.03377 C -0.05503 -0.04001 -0.08142 -0.02822 -0.09705 -0.0377 C -0.11267 -0.04718 -0.12951 -0.05389 -0.13281 -0.09136 C -0.13611 -0.12882 -0.10903 -0.2211 -0.11649 -0.26249 C -0.12396 -0.30389 -0.16875 -0.32817 -0.1776 -0.33997 C -0.18646 -0.35176 -0.17118 -0.33534 -0.17014 -0.33396 " pathEditMode="relative" ptsTypes="aaaaaaA">
                                      <p:cBhvr>
                                        <p:cTn id="32" dur="5000" fill="hold"/>
                                        <p:tgtEl>
                                          <p:spTgt spid="1027"/>
                                        </p:tgtEl>
                                        <p:attrNameLst>
                                          <p:attrName>ppt_x</p:attrName>
                                          <p:attrName>ppt_y</p:attrName>
                                        </p:attrNameLst>
                                      </p:cBhvr>
                                    </p:animMotion>
                                  </p:childTnLst>
                                  <p:subTnLst>
                                    <p:audio>
                                      <p:cMediaNode>
                                        <p:cTn display="0" masterRel="sameClick">
                                          <p:stCondLst>
                                            <p:cond evt="begin" delay="0">
                                              <p:tn val="31"/>
                                            </p:cond>
                                          </p:stCondLst>
                                          <p:endCondLst>
                                            <p:cond evt="onStopAudio" delay="0">
                                              <p:tgtEl>
                                                <p:sldTgt/>
                                              </p:tgtEl>
                                            </p:cond>
                                          </p:endCondLst>
                                        </p:cTn>
                                        <p:tgtEl>
                                          <p:sndTgt r:embed="rId3" name="push.wav"/>
                                        </p:tgtEl>
                                      </p:cMediaNode>
                                    </p:audio>
                                  </p:sub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nodeType="clickEffect">
                                  <p:stCondLst>
                                    <p:cond delay="0"/>
                                  </p:stCondLst>
                                  <p:childTnLst>
                                    <p:animMotion origin="layout" path="M -2.77778E-7 1.70213E-6 C 0.0092 0.04301 0.01858 0.08603 0.0224 0.10337 " pathEditMode="relative" ptsTypes="aA">
                                      <p:cBhvr>
                                        <p:cTn id="36" dur="2000" fill="hold"/>
                                        <p:tgtEl>
                                          <p:spTgt spid="1028"/>
                                        </p:tgtEl>
                                        <p:attrNameLst>
                                          <p:attrName>ppt_x</p:attrName>
                                          <p:attrName>ppt_y</p:attrName>
                                        </p:attrNameLst>
                                      </p:cBhvr>
                                    </p:animMotion>
                                  </p:childTnLst>
                                  <p:subTnLst>
                                    <p:audio>
                                      <p:cMediaNode>
                                        <p:cTn display="0" masterRel="sameClick">
                                          <p:stCondLst>
                                            <p:cond evt="begin" delay="0">
                                              <p:tn val="35"/>
                                            </p:cond>
                                          </p:stCondLst>
                                          <p:endCondLst>
                                            <p:cond evt="onStopAudio" delay="0">
                                              <p:tgtEl>
                                                <p:sldTgt/>
                                              </p:tgtEl>
                                            </p:cond>
                                          </p:endCondLst>
                                        </p:cTn>
                                        <p:tgtEl>
                                          <p:sndTgt r:embed="rId4" name="drumroll.wav"/>
                                        </p:tgtEl>
                                      </p:cMediaNode>
                                    </p:audio>
                                  </p:subTnLst>
                                </p:cTn>
                              </p:par>
                              <p:par>
                                <p:cTn id="37" presetID="0" presetClass="path" presetSubtype="0" accel="50000" decel="50000" fill="hold" nodeType="withEffect">
                                  <p:stCondLst>
                                    <p:cond delay="0"/>
                                  </p:stCondLst>
                                  <p:childTnLst>
                                    <p:animMotion origin="layout" path="M -7.77778E-6 -1.54487E-6 C -0.02032 0.02082 -0.04046 0.04186 -0.0507 0.05366 C -0.06094 0.06545 -0.06112 0.06846 -0.06112 0.07146 " pathEditMode="relative" ptsTypes="aaA">
                                      <p:cBhvr>
                                        <p:cTn id="38" dur="2000" fill="hold"/>
                                        <p:tgtEl>
                                          <p:spTgt spid="1029"/>
                                        </p:tgtEl>
                                        <p:attrNameLst>
                                          <p:attrName>ppt_x</p:attrName>
                                          <p:attrName>ppt_y</p:attrName>
                                        </p:attrNameLst>
                                      </p:cBhvr>
                                    </p:animMotion>
                                  </p:childTnLst>
                                </p:cTn>
                              </p:par>
                              <p:par>
                                <p:cTn id="39" presetID="1" presetClass="mediacall" presetSubtype="0" fill="hold" nodeType="withEffect">
                                  <p:stCondLst>
                                    <p:cond delay="0"/>
                                  </p:stCondLst>
                                  <p:childTnLst>
                                    <p:cmd type="call" cmd="playFrom(0.0)">
                                      <p:cBhvr>
                                        <p:cTn id="40" dur="1"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41" fill="hold" display="0">
                  <p:stCondLst>
                    <p:cond delay="indefinite"/>
                  </p:stCondLst>
                  <p:endCondLst>
                    <p:cond evt="onPrev" delay="0">
                      <p:tgtEl>
                        <p:sldTgt/>
                      </p:tgtEl>
                    </p:cond>
                    <p:cond evt="onStopAudio" delay="0">
                      <p:tgtEl>
                        <p:sldTgt/>
                      </p:tgtEl>
                    </p:cond>
                  </p:endCondLst>
                </p:cTn>
                <p:tgtEl>
                  <p:spTgt spid="18"/>
                </p:tgtEl>
              </p:cMediaNode>
            </p:audio>
          </p:childTnLst>
        </p:cTn>
      </p:par>
    </p:tnLst>
    <p:bldLst>
      <p:bldP spid="4" grpId="0" animBg="1"/>
      <p:bldP spid="6" grpId="0" animBg="1"/>
      <p:bldP spid="7" grpId="0" animBg="1"/>
      <p:bldP spid="8" grpId="0" animBg="1"/>
      <p:bldP spid="9" grpId="0" animBg="1"/>
      <p:bldP spid="10" grpId="0" animBg="1"/>
      <p:bldP spid="12" grpId="0" animBg="1"/>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civilwar.org/battlefields/chancellorsville/maps/civil-war-trust-maps/chancellorsville-may-1.jpg"/>
          <p:cNvPicPr>
            <a:picLocks noChangeAspect="1" noChangeArrowheads="1"/>
          </p:cNvPicPr>
          <p:nvPr/>
        </p:nvPicPr>
        <p:blipFill>
          <a:blip r:embed="rId2" cstate="print"/>
          <a:srcRect/>
          <a:stretch>
            <a:fillRect/>
          </a:stretch>
        </p:blipFill>
        <p:spPr bwMode="auto">
          <a:xfrm>
            <a:off x="0" y="1"/>
            <a:ext cx="9372599"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pic>
        <p:nvPicPr>
          <p:cNvPr id="21508" name="Picture 4" descr="http://www.sonofthesouth.net/leefoundation/civil-war/1863/may/battle-chancellorsville.jpg"/>
          <p:cNvPicPr>
            <a:picLocks noChangeAspect="1" noChangeArrowheads="1"/>
          </p:cNvPicPr>
          <p:nvPr/>
        </p:nvPicPr>
        <p:blipFill>
          <a:blip r:embed="rId2" cstate="print"/>
          <a:srcRect/>
          <a:stretch>
            <a:fillRect/>
          </a:stretch>
        </p:blipFill>
        <p:spPr bwMode="auto">
          <a:xfrm>
            <a:off x="3505200" y="0"/>
            <a:ext cx="5417753" cy="3638551"/>
          </a:xfrm>
          <a:prstGeom prst="rect">
            <a:avLst/>
          </a:prstGeom>
          <a:noFill/>
        </p:spPr>
      </p:pic>
      <p:sp>
        <p:nvSpPr>
          <p:cNvPr id="8" name="TextBox 7"/>
          <p:cNvSpPr txBox="1"/>
          <p:nvPr/>
        </p:nvSpPr>
        <p:spPr>
          <a:xfrm>
            <a:off x="3505200" y="0"/>
            <a:ext cx="2667000" cy="830997"/>
          </a:xfrm>
          <a:prstGeom prst="rect">
            <a:avLst/>
          </a:prstGeom>
          <a:noFill/>
        </p:spPr>
        <p:txBody>
          <a:bodyPr wrap="square" rtlCol="0">
            <a:spAutoFit/>
          </a:bodyPr>
          <a:lstStyle/>
          <a:p>
            <a:r>
              <a:rPr lang="en-US" sz="2400" b="1" dirty="0" smtClean="0"/>
              <a:t>Chancellorsville Battle Field Past:</a:t>
            </a:r>
            <a:endParaRPr lang="en-US" sz="2400" b="1" dirty="0"/>
          </a:p>
        </p:txBody>
      </p:sp>
      <p:pic>
        <p:nvPicPr>
          <p:cNvPr id="21512" name="Picture 8" descr="Fall on Chancellorsville Battlefield"/>
          <p:cNvPicPr>
            <a:picLocks noChangeAspect="1" noChangeArrowheads="1"/>
          </p:cNvPicPr>
          <p:nvPr/>
        </p:nvPicPr>
        <p:blipFill>
          <a:blip r:embed="rId3" cstate="print"/>
          <a:srcRect/>
          <a:stretch>
            <a:fillRect/>
          </a:stretch>
        </p:blipFill>
        <p:spPr bwMode="auto">
          <a:xfrm>
            <a:off x="0" y="3819524"/>
            <a:ext cx="4048125" cy="3038476"/>
          </a:xfrm>
          <a:prstGeom prst="rect">
            <a:avLst/>
          </a:prstGeom>
          <a:noFill/>
        </p:spPr>
      </p:pic>
      <p:sp>
        <p:nvSpPr>
          <p:cNvPr id="11" name="TextBox 10"/>
          <p:cNvSpPr txBox="1"/>
          <p:nvPr/>
        </p:nvSpPr>
        <p:spPr>
          <a:xfrm>
            <a:off x="0" y="3810000"/>
            <a:ext cx="2057400" cy="707886"/>
          </a:xfrm>
          <a:prstGeom prst="rect">
            <a:avLst/>
          </a:prstGeom>
          <a:noFill/>
        </p:spPr>
        <p:txBody>
          <a:bodyPr wrap="square" rtlCol="0">
            <a:spAutoFit/>
          </a:bodyPr>
          <a:lstStyle/>
          <a:p>
            <a:r>
              <a:rPr lang="en-US" sz="2000" b="1" dirty="0" smtClean="0"/>
              <a:t>Chancellorsville Battle Field Now:</a:t>
            </a:r>
            <a:endParaRPr lang="en-US" sz="2000" b="1" dirty="0"/>
          </a:p>
        </p:txBody>
      </p:sp>
      <p:sp>
        <p:nvSpPr>
          <p:cNvPr id="12" name="TextBox 11"/>
          <p:cNvSpPr txBox="1"/>
          <p:nvPr/>
        </p:nvSpPr>
        <p:spPr>
          <a:xfrm>
            <a:off x="457200" y="304800"/>
            <a:ext cx="3048000" cy="3170099"/>
          </a:xfrm>
          <a:prstGeom prst="rect">
            <a:avLst/>
          </a:prstGeom>
          <a:noFill/>
        </p:spPr>
        <p:txBody>
          <a:bodyPr wrap="square" rtlCol="0">
            <a:spAutoFit/>
          </a:bodyPr>
          <a:lstStyle/>
          <a:p>
            <a:r>
              <a:rPr lang="en-US" sz="2000" dirty="0" smtClean="0"/>
              <a:t>The battle field now has a memory walk with Stonewall Jackson. The battle walk is the main attraction here. You can really get a feel for what the soldiers did for there country. There is also a film of an overview of the battle.</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fade">
                                      <p:cBhvr>
                                        <p:cTn id="7" dur="2000"/>
                                        <p:tgtEl>
                                          <p:spTgt spid="2150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12"/>
                                        </p:tgtEl>
                                        <p:attrNameLst>
                                          <p:attrName>style.visibility</p:attrName>
                                        </p:attrNameLst>
                                      </p:cBhvr>
                                      <p:to>
                                        <p:strVal val="visible"/>
                                      </p:to>
                                    </p:set>
                                    <p:animEffect transition="in" filter="fade">
                                      <p:cBhvr>
                                        <p:cTn id="12" dur="20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554</Words>
  <Application>Microsoft Office PowerPoint</Application>
  <PresentationFormat>On-screen Show (4:3)</PresentationFormat>
  <Paragraphs>35</Paragraphs>
  <Slides>11</Slides>
  <Notes>0</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Chancellorsville</vt:lpstr>
      <vt:lpstr>Battle Overview</vt:lpstr>
      <vt:lpstr>How:</vt:lpstr>
      <vt:lpstr>Important People in the War </vt:lpstr>
      <vt:lpstr>Thomas Jonathan “Stonewall” Jackson </vt:lpstr>
      <vt:lpstr>Slide 7</vt:lpstr>
      <vt:lpstr>Slide 8</vt:lpstr>
      <vt:lpstr>Slide 9</vt:lpstr>
      <vt:lpstr>Conclusion of the Chancellorsville Battle.</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32</cp:revision>
  <dcterms:created xsi:type="dcterms:W3CDTF">2011-04-15T13:19:12Z</dcterms:created>
  <dcterms:modified xsi:type="dcterms:W3CDTF">2011-04-26T13:48:12Z</dcterms:modified>
</cp:coreProperties>
</file>