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58"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a:srgbClr val="FFFF00"/>
    <a:srgbClr val="0000FF"/>
    <a:srgbClr val="FF00FF"/>
    <a:srgbClr val="FF0000"/>
    <a:srgbClr val="BA16B2"/>
    <a:srgbClr val="00FF00"/>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2" autoAdjust="0"/>
    <p:restoredTop sz="94689" autoAdjust="0"/>
  </p:normalViewPr>
  <p:slideViewPr>
    <p:cSldViewPr>
      <p:cViewPr varScale="1">
        <p:scale>
          <a:sx n="54" d="100"/>
          <a:sy n="54" d="100"/>
        </p:scale>
        <p:origin x="-78" y="-378"/>
      </p:cViewPr>
      <p:guideLst>
        <p:guide orient="horz" pos="2160"/>
        <p:guide pos="2880"/>
      </p:guideLst>
    </p:cSldViewPr>
  </p:slideViewPr>
  <p:outlineViewPr>
    <p:cViewPr>
      <p:scale>
        <a:sx n="33" d="100"/>
        <a:sy n="33" d="100"/>
      </p:scale>
      <p:origin x="0" y="391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BA1FF8D-EBC4-489D-80FA-7B86204658C7}" type="datetimeFigureOut">
              <a:rPr lang="en-US" smtClean="0"/>
              <a:pPr/>
              <a:t>10/5/2010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F11903-2CD1-40C0-9E4A-B21A68D053D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A1FF8D-EBC4-489D-80FA-7B86204658C7}" type="datetimeFigureOut">
              <a:rPr lang="en-US" smtClean="0"/>
              <a:pPr/>
              <a:t>10/5/2010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F11903-2CD1-40C0-9E4A-B21A68D053D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A1FF8D-EBC4-489D-80FA-7B86204658C7}" type="datetimeFigureOut">
              <a:rPr lang="en-US" smtClean="0"/>
              <a:pPr/>
              <a:t>10/5/2010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F11903-2CD1-40C0-9E4A-B21A68D053D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A1FF8D-EBC4-489D-80FA-7B86204658C7}" type="datetimeFigureOut">
              <a:rPr lang="en-US" smtClean="0"/>
              <a:pPr/>
              <a:t>10/5/2010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F11903-2CD1-40C0-9E4A-B21A68D053D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A1FF8D-EBC4-489D-80FA-7B86204658C7}" type="datetimeFigureOut">
              <a:rPr lang="en-US" smtClean="0"/>
              <a:pPr/>
              <a:t>10/5/2010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F11903-2CD1-40C0-9E4A-B21A68D053D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BA1FF8D-EBC4-489D-80FA-7B86204658C7}" type="datetimeFigureOut">
              <a:rPr lang="en-US" smtClean="0"/>
              <a:pPr/>
              <a:t>10/5/2010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F11903-2CD1-40C0-9E4A-B21A68D053D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BA1FF8D-EBC4-489D-80FA-7B86204658C7}" type="datetimeFigureOut">
              <a:rPr lang="en-US" smtClean="0"/>
              <a:pPr/>
              <a:t>10/5/2010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F11903-2CD1-40C0-9E4A-B21A68D053D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BA1FF8D-EBC4-489D-80FA-7B86204658C7}" type="datetimeFigureOut">
              <a:rPr lang="en-US" smtClean="0"/>
              <a:pPr/>
              <a:t>10/5/2010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F11903-2CD1-40C0-9E4A-B21A68D053D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A1FF8D-EBC4-489D-80FA-7B86204658C7}" type="datetimeFigureOut">
              <a:rPr lang="en-US" smtClean="0"/>
              <a:pPr/>
              <a:t>10/5/2010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F11903-2CD1-40C0-9E4A-B21A68D053D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A1FF8D-EBC4-489D-80FA-7B86204658C7}" type="datetimeFigureOut">
              <a:rPr lang="en-US" smtClean="0"/>
              <a:pPr/>
              <a:t>10/5/2010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F11903-2CD1-40C0-9E4A-B21A68D053D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A1FF8D-EBC4-489D-80FA-7B86204658C7}" type="datetimeFigureOut">
              <a:rPr lang="en-US" smtClean="0"/>
              <a:pPr/>
              <a:t>10/5/2010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F11903-2CD1-40C0-9E4A-B21A68D053D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A1FF8D-EBC4-489D-80FA-7B86204658C7}" type="datetimeFigureOut">
              <a:rPr lang="en-US" smtClean="0"/>
              <a:pPr/>
              <a:t>10/5/2010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F11903-2CD1-40C0-9E4A-B21A68D053D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0"/>
            <a:ext cx="7772400" cy="1470025"/>
          </a:xfrm>
        </p:spPr>
        <p:txBody>
          <a:bodyPr/>
          <a:lstStyle/>
          <a:p>
            <a:r>
              <a:rPr lang="en-US" dirty="0" smtClean="0">
                <a:solidFill>
                  <a:srgbClr val="FF3399"/>
                </a:solidFill>
              </a:rPr>
              <a:t>Religion and Life for African Americans</a:t>
            </a:r>
            <a:endParaRPr lang="en-US" dirty="0">
              <a:solidFill>
                <a:srgbClr val="FF3399"/>
              </a:solidFill>
            </a:endParaRPr>
          </a:p>
        </p:txBody>
      </p:sp>
      <p:sp>
        <p:nvSpPr>
          <p:cNvPr id="3" name="Subtitle 2"/>
          <p:cNvSpPr>
            <a:spLocks noGrp="1"/>
          </p:cNvSpPr>
          <p:nvPr>
            <p:ph type="subTitle" idx="1"/>
          </p:nvPr>
        </p:nvSpPr>
        <p:spPr/>
        <p:txBody>
          <a:bodyPr>
            <a:normAutofit/>
          </a:bodyPr>
          <a:lstStyle/>
          <a:p>
            <a:r>
              <a:rPr lang="en-US" dirty="0" smtClean="0">
                <a:solidFill>
                  <a:srgbClr val="FF3399"/>
                </a:solidFill>
              </a:rPr>
              <a:t>By: </a:t>
            </a:r>
            <a:r>
              <a:rPr lang="en-US" dirty="0" smtClean="0">
                <a:solidFill>
                  <a:srgbClr val="FF00FF"/>
                </a:solidFill>
              </a:rPr>
              <a:t>Molly Wirtz, Emma Adams, </a:t>
            </a:r>
            <a:r>
              <a:rPr lang="en-US" dirty="0" smtClean="0">
                <a:solidFill>
                  <a:srgbClr val="0000FF"/>
                </a:solidFill>
              </a:rPr>
              <a:t>Rhett Krzykowski, Mickey Odden, Austin Konkol</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563562"/>
          </a:xfrm>
        </p:spPr>
        <p:txBody>
          <a:bodyPr>
            <a:normAutofit fontScale="90000"/>
          </a:bodyPr>
          <a:lstStyle/>
          <a:p>
            <a:r>
              <a:rPr lang="en-US" dirty="0" smtClean="0">
                <a:solidFill>
                  <a:srgbClr val="FF3399"/>
                </a:solidFill>
              </a:rPr>
              <a:t>ANSWERS</a:t>
            </a:r>
            <a:r>
              <a:rPr lang="en-US" dirty="0" smtClean="0">
                <a:solidFill>
                  <a:srgbClr val="FF3399"/>
                </a:solidFill>
              </a:rPr>
              <a:t>(: </a:t>
            </a:r>
            <a:r>
              <a:rPr lang="en-US" dirty="0" smtClean="0">
                <a:solidFill>
                  <a:srgbClr val="FF3399"/>
                </a:solidFill>
              </a:rPr>
              <a:t/>
            </a:r>
            <a:br>
              <a:rPr lang="en-US" dirty="0" smtClean="0">
                <a:solidFill>
                  <a:srgbClr val="FF3399"/>
                </a:solidFill>
              </a:rPr>
            </a:br>
            <a:endParaRPr lang="en-US" dirty="0">
              <a:solidFill>
                <a:srgbClr val="FF3399"/>
              </a:solidFill>
            </a:endParaRPr>
          </a:p>
        </p:txBody>
      </p:sp>
      <p:sp>
        <p:nvSpPr>
          <p:cNvPr id="3" name="Content Placeholder 2"/>
          <p:cNvSpPr>
            <a:spLocks noGrp="1"/>
          </p:cNvSpPr>
          <p:nvPr>
            <p:ph idx="1"/>
          </p:nvPr>
        </p:nvSpPr>
        <p:spPr>
          <a:xfrm>
            <a:off x="533400" y="685800"/>
            <a:ext cx="8229600" cy="6172200"/>
          </a:xfrm>
        </p:spPr>
        <p:txBody>
          <a:bodyPr>
            <a:normAutofit lnSpcReduction="10000"/>
          </a:bodyPr>
          <a:lstStyle/>
          <a:p>
            <a:pPr>
              <a:buAutoNum type="arabicPeriod"/>
            </a:pPr>
            <a:r>
              <a:rPr lang="en-US" sz="1800" dirty="0" smtClean="0">
                <a:solidFill>
                  <a:srgbClr val="FF3399"/>
                </a:solidFill>
              </a:rPr>
              <a:t>1730’s</a:t>
            </a:r>
          </a:p>
          <a:p>
            <a:pPr>
              <a:buAutoNum type="arabicPeriod"/>
            </a:pPr>
            <a:endParaRPr lang="en-US" sz="1800" dirty="0" smtClean="0">
              <a:solidFill>
                <a:srgbClr val="FF3399"/>
              </a:solidFill>
            </a:endParaRPr>
          </a:p>
          <a:p>
            <a:pPr>
              <a:buAutoNum type="arabicPeriod" startAt="2"/>
            </a:pPr>
            <a:r>
              <a:rPr lang="en-US" sz="1800" dirty="0" smtClean="0">
                <a:solidFill>
                  <a:srgbClr val="FF3399"/>
                </a:solidFill>
              </a:rPr>
              <a:t>Puritans </a:t>
            </a:r>
          </a:p>
          <a:p>
            <a:pPr>
              <a:buAutoNum type="arabicPeriod" startAt="2"/>
            </a:pPr>
            <a:endParaRPr lang="en-US" sz="1800" dirty="0" smtClean="0">
              <a:solidFill>
                <a:srgbClr val="FF3399"/>
              </a:solidFill>
            </a:endParaRPr>
          </a:p>
          <a:p>
            <a:pPr>
              <a:buAutoNum type="arabicPeriod" startAt="3"/>
            </a:pPr>
            <a:r>
              <a:rPr lang="en-US" sz="1800" dirty="0" smtClean="0">
                <a:solidFill>
                  <a:srgbClr val="FF3399"/>
                </a:solidFill>
              </a:rPr>
              <a:t>5 hours </a:t>
            </a:r>
          </a:p>
          <a:p>
            <a:pPr>
              <a:buAutoNum type="arabicPeriod" startAt="3"/>
            </a:pPr>
            <a:endParaRPr lang="en-US" sz="1800" dirty="0" smtClean="0">
              <a:solidFill>
                <a:srgbClr val="FF3399"/>
              </a:solidFill>
            </a:endParaRPr>
          </a:p>
          <a:p>
            <a:pPr>
              <a:buAutoNum type="arabicPeriod" startAt="3"/>
            </a:pPr>
            <a:r>
              <a:rPr lang="en-US" sz="1800" dirty="0" smtClean="0">
                <a:solidFill>
                  <a:srgbClr val="FF3399"/>
                </a:solidFill>
              </a:rPr>
              <a:t>The religious movement that priests preached to people outside of church</a:t>
            </a:r>
          </a:p>
          <a:p>
            <a:pPr>
              <a:buAutoNum type="arabicPeriod" startAt="3"/>
            </a:pPr>
            <a:endParaRPr lang="en-US" sz="1800" dirty="0" smtClean="0">
              <a:solidFill>
                <a:srgbClr val="FF3399"/>
              </a:solidFill>
            </a:endParaRPr>
          </a:p>
          <a:p>
            <a:pPr>
              <a:buAutoNum type="arabicPeriod" startAt="3"/>
            </a:pPr>
            <a:r>
              <a:rPr lang="en-US" sz="1800" dirty="0" smtClean="0">
                <a:solidFill>
                  <a:srgbClr val="FF3399"/>
                </a:solidFill>
              </a:rPr>
              <a:t>The elders and the wealthy</a:t>
            </a:r>
          </a:p>
          <a:p>
            <a:pPr>
              <a:buAutoNum type="arabicPeriod" startAt="3"/>
            </a:pPr>
            <a:endParaRPr lang="en-US" sz="1800" dirty="0" smtClean="0">
              <a:solidFill>
                <a:srgbClr val="FF3399"/>
              </a:solidFill>
            </a:endParaRPr>
          </a:p>
          <a:p>
            <a:pPr>
              <a:buAutoNum type="arabicPeriod" startAt="3"/>
            </a:pPr>
            <a:r>
              <a:rPr lang="en-US" sz="1800" dirty="0" smtClean="0">
                <a:solidFill>
                  <a:srgbClr val="FF3399"/>
                </a:solidFill>
              </a:rPr>
              <a:t>Southern colonies</a:t>
            </a:r>
          </a:p>
          <a:p>
            <a:pPr>
              <a:buAutoNum type="arabicPeriod" startAt="3"/>
            </a:pPr>
            <a:endParaRPr lang="en-US" sz="1800" dirty="0" smtClean="0">
              <a:solidFill>
                <a:srgbClr val="FF3399"/>
              </a:solidFill>
            </a:endParaRPr>
          </a:p>
          <a:p>
            <a:pPr>
              <a:buAutoNum type="arabicPeriod" startAt="3"/>
            </a:pPr>
            <a:r>
              <a:rPr lang="en-US" sz="1800" dirty="0" smtClean="0">
                <a:solidFill>
                  <a:srgbClr val="FF3399"/>
                </a:solidFill>
              </a:rPr>
              <a:t>It’s cheaper to hire  assistants</a:t>
            </a:r>
          </a:p>
          <a:p>
            <a:pPr>
              <a:buAutoNum type="arabicPeriod" startAt="3"/>
            </a:pPr>
            <a:endParaRPr lang="en-US" sz="1800" dirty="0" smtClean="0">
              <a:solidFill>
                <a:srgbClr val="FF3399"/>
              </a:solidFill>
            </a:endParaRPr>
          </a:p>
          <a:p>
            <a:pPr>
              <a:buAutoNum type="arabicPeriod" startAt="3"/>
            </a:pPr>
            <a:r>
              <a:rPr lang="en-US" sz="1800" dirty="0" smtClean="0">
                <a:solidFill>
                  <a:srgbClr val="FF3399"/>
                </a:solidFill>
              </a:rPr>
              <a:t>West Africa</a:t>
            </a:r>
          </a:p>
          <a:p>
            <a:pPr>
              <a:buAutoNum type="arabicPeriod" startAt="3"/>
            </a:pPr>
            <a:endParaRPr lang="en-US" sz="1800" dirty="0" smtClean="0">
              <a:solidFill>
                <a:srgbClr val="FF3399"/>
              </a:solidFill>
            </a:endParaRPr>
          </a:p>
          <a:p>
            <a:pPr>
              <a:buAutoNum type="arabicPeriod" startAt="3"/>
            </a:pPr>
            <a:r>
              <a:rPr lang="en-US" sz="1800" dirty="0" smtClean="0">
                <a:solidFill>
                  <a:srgbClr val="FF3399"/>
                </a:solidFill>
              </a:rPr>
              <a:t>True </a:t>
            </a:r>
          </a:p>
          <a:p>
            <a:pPr>
              <a:buAutoNum type="arabicPeriod" startAt="3"/>
            </a:pPr>
            <a:endParaRPr lang="en-US" sz="1800" dirty="0" smtClean="0">
              <a:solidFill>
                <a:srgbClr val="FF3399"/>
              </a:solidFill>
            </a:endParaRPr>
          </a:p>
          <a:p>
            <a:pPr>
              <a:buAutoNum type="arabicPeriod" startAt="3"/>
            </a:pPr>
            <a:r>
              <a:rPr lang="en-US" sz="1800" dirty="0" smtClean="0">
                <a:solidFill>
                  <a:srgbClr val="FF3399"/>
                </a:solidFill>
              </a:rPr>
              <a:t>The town meeting house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9888323">
            <a:off x="533400" y="1524000"/>
            <a:ext cx="8229600" cy="2773362"/>
          </a:xfrm>
        </p:spPr>
        <p:txBody>
          <a:bodyPr>
            <a:noAutofit/>
          </a:bodyPr>
          <a:lstStyle/>
          <a:p>
            <a:r>
              <a:rPr lang="en-US" sz="9600" dirty="0" smtClean="0">
                <a:solidFill>
                  <a:srgbClr val="BA16B2"/>
                </a:solidFill>
                <a:latin typeface="Arial Black" pitchFamily="34" charset="0"/>
              </a:rPr>
              <a:t>Religion</a:t>
            </a:r>
            <a:endParaRPr lang="en-US" sz="9600" dirty="0">
              <a:solidFill>
                <a:srgbClr val="BA16B2"/>
              </a:solidFill>
              <a:latin typeface="Arial Black"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solidFill>
                  <a:srgbClr val="00FF00"/>
                </a:solidFill>
              </a:rPr>
              <a:t>The Great Awakening</a:t>
            </a:r>
            <a:endParaRPr lang="en-US" sz="6000" dirty="0">
              <a:solidFill>
                <a:srgbClr val="00FF00"/>
              </a:solidFill>
            </a:endParaRPr>
          </a:p>
        </p:txBody>
      </p:sp>
      <p:sp>
        <p:nvSpPr>
          <p:cNvPr id="3" name="Content Placeholder 2"/>
          <p:cNvSpPr>
            <a:spLocks noGrp="1"/>
          </p:cNvSpPr>
          <p:nvPr>
            <p:ph idx="1"/>
          </p:nvPr>
        </p:nvSpPr>
        <p:spPr>
          <a:xfrm>
            <a:off x="533400" y="2332037"/>
            <a:ext cx="8229600" cy="4525963"/>
          </a:xfrm>
        </p:spPr>
        <p:txBody>
          <a:bodyPr/>
          <a:lstStyle/>
          <a:p>
            <a:pPr>
              <a:buNone/>
            </a:pPr>
            <a:r>
              <a:rPr lang="en-US" dirty="0" smtClean="0"/>
              <a:t>	</a:t>
            </a:r>
            <a:r>
              <a:rPr lang="en-US" dirty="0" smtClean="0">
                <a:solidFill>
                  <a:srgbClr val="00FF00"/>
                </a:solidFill>
              </a:rPr>
              <a:t>	The Great Awakening took place in the 1730’s. It is the religious movement that priests preached them to the people outside of church.</a:t>
            </a:r>
            <a:endParaRPr lang="en-US" dirty="0">
              <a:solidFill>
                <a:srgbClr val="00FF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solidFill>
                  <a:srgbClr val="FF0000"/>
                </a:solidFill>
              </a:rPr>
              <a:t>The Church</a:t>
            </a:r>
            <a:endParaRPr lang="en-US" sz="6000" dirty="0">
              <a:solidFill>
                <a:srgbClr val="FF0000"/>
              </a:solidFill>
            </a:endParaRPr>
          </a:p>
        </p:txBody>
      </p:sp>
      <p:sp>
        <p:nvSpPr>
          <p:cNvPr id="3" name="Content Placeholder 2"/>
          <p:cNvSpPr>
            <a:spLocks noGrp="1"/>
          </p:cNvSpPr>
          <p:nvPr>
            <p:ph idx="1"/>
          </p:nvPr>
        </p:nvSpPr>
        <p:spPr>
          <a:xfrm>
            <a:off x="457200" y="2332037"/>
            <a:ext cx="8229600" cy="4525963"/>
          </a:xfrm>
        </p:spPr>
        <p:txBody>
          <a:bodyPr/>
          <a:lstStyle/>
          <a:p>
            <a:pPr>
              <a:buNone/>
            </a:pPr>
            <a:r>
              <a:rPr lang="en-US" dirty="0" smtClean="0"/>
              <a:t>	</a:t>
            </a:r>
            <a:r>
              <a:rPr lang="en-US" dirty="0" smtClean="0">
                <a:solidFill>
                  <a:srgbClr val="FF0000"/>
                </a:solidFill>
              </a:rPr>
              <a:t>The Church had a “Seating Committee” that specifically assigned seats for the people. The elders and wealthy had the best seats. Puritans </a:t>
            </a:r>
            <a:r>
              <a:rPr lang="en-US" dirty="0" smtClean="0">
                <a:solidFill>
                  <a:srgbClr val="FF0000"/>
                </a:solidFill>
              </a:rPr>
              <a:t>came </a:t>
            </a:r>
            <a:r>
              <a:rPr lang="en-US" dirty="0" smtClean="0">
                <a:solidFill>
                  <a:srgbClr val="FF0000"/>
                </a:solidFill>
              </a:rPr>
              <a:t>by homes to make sure everybody was at church. They would even go as far as to walk inside </a:t>
            </a:r>
            <a:r>
              <a:rPr lang="en-US" smtClean="0">
                <a:solidFill>
                  <a:srgbClr val="FF0000"/>
                </a:solidFill>
              </a:rPr>
              <a:t>their </a:t>
            </a:r>
            <a:r>
              <a:rPr lang="en-US" smtClean="0">
                <a:solidFill>
                  <a:srgbClr val="FF0000"/>
                </a:solidFill>
              </a:rPr>
              <a:t>homes </a:t>
            </a:r>
            <a:r>
              <a:rPr lang="en-US" dirty="0" smtClean="0">
                <a:solidFill>
                  <a:srgbClr val="FF0000"/>
                </a:solidFill>
              </a:rPr>
              <a:t>and look for them.</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1143000"/>
          </a:xfrm>
        </p:spPr>
        <p:txBody>
          <a:bodyPr>
            <a:normAutofit/>
          </a:bodyPr>
          <a:lstStyle/>
          <a:p>
            <a:r>
              <a:rPr lang="en-US" sz="6000" dirty="0" smtClean="0">
                <a:solidFill>
                  <a:schemeClr val="accent6"/>
                </a:solidFill>
              </a:rPr>
              <a:t>Church Services</a:t>
            </a:r>
            <a:endParaRPr lang="en-US" sz="6000" dirty="0">
              <a:solidFill>
                <a:schemeClr val="accent6"/>
              </a:solidFill>
            </a:endParaRPr>
          </a:p>
        </p:txBody>
      </p:sp>
      <p:sp>
        <p:nvSpPr>
          <p:cNvPr id="3" name="Content Placeholder 2"/>
          <p:cNvSpPr>
            <a:spLocks noGrp="1"/>
          </p:cNvSpPr>
          <p:nvPr>
            <p:ph idx="1"/>
          </p:nvPr>
        </p:nvSpPr>
        <p:spPr>
          <a:xfrm>
            <a:off x="533400" y="2667000"/>
            <a:ext cx="8229600" cy="4525963"/>
          </a:xfrm>
        </p:spPr>
        <p:txBody>
          <a:bodyPr/>
          <a:lstStyle/>
          <a:p>
            <a:pPr>
              <a:buNone/>
            </a:pPr>
            <a:r>
              <a:rPr lang="en-US" dirty="0" smtClean="0">
                <a:solidFill>
                  <a:schemeClr val="accent6"/>
                </a:solidFill>
              </a:rPr>
              <a:t>		The people went to church, came back to eat lunch, and went back to church. The church services were held in the town meeting house. Services could last as long as five hours.</a:t>
            </a:r>
            <a:endParaRPr lang="en-US" dirty="0">
              <a:solidFill>
                <a:schemeClr val="accent6"/>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58762"/>
            <a:ext cx="8229600" cy="7116762"/>
          </a:xfrm>
        </p:spPr>
        <p:txBody>
          <a:bodyPr>
            <a:normAutofit/>
          </a:bodyPr>
          <a:lstStyle/>
          <a:p>
            <a:r>
              <a:rPr lang="en-US" sz="8800" dirty="0" smtClean="0">
                <a:solidFill>
                  <a:srgbClr val="00B0F0"/>
                </a:solidFill>
              </a:rPr>
              <a:t>Life for the African Americans</a:t>
            </a:r>
            <a:endParaRPr lang="en-US" sz="8800" dirty="0">
              <a:solidFill>
                <a:srgbClr val="00B0F0"/>
              </a:solidFill>
            </a:endParaRPr>
          </a:p>
        </p:txBody>
      </p:sp>
      <p:sp>
        <p:nvSpPr>
          <p:cNvPr id="3" name="Content Placeholder 2"/>
          <p:cNvSpPr>
            <a:spLocks noGrp="1"/>
          </p:cNvSpPr>
          <p:nvPr>
            <p:ph idx="1"/>
          </p:nvPr>
        </p:nvSpPr>
        <p:spPr>
          <a:xfrm flipH="1">
            <a:off x="-1066800" y="7391400"/>
            <a:ext cx="533400" cy="1066801"/>
          </a:xfrm>
        </p:spPr>
        <p:txBody>
          <a:bodyPr>
            <a:normAutofit/>
          </a:bodyPr>
          <a:lstStyle/>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525963"/>
          </a:xfrm>
        </p:spPr>
        <p:txBody>
          <a:bodyPr>
            <a:normAutofit lnSpcReduction="10000"/>
          </a:bodyPr>
          <a:lstStyle/>
          <a:p>
            <a:pPr>
              <a:buNone/>
            </a:pPr>
            <a:r>
              <a:rPr lang="en-US" dirty="0" smtClean="0"/>
              <a:t>	</a:t>
            </a:r>
            <a:r>
              <a:rPr lang="en-US" dirty="0" smtClean="0">
                <a:solidFill>
                  <a:srgbClr val="FF3399"/>
                </a:solidFill>
              </a:rPr>
              <a:t>Slaves came from West Africa. The Southern Colonies had more slaves than the Northern Colonies </a:t>
            </a:r>
            <a:r>
              <a:rPr lang="en-US" dirty="0" smtClean="0">
                <a:solidFill>
                  <a:srgbClr val="FF3399"/>
                </a:solidFill>
              </a:rPr>
              <a:t>b</a:t>
            </a:r>
            <a:r>
              <a:rPr lang="en-US" dirty="0" smtClean="0">
                <a:solidFill>
                  <a:srgbClr val="FF3399"/>
                </a:solidFill>
              </a:rPr>
              <a:t>ecause </a:t>
            </a:r>
            <a:r>
              <a:rPr lang="en-US" dirty="0" smtClean="0">
                <a:solidFill>
                  <a:srgbClr val="FF3399"/>
                </a:solidFill>
              </a:rPr>
              <a:t>it was cheaper to hire and assistant than to own a slave. The slaves did more than just farm work, they did work such as </a:t>
            </a:r>
            <a:r>
              <a:rPr lang="en-US" dirty="0" smtClean="0">
                <a:solidFill>
                  <a:srgbClr val="FF3399"/>
                </a:solidFill>
              </a:rPr>
              <a:t>blacksmithing, </a:t>
            </a:r>
            <a:r>
              <a:rPr lang="en-US" dirty="0" smtClean="0">
                <a:solidFill>
                  <a:srgbClr val="FF3399"/>
                </a:solidFill>
              </a:rPr>
              <a:t>midwife, drivers, carpenters, and more. Slaves didn’t have the chance to move up in society. They grew many cash crops. Slave ships were terrible to be </a:t>
            </a:r>
            <a:r>
              <a:rPr lang="en-US" dirty="0" smtClean="0">
                <a:solidFill>
                  <a:srgbClr val="FF3399"/>
                </a:solidFill>
              </a:rPr>
              <a:t>on </a:t>
            </a:r>
            <a:r>
              <a:rPr lang="en-US" dirty="0" smtClean="0">
                <a:solidFill>
                  <a:srgbClr val="FF3399"/>
                </a:solidFill>
              </a:rPr>
              <a:t>because lots of people died.</a:t>
            </a:r>
            <a:endParaRPr lang="en-US" dirty="0">
              <a:solidFill>
                <a:srgbClr val="FF3399"/>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9600" dirty="0" smtClean="0">
                <a:solidFill>
                  <a:srgbClr val="FFFF00"/>
                </a:solidFill>
              </a:rPr>
              <a:t>QUIZ</a:t>
            </a:r>
            <a:endParaRPr lang="en-US" sz="9600" dirty="0">
              <a:solidFill>
                <a:srgbClr val="FFFF00"/>
              </a:solidFill>
            </a:endParaRPr>
          </a:p>
        </p:txBody>
      </p:sp>
      <p:sp>
        <p:nvSpPr>
          <p:cNvPr id="4" name="TextBox 3"/>
          <p:cNvSpPr txBox="1"/>
          <p:nvPr/>
        </p:nvSpPr>
        <p:spPr>
          <a:xfrm>
            <a:off x="304800" y="1295400"/>
            <a:ext cx="8839200" cy="5909310"/>
          </a:xfrm>
          <a:prstGeom prst="rect">
            <a:avLst/>
          </a:prstGeom>
          <a:noFill/>
        </p:spPr>
        <p:txBody>
          <a:bodyPr wrap="square" rtlCol="0">
            <a:spAutoFit/>
          </a:bodyPr>
          <a:lstStyle/>
          <a:p>
            <a:pPr lvl="0"/>
            <a:r>
              <a:rPr lang="en-US" dirty="0" smtClean="0">
                <a:solidFill>
                  <a:schemeClr val="bg1"/>
                </a:solidFill>
              </a:rPr>
              <a:t>1. When </a:t>
            </a:r>
            <a:r>
              <a:rPr lang="en-US" dirty="0" smtClean="0">
                <a:solidFill>
                  <a:schemeClr val="bg1"/>
                </a:solidFill>
              </a:rPr>
              <a:t>did the Great Awakening take place?</a:t>
            </a:r>
          </a:p>
          <a:p>
            <a:pPr lvl="0">
              <a:buFont typeface="Arial" pitchFamily="34" charset="0"/>
              <a:buChar char="•"/>
            </a:pPr>
            <a:r>
              <a:rPr lang="en-US" dirty="0" smtClean="0">
                <a:solidFill>
                  <a:schemeClr val="bg1"/>
                </a:solidFill>
              </a:rPr>
              <a:t>1790’s</a:t>
            </a:r>
          </a:p>
          <a:p>
            <a:pPr lvl="0">
              <a:buFont typeface="Arial" pitchFamily="34" charset="0"/>
              <a:buChar char="•"/>
            </a:pPr>
            <a:r>
              <a:rPr lang="en-US" dirty="0" smtClean="0">
                <a:solidFill>
                  <a:schemeClr val="bg1"/>
                </a:solidFill>
              </a:rPr>
              <a:t>1750’s</a:t>
            </a:r>
          </a:p>
          <a:p>
            <a:pPr lvl="0">
              <a:buFont typeface="Arial" pitchFamily="34" charset="0"/>
              <a:buChar char="•"/>
            </a:pPr>
            <a:r>
              <a:rPr lang="en-US" dirty="0" smtClean="0">
                <a:solidFill>
                  <a:schemeClr val="bg1"/>
                </a:solidFill>
              </a:rPr>
              <a:t>1770’s</a:t>
            </a:r>
          </a:p>
          <a:p>
            <a:pPr lvl="0">
              <a:buFont typeface="Arial" pitchFamily="34" charset="0"/>
              <a:buChar char="•"/>
            </a:pPr>
            <a:r>
              <a:rPr lang="en-US" dirty="0" smtClean="0">
                <a:solidFill>
                  <a:schemeClr val="bg1"/>
                </a:solidFill>
              </a:rPr>
              <a:t>1730’s</a:t>
            </a:r>
          </a:p>
          <a:p>
            <a:pPr lvl="0"/>
            <a:r>
              <a:rPr lang="en-US" dirty="0" smtClean="0">
                <a:solidFill>
                  <a:schemeClr val="bg1"/>
                </a:solidFill>
              </a:rPr>
              <a:t>2. What </a:t>
            </a:r>
            <a:r>
              <a:rPr lang="en-US" dirty="0" smtClean="0">
                <a:solidFill>
                  <a:schemeClr val="bg1"/>
                </a:solidFill>
              </a:rPr>
              <a:t>are the names of the people who made sure you went to church?</a:t>
            </a:r>
          </a:p>
          <a:p>
            <a:pPr lvl="0">
              <a:buFont typeface="Arial" pitchFamily="34" charset="0"/>
              <a:buChar char="•"/>
            </a:pPr>
            <a:r>
              <a:rPr lang="en-US" dirty="0" smtClean="0">
                <a:solidFill>
                  <a:schemeClr val="bg1"/>
                </a:solidFill>
              </a:rPr>
              <a:t>Peace Keepers</a:t>
            </a:r>
          </a:p>
          <a:p>
            <a:pPr lvl="0">
              <a:buFont typeface="Arial" pitchFamily="34" charset="0"/>
              <a:buChar char="•"/>
            </a:pPr>
            <a:r>
              <a:rPr lang="en-US" dirty="0" smtClean="0">
                <a:solidFill>
                  <a:schemeClr val="bg1"/>
                </a:solidFill>
              </a:rPr>
              <a:t>The Seating Committee</a:t>
            </a:r>
          </a:p>
          <a:p>
            <a:pPr lvl="0">
              <a:buFont typeface="Arial" pitchFamily="34" charset="0"/>
              <a:buChar char="•"/>
            </a:pPr>
            <a:r>
              <a:rPr lang="en-US" dirty="0" smtClean="0">
                <a:solidFill>
                  <a:schemeClr val="bg1"/>
                </a:solidFill>
              </a:rPr>
              <a:t>Puritans</a:t>
            </a:r>
          </a:p>
          <a:p>
            <a:pPr lvl="0">
              <a:buFont typeface="Arial" pitchFamily="34" charset="0"/>
              <a:buChar char="•"/>
            </a:pPr>
            <a:r>
              <a:rPr lang="en-US" dirty="0" smtClean="0">
                <a:solidFill>
                  <a:schemeClr val="bg1"/>
                </a:solidFill>
              </a:rPr>
              <a:t>Priests</a:t>
            </a:r>
          </a:p>
          <a:p>
            <a:pPr lvl="0"/>
            <a:r>
              <a:rPr lang="en-US" dirty="0" smtClean="0">
                <a:solidFill>
                  <a:schemeClr val="bg1"/>
                </a:solidFill>
              </a:rPr>
              <a:t>3. Services </a:t>
            </a:r>
            <a:r>
              <a:rPr lang="en-US" dirty="0" smtClean="0">
                <a:solidFill>
                  <a:schemeClr val="bg1"/>
                </a:solidFill>
              </a:rPr>
              <a:t>could take as long as:</a:t>
            </a:r>
          </a:p>
          <a:p>
            <a:pPr lvl="0">
              <a:buFont typeface="Arial" pitchFamily="34" charset="0"/>
              <a:buChar char="•"/>
            </a:pPr>
            <a:r>
              <a:rPr lang="en-US" dirty="0" smtClean="0">
                <a:solidFill>
                  <a:schemeClr val="bg1"/>
                </a:solidFill>
              </a:rPr>
              <a:t>3 hours</a:t>
            </a:r>
          </a:p>
          <a:p>
            <a:pPr lvl="0">
              <a:buFont typeface="Arial" pitchFamily="34" charset="0"/>
              <a:buChar char="•"/>
            </a:pPr>
            <a:r>
              <a:rPr lang="en-US" dirty="0" smtClean="0">
                <a:solidFill>
                  <a:schemeClr val="bg1"/>
                </a:solidFill>
              </a:rPr>
              <a:t>5 hours</a:t>
            </a:r>
          </a:p>
          <a:p>
            <a:pPr lvl="0">
              <a:buFont typeface="Arial" pitchFamily="34" charset="0"/>
              <a:buChar char="•"/>
            </a:pPr>
            <a:r>
              <a:rPr lang="en-US" dirty="0" smtClean="0">
                <a:solidFill>
                  <a:schemeClr val="bg1"/>
                </a:solidFill>
              </a:rPr>
              <a:t>12 hours</a:t>
            </a:r>
          </a:p>
          <a:p>
            <a:pPr lvl="0">
              <a:buFont typeface="Arial" pitchFamily="34" charset="0"/>
              <a:buChar char="•"/>
            </a:pPr>
            <a:r>
              <a:rPr lang="en-US" dirty="0" smtClean="0">
                <a:solidFill>
                  <a:schemeClr val="bg1"/>
                </a:solidFill>
              </a:rPr>
              <a:t>One hour</a:t>
            </a:r>
          </a:p>
          <a:p>
            <a:pPr lvl="0"/>
            <a:r>
              <a:rPr lang="en-US" dirty="0" smtClean="0">
                <a:solidFill>
                  <a:schemeClr val="bg1"/>
                </a:solidFill>
              </a:rPr>
              <a:t>4. What </a:t>
            </a:r>
            <a:r>
              <a:rPr lang="en-US" dirty="0" smtClean="0">
                <a:solidFill>
                  <a:schemeClr val="bg1"/>
                </a:solidFill>
              </a:rPr>
              <a:t>is the Great Awakening?</a:t>
            </a:r>
          </a:p>
          <a:p>
            <a:pPr lvl="0">
              <a:buFont typeface="Arial" pitchFamily="34" charset="0"/>
              <a:buChar char="•"/>
            </a:pPr>
            <a:r>
              <a:rPr lang="en-US" dirty="0" smtClean="0">
                <a:solidFill>
                  <a:schemeClr val="bg1"/>
                </a:solidFill>
              </a:rPr>
              <a:t>The religious movement that priests preached to people outside of church</a:t>
            </a:r>
          </a:p>
          <a:p>
            <a:pPr lvl="0">
              <a:buFont typeface="Arial" pitchFamily="34" charset="0"/>
              <a:buChar char="•"/>
            </a:pPr>
            <a:r>
              <a:rPr lang="en-US" dirty="0" smtClean="0">
                <a:solidFill>
                  <a:schemeClr val="bg1"/>
                </a:solidFill>
              </a:rPr>
              <a:t>The religious movement that people packed the church</a:t>
            </a:r>
          </a:p>
          <a:p>
            <a:pPr lvl="0">
              <a:buFont typeface="Arial" pitchFamily="34" charset="0"/>
              <a:buChar char="•"/>
            </a:pPr>
            <a:r>
              <a:rPr lang="en-US" dirty="0" smtClean="0">
                <a:solidFill>
                  <a:schemeClr val="bg1"/>
                </a:solidFill>
              </a:rPr>
              <a:t>The religious movement that the priests started to preach again</a:t>
            </a:r>
          </a:p>
          <a:p>
            <a:pPr lvl="0">
              <a:buFont typeface="Arial" pitchFamily="34" charset="0"/>
              <a:buChar char="•"/>
            </a:pPr>
            <a:r>
              <a:rPr lang="en-US" dirty="0" smtClean="0">
                <a:solidFill>
                  <a:schemeClr val="bg1"/>
                </a:solidFill>
              </a:rPr>
              <a:t>The religious movement that people went to houses to make sure that people went to mass</a:t>
            </a:r>
          </a:p>
          <a:p>
            <a:pPr lvl="0"/>
            <a:endParaRPr lang="en-US"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0"/>
            <a:ext cx="4267200" cy="5257800"/>
          </a:xfrm>
        </p:spPr>
        <p:txBody>
          <a:bodyPr>
            <a:noAutofit/>
          </a:bodyPr>
          <a:lstStyle/>
          <a:p>
            <a:pPr lvl="0">
              <a:buNone/>
            </a:pPr>
            <a:r>
              <a:rPr lang="en-US" sz="1800" dirty="0" smtClean="0">
                <a:solidFill>
                  <a:schemeClr val="bg1"/>
                </a:solidFill>
              </a:rPr>
              <a:t>5.  Who </a:t>
            </a:r>
            <a:r>
              <a:rPr lang="en-US" sz="1800" dirty="0" smtClean="0">
                <a:solidFill>
                  <a:schemeClr val="bg1"/>
                </a:solidFill>
              </a:rPr>
              <a:t>had the best seats in church</a:t>
            </a:r>
          </a:p>
          <a:p>
            <a:pPr lvl="0"/>
            <a:r>
              <a:rPr lang="en-US" sz="1800" dirty="0" smtClean="0">
                <a:solidFill>
                  <a:schemeClr val="bg1"/>
                </a:solidFill>
              </a:rPr>
              <a:t>The younglings</a:t>
            </a:r>
          </a:p>
          <a:p>
            <a:pPr lvl="0"/>
            <a:r>
              <a:rPr lang="en-US" sz="1800" dirty="0" smtClean="0">
                <a:solidFill>
                  <a:schemeClr val="bg1"/>
                </a:solidFill>
              </a:rPr>
              <a:t>The elders </a:t>
            </a:r>
          </a:p>
          <a:p>
            <a:pPr lvl="0"/>
            <a:r>
              <a:rPr lang="en-US" sz="1800" dirty="0" smtClean="0">
                <a:solidFill>
                  <a:schemeClr val="bg1"/>
                </a:solidFill>
              </a:rPr>
              <a:t>The wealthy</a:t>
            </a:r>
          </a:p>
          <a:p>
            <a:pPr lvl="0"/>
            <a:r>
              <a:rPr lang="en-US" sz="1800" dirty="0" smtClean="0">
                <a:solidFill>
                  <a:schemeClr val="bg1"/>
                </a:solidFill>
              </a:rPr>
              <a:t>The elders and the wealthy</a:t>
            </a:r>
          </a:p>
          <a:p>
            <a:pPr lvl="0">
              <a:buNone/>
            </a:pPr>
            <a:r>
              <a:rPr lang="en-US" sz="1800" dirty="0" smtClean="0">
                <a:solidFill>
                  <a:schemeClr val="bg1"/>
                </a:solidFill>
              </a:rPr>
              <a:t>6.  There </a:t>
            </a:r>
            <a:r>
              <a:rPr lang="en-US" sz="1800" dirty="0" smtClean="0">
                <a:solidFill>
                  <a:schemeClr val="bg1"/>
                </a:solidFill>
              </a:rPr>
              <a:t>are more slaves in the:</a:t>
            </a:r>
          </a:p>
          <a:p>
            <a:pPr lvl="0"/>
            <a:r>
              <a:rPr lang="en-US" sz="1800" dirty="0" smtClean="0">
                <a:solidFill>
                  <a:schemeClr val="bg1"/>
                </a:solidFill>
              </a:rPr>
              <a:t>Northern Colonies</a:t>
            </a:r>
          </a:p>
          <a:p>
            <a:pPr lvl="0"/>
            <a:r>
              <a:rPr lang="en-US" sz="1800" dirty="0" smtClean="0">
                <a:solidFill>
                  <a:schemeClr val="bg1"/>
                </a:solidFill>
              </a:rPr>
              <a:t>Southern Colonies</a:t>
            </a:r>
          </a:p>
          <a:p>
            <a:pPr lvl="0"/>
            <a:r>
              <a:rPr lang="en-US" sz="1800" dirty="0" smtClean="0">
                <a:solidFill>
                  <a:schemeClr val="bg1"/>
                </a:solidFill>
              </a:rPr>
              <a:t>Middle Colonies</a:t>
            </a:r>
          </a:p>
          <a:p>
            <a:pPr lvl="0">
              <a:buNone/>
            </a:pPr>
            <a:r>
              <a:rPr lang="en-US" sz="1800" dirty="0" smtClean="0">
                <a:solidFill>
                  <a:schemeClr val="bg1"/>
                </a:solidFill>
              </a:rPr>
              <a:t>7.  This </a:t>
            </a:r>
            <a:r>
              <a:rPr lang="en-US" sz="1800" dirty="0" smtClean="0">
                <a:solidFill>
                  <a:schemeClr val="bg1"/>
                </a:solidFill>
              </a:rPr>
              <a:t>is because:</a:t>
            </a:r>
          </a:p>
          <a:p>
            <a:pPr lvl="0"/>
            <a:r>
              <a:rPr lang="en-US" sz="1800" dirty="0" smtClean="0">
                <a:solidFill>
                  <a:schemeClr val="bg1"/>
                </a:solidFill>
              </a:rPr>
              <a:t>It is cheaper to hire assistants</a:t>
            </a:r>
          </a:p>
          <a:p>
            <a:pPr lvl="0"/>
            <a:r>
              <a:rPr lang="en-US" sz="1800" dirty="0" smtClean="0">
                <a:solidFill>
                  <a:schemeClr val="bg1"/>
                </a:solidFill>
              </a:rPr>
              <a:t>They believed it was wrong</a:t>
            </a:r>
          </a:p>
          <a:p>
            <a:pPr lvl="0"/>
            <a:r>
              <a:rPr lang="en-US" sz="1800" dirty="0" smtClean="0">
                <a:solidFill>
                  <a:schemeClr val="bg1"/>
                </a:solidFill>
              </a:rPr>
              <a:t>The slave trade didn’t come to this part</a:t>
            </a:r>
          </a:p>
          <a:p>
            <a:pPr lvl="0"/>
            <a:r>
              <a:rPr lang="en-US" sz="1800" dirty="0" smtClean="0">
                <a:solidFill>
                  <a:schemeClr val="bg1"/>
                </a:solidFill>
              </a:rPr>
              <a:t>The slaves knew how to escape</a:t>
            </a:r>
          </a:p>
          <a:p>
            <a:pPr lvl="0">
              <a:buNone/>
            </a:pPr>
            <a:r>
              <a:rPr lang="en-US" sz="1800" dirty="0" smtClean="0">
                <a:solidFill>
                  <a:schemeClr val="bg1"/>
                </a:solidFill>
              </a:rPr>
              <a:t>8.  Slaves </a:t>
            </a:r>
            <a:r>
              <a:rPr lang="en-US" sz="1800" dirty="0" smtClean="0">
                <a:solidFill>
                  <a:schemeClr val="bg1"/>
                </a:solidFill>
              </a:rPr>
              <a:t>came from:</a:t>
            </a:r>
          </a:p>
          <a:p>
            <a:pPr lvl="0"/>
            <a:r>
              <a:rPr lang="en-US" sz="1800" dirty="0" smtClean="0">
                <a:solidFill>
                  <a:schemeClr val="bg1"/>
                </a:solidFill>
              </a:rPr>
              <a:t>West Africa</a:t>
            </a:r>
          </a:p>
          <a:p>
            <a:pPr lvl="0"/>
            <a:r>
              <a:rPr lang="en-US" sz="1800" dirty="0" smtClean="0">
                <a:solidFill>
                  <a:schemeClr val="bg1"/>
                </a:solidFill>
              </a:rPr>
              <a:t>East Africa</a:t>
            </a:r>
          </a:p>
          <a:p>
            <a:pPr lvl="0"/>
            <a:r>
              <a:rPr lang="en-US" sz="1800" dirty="0" smtClean="0">
                <a:solidFill>
                  <a:schemeClr val="bg1"/>
                </a:solidFill>
              </a:rPr>
              <a:t>North Africa</a:t>
            </a:r>
          </a:p>
          <a:p>
            <a:pPr lvl="0"/>
            <a:r>
              <a:rPr lang="en-US" sz="1800" dirty="0" smtClean="0">
                <a:solidFill>
                  <a:schemeClr val="bg1"/>
                </a:solidFill>
              </a:rPr>
              <a:t>South </a:t>
            </a:r>
            <a:r>
              <a:rPr lang="en-US" sz="1800" dirty="0" smtClean="0">
                <a:solidFill>
                  <a:schemeClr val="bg1"/>
                </a:solidFill>
              </a:rPr>
              <a:t>Africa</a:t>
            </a:r>
            <a:endParaRPr lang="en-US" sz="1800" dirty="0" smtClean="0">
              <a:solidFill>
                <a:schemeClr val="bg1"/>
              </a:solidFill>
            </a:endParaRPr>
          </a:p>
        </p:txBody>
      </p:sp>
      <p:sp>
        <p:nvSpPr>
          <p:cNvPr id="4" name="TextBox 3"/>
          <p:cNvSpPr txBox="1"/>
          <p:nvPr/>
        </p:nvSpPr>
        <p:spPr>
          <a:xfrm>
            <a:off x="4800600" y="304800"/>
            <a:ext cx="3774046" cy="2585323"/>
          </a:xfrm>
          <a:prstGeom prst="rect">
            <a:avLst/>
          </a:prstGeom>
          <a:noFill/>
        </p:spPr>
        <p:txBody>
          <a:bodyPr wrap="square" rtlCol="0">
            <a:spAutoFit/>
          </a:bodyPr>
          <a:lstStyle/>
          <a:p>
            <a:pPr lvl="0"/>
            <a:r>
              <a:rPr lang="en-US" dirty="0" smtClean="0">
                <a:solidFill>
                  <a:schemeClr val="bg1"/>
                </a:solidFill>
              </a:rPr>
              <a:t>9.  Many slaves died on slave ships</a:t>
            </a:r>
          </a:p>
          <a:p>
            <a:r>
              <a:rPr lang="en-US" dirty="0" smtClean="0">
                <a:solidFill>
                  <a:schemeClr val="bg1"/>
                </a:solidFill>
              </a:rPr>
              <a:t>      True or False</a:t>
            </a:r>
          </a:p>
          <a:p>
            <a:pPr lvl="0"/>
            <a:r>
              <a:rPr lang="en-US" dirty="0" smtClean="0">
                <a:solidFill>
                  <a:schemeClr val="bg1"/>
                </a:solidFill>
              </a:rPr>
              <a:t>10.  Where were the church services held?</a:t>
            </a:r>
          </a:p>
          <a:p>
            <a:pPr lvl="0">
              <a:buFont typeface="Arial" pitchFamily="34" charset="0"/>
              <a:buChar char="•"/>
            </a:pPr>
            <a:r>
              <a:rPr lang="en-US" dirty="0" smtClean="0">
                <a:solidFill>
                  <a:schemeClr val="bg1"/>
                </a:solidFill>
              </a:rPr>
              <a:t>At the church</a:t>
            </a:r>
          </a:p>
          <a:p>
            <a:pPr lvl="0">
              <a:buFont typeface="Arial" pitchFamily="34" charset="0"/>
              <a:buChar char="•"/>
            </a:pPr>
            <a:r>
              <a:rPr lang="en-US" dirty="0" smtClean="0">
                <a:solidFill>
                  <a:schemeClr val="bg1"/>
                </a:solidFill>
              </a:rPr>
              <a:t>The </a:t>
            </a:r>
            <a:r>
              <a:rPr lang="en-US" dirty="0" smtClean="0">
                <a:solidFill>
                  <a:schemeClr val="bg1"/>
                </a:solidFill>
              </a:rPr>
              <a:t>town square</a:t>
            </a:r>
          </a:p>
          <a:p>
            <a:pPr lvl="0">
              <a:buFont typeface="Arial" pitchFamily="34" charset="0"/>
              <a:buChar char="•"/>
            </a:pPr>
            <a:r>
              <a:rPr lang="en-US" dirty="0" smtClean="0">
                <a:solidFill>
                  <a:schemeClr val="bg1"/>
                </a:solidFill>
              </a:rPr>
              <a:t>The town meeting house</a:t>
            </a:r>
          </a:p>
          <a:p>
            <a:pPr lvl="0">
              <a:buFont typeface="Arial" pitchFamily="34" charset="0"/>
              <a:buChar char="•"/>
            </a:pPr>
            <a:r>
              <a:rPr lang="en-US" dirty="0" smtClean="0">
                <a:solidFill>
                  <a:schemeClr val="bg1"/>
                </a:solidFill>
              </a:rPr>
              <a:t>The town courthouse</a:t>
            </a:r>
            <a:endParaRPr lang="en-US" dirty="0" smtClean="0"/>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TotalTime>
  <Words>294</Words>
  <Application>Microsoft Office PowerPoint</Application>
  <PresentationFormat>On-screen Show (4:3)</PresentationFormat>
  <Paragraphs>78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Religion and Life for African Americans</vt:lpstr>
      <vt:lpstr>Religion</vt:lpstr>
      <vt:lpstr>The Great Awakening</vt:lpstr>
      <vt:lpstr>The Church</vt:lpstr>
      <vt:lpstr>Church Services</vt:lpstr>
      <vt:lpstr>Life for the African Americans</vt:lpstr>
      <vt:lpstr>Slide 7</vt:lpstr>
      <vt:lpstr>QUIZ</vt:lpstr>
      <vt:lpstr>Slide 9</vt:lpstr>
      <vt:lpstr>ANSWERS(: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Religion and Life for African Americans</dc:title>
  <dc:creator>Student</dc:creator>
  <cp:lastModifiedBy>Student</cp:lastModifiedBy>
  <cp:revision>15</cp:revision>
  <dcterms:created xsi:type="dcterms:W3CDTF">2010-09-29T15:05:59Z</dcterms:created>
  <dcterms:modified xsi:type="dcterms:W3CDTF">2010-10-05T15:22:28Z</dcterms:modified>
</cp:coreProperties>
</file>