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7" r:id="rId2"/>
    <p:sldId id="262" r:id="rId3"/>
    <p:sldId id="263" r:id="rId4"/>
    <p:sldId id="265" r:id="rId5"/>
    <p:sldId id="264" r:id="rId6"/>
    <p:sldId id="270" r:id="rId7"/>
    <p:sldId id="271" r:id="rId8"/>
    <p:sldId id="272" r:id="rId9"/>
    <p:sldId id="275" r:id="rId10"/>
    <p:sldId id="269" r:id="rId11"/>
    <p:sldId id="257" r:id="rId12"/>
    <p:sldId id="259" r:id="rId13"/>
    <p:sldId id="256" r:id="rId14"/>
    <p:sldId id="258" r:id="rId15"/>
    <p:sldId id="273"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15" autoAdjust="0"/>
    <p:restoredTop sz="94660"/>
  </p:normalViewPr>
  <p:slideViewPr>
    <p:cSldViewPr>
      <p:cViewPr>
        <p:scale>
          <a:sx n="51" d="100"/>
          <a:sy n="51" d="100"/>
        </p:scale>
        <p:origin x="84" y="-49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E87E5D-59CE-455A-8B83-A035EFD10767}"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D366DC-36DF-4ABC-B5A5-BB2051128F6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9E00DD-635F-4E26-9C61-5AE9D466A96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840434-DAA5-453D-BEC2-82D838A7F506}"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840434-DAA5-453D-BEC2-82D838A7F506}"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840434-DAA5-453D-BEC2-82D838A7F506}"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840434-DAA5-453D-BEC2-82D838A7F506}"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840434-DAA5-453D-BEC2-82D838A7F506}"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840434-DAA5-453D-BEC2-82D838A7F506}"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840434-DAA5-453D-BEC2-82D838A7F506}" type="datetimeFigureOut">
              <a:rPr lang="en-US" smtClean="0"/>
              <a:pPr/>
              <a:t>4/27/2011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840434-DAA5-453D-BEC2-82D838A7F506}" type="datetimeFigureOut">
              <a:rPr lang="en-US" smtClean="0"/>
              <a:pPr/>
              <a:t>4/27/2011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840434-DAA5-453D-BEC2-82D838A7F506}" type="datetimeFigureOut">
              <a:rPr lang="en-US" smtClean="0"/>
              <a:pPr/>
              <a:t>4/27/2011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840434-DAA5-453D-BEC2-82D838A7F506}"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840434-DAA5-453D-BEC2-82D838A7F506}"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FBB0A6-DD0F-4E7B-852D-AE4C599BFC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840434-DAA5-453D-BEC2-82D838A7F506}" type="datetimeFigureOut">
              <a:rPr lang="en-US" smtClean="0"/>
              <a:pPr/>
              <a:t>4/27/2011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FBB0A6-DD0F-4E7B-852D-AE4C599BFC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hyperlink" Target="http://en.wikipedia.org/wiki/File:Rosecrans_at_Stones_River.jpg" TargetMode="External"/><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en.wikipedia.org/wiki/File:Braxton_Bragg.jpg"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en.wikipedia.org/wiki/File:Don_Carlos_Buell.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en.wikipedia.org/wiki/File:GenWmSRosecrans.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en.wikipedia.org/wiki/File:ACW_Corinth2Perryville.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772400" cy="1470025"/>
          </a:xfrm>
        </p:spPr>
        <p:txBody>
          <a:bodyPr>
            <a:normAutofit fontScale="90000"/>
          </a:bodyPr>
          <a:lstStyle/>
          <a:p>
            <a:r>
              <a:rPr lang="en-US" sz="7200" u="sng" dirty="0" smtClean="0">
                <a:latin typeface="Kozuka Gothic Pro EL" pitchFamily="34" charset="-128"/>
                <a:ea typeface="Kozuka Gothic Pro EL" pitchFamily="34" charset="-128"/>
              </a:rPr>
              <a:t>Battle of Perryville and </a:t>
            </a:r>
            <a:r>
              <a:rPr lang="en-US" sz="7200" u="sng" dirty="0" smtClean="0">
                <a:latin typeface="Kozuka Gothic Pro EL" pitchFamily="34" charset="-128"/>
                <a:ea typeface="Kozuka Gothic Pro EL" pitchFamily="34" charset="-128"/>
              </a:rPr>
              <a:t>Stones </a:t>
            </a:r>
            <a:r>
              <a:rPr lang="en-US" sz="7200" u="sng" dirty="0" smtClean="0">
                <a:latin typeface="Kozuka Gothic Pro EL" pitchFamily="34" charset="-128"/>
                <a:ea typeface="Kozuka Gothic Pro EL" pitchFamily="34" charset="-128"/>
              </a:rPr>
              <a:t>River</a:t>
            </a:r>
            <a:br>
              <a:rPr lang="en-US" sz="7200" u="sng" dirty="0" smtClean="0">
                <a:latin typeface="Kozuka Gothic Pro EL" pitchFamily="34" charset="-128"/>
                <a:ea typeface="Kozuka Gothic Pro EL" pitchFamily="34" charset="-128"/>
              </a:rPr>
            </a:br>
            <a:r>
              <a:rPr lang="en-US" sz="3100" u="sng" dirty="0" smtClean="0">
                <a:latin typeface="Kozuka Gothic Pro EL" pitchFamily="34" charset="-128"/>
                <a:ea typeface="Kozuka Gothic Pro EL" pitchFamily="34" charset="-128"/>
              </a:rPr>
              <a:t>By Vicky </a:t>
            </a:r>
            <a:r>
              <a:rPr lang="en-US" sz="3100" u="sng" dirty="0" err="1" smtClean="0">
                <a:latin typeface="Kozuka Gothic Pro EL" pitchFamily="34" charset="-128"/>
                <a:ea typeface="Kozuka Gothic Pro EL" pitchFamily="34" charset="-128"/>
              </a:rPr>
              <a:t>Larsh</a:t>
            </a:r>
            <a:r>
              <a:rPr lang="en-US" sz="3100" u="sng" dirty="0" smtClean="0">
                <a:latin typeface="Kozuka Gothic Pro EL" pitchFamily="34" charset="-128"/>
                <a:ea typeface="Kozuka Gothic Pro EL" pitchFamily="34" charset="-128"/>
              </a:rPr>
              <a:t> and Shea Lawlis</a:t>
            </a:r>
            <a:endParaRPr lang="en-US" sz="3100" u="sng" dirty="0">
              <a:latin typeface="Kozuka Gothic Pro EL" pitchFamily="34" charset="-128"/>
              <a:ea typeface="Kozuka Gothic Pro EL" pitchFamily="34" charset="-128"/>
            </a:endParaRPr>
          </a:p>
        </p:txBody>
      </p:sp>
      <p:sp>
        <p:nvSpPr>
          <p:cNvPr id="3" name="Subtitle 2"/>
          <p:cNvSpPr>
            <a:spLocks noGrp="1"/>
          </p:cNvSpPr>
          <p:nvPr>
            <p:ph type="subTitle" idx="1"/>
          </p:nvPr>
        </p:nvSpPr>
        <p:spPr>
          <a:xfrm>
            <a:off x="1371600" y="4267200"/>
            <a:ext cx="6400800" cy="1752600"/>
          </a:xfrm>
        </p:spPr>
        <p:txBody>
          <a:bodyPr>
            <a:normAutofit fontScale="92500"/>
          </a:bodyPr>
          <a:lstStyle/>
          <a:p>
            <a:pPr algn="l"/>
            <a:r>
              <a:rPr lang="en-US" dirty="0" smtClean="0">
                <a:solidFill>
                  <a:schemeClr val="tx1"/>
                </a:solidFill>
                <a:latin typeface="Kozuka Gothic Pro EL" pitchFamily="34" charset="-128"/>
                <a:ea typeface="Kozuka Gothic Pro EL" pitchFamily="34" charset="-128"/>
              </a:rPr>
              <a:t>Stones River-Tennessee December 31, 1863</a:t>
            </a:r>
          </a:p>
          <a:p>
            <a:pPr algn="l"/>
            <a:r>
              <a:rPr lang="en-US" dirty="0" smtClean="0">
                <a:solidFill>
                  <a:schemeClr val="tx1"/>
                </a:solidFill>
                <a:latin typeface="Kozuka Gothic Pro EL" pitchFamily="34" charset="-128"/>
                <a:ea typeface="Kozuka Gothic Pro EL" pitchFamily="34" charset="-128"/>
              </a:rPr>
              <a:t>Perryville- Kentucky October 8, 1862</a:t>
            </a:r>
            <a:endParaRPr lang="en-US" dirty="0">
              <a:solidFill>
                <a:schemeClr val="tx1"/>
              </a:solidFill>
              <a:latin typeface="Kozuka Gothic Pro EL" pitchFamily="34" charset="-128"/>
              <a:ea typeface="Kozuka Gothic Pro EL" pitchFamily="34" charset="-12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www.lib.utexas.edu/maps/historical/stones_river_1862.jpg"/>
          <p:cNvPicPr>
            <a:picLocks noChangeAspect="1" noChangeArrowheads="1"/>
          </p:cNvPicPr>
          <p:nvPr/>
        </p:nvPicPr>
        <p:blipFill>
          <a:blip r:embed="rId3" cstate="print"/>
          <a:srcRect/>
          <a:stretch>
            <a:fillRect/>
          </a:stretch>
        </p:blipFill>
        <p:spPr bwMode="auto">
          <a:xfrm>
            <a:off x="0" y="-72128"/>
            <a:ext cx="9144000" cy="6930128"/>
          </a:xfrm>
          <a:prstGeom prst="rect">
            <a:avLst/>
          </a:prstGeom>
          <a:noFill/>
        </p:spPr>
      </p:pic>
      <p:pic>
        <p:nvPicPr>
          <p:cNvPr id="22" name="~PP650.WAV">
            <a:hlinkClick r:id="" action="ppaction://media"/>
          </p:cNvPr>
          <p:cNvPicPr>
            <a:picLocks noRot="1" noChangeAspect="1"/>
          </p:cNvPicPr>
          <p:nvPr>
            <a:wavAudioFile r:embed="rId1" name="~PP650.WAV"/>
          </p:nvPr>
        </p:nvPicPr>
        <p:blipFill>
          <a:blip r:embed="rId4" cstate="print"/>
          <a:stretch>
            <a:fillRect/>
          </a:stretch>
        </p:blipFill>
        <p:spPr>
          <a:xfrm>
            <a:off x="8696325" y="6410325"/>
            <a:ext cx="304800" cy="304800"/>
          </a:xfrm>
          <a:prstGeom prst="rect">
            <a:avLst/>
          </a:prstGeom>
        </p:spPr>
      </p:pic>
    </p:spTree>
  </p:cSld>
  <p:clrMapOvr>
    <a:masterClrMapping/>
  </p:clrMapOvr>
  <p:transition advTm="3650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2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pitchFamily="34" charset="0"/>
                <a:cs typeface="Arial" pitchFamily="34" charset="0"/>
              </a:rPr>
              <a:t>The Battle of Stone's River Battle Map</a:t>
            </a:r>
            <a:br>
              <a:rPr kumimoji="0" lang="en-US" sz="1800" b="1" i="0" u="none" strike="noStrike" cap="none" normalizeH="0" baseline="0" smtClean="0">
                <a:ln>
                  <a:noFill/>
                </a:ln>
                <a:solidFill>
                  <a:schemeClr val="tx1"/>
                </a:solidFill>
                <a:effectLst/>
                <a:latin typeface="Arial" pitchFamily="34" charset="0"/>
                <a:cs typeface="Arial" pitchFamily="34" charset="0"/>
              </a:rPr>
            </a:br>
            <a:r>
              <a:rPr kumimoji="0" lang="en-US" sz="1800" b="1" i="0" u="none" strike="noStrike" cap="none" normalizeH="0" baseline="0" smtClean="0">
                <a:ln>
                  <a:noFill/>
                </a:ln>
                <a:solidFill>
                  <a:schemeClr val="tx1"/>
                </a:solidFill>
                <a:effectLst/>
                <a:latin typeface="Arial" pitchFamily="34" charset="0"/>
                <a:cs typeface="Arial" pitchFamily="34" charset="0"/>
              </a:rPr>
              <a:t>  </a:t>
            </a:r>
            <a:r>
              <a:rPr kumimoji="0" lang="en-US" sz="20700" b="0" i="0" u="none" strike="noStrike" cap="none" normalizeH="0" baseline="0" smtClean="0">
                <a:ln>
                  <a:noFill/>
                </a:ln>
                <a:solidFill>
                  <a:schemeClr val="tx1"/>
                </a:solidFill>
                <a:effectLst/>
                <a:latin typeface="Arial" pitchFamily="34" charset="0"/>
                <a:cs typeface="Arial" pitchFamily="34" charset="0"/>
              </a:rPr>
              <a:t> </a:t>
            </a:r>
            <a:endParaRPr kumimoji="0" lang="en-US" sz="1800" b="1" i="0" u="none" strike="noStrike" cap="none" normalizeH="0" baseline="0" smtClean="0">
              <a:ln>
                <a:noFill/>
              </a:ln>
              <a:solidFill>
                <a:schemeClr val="tx1"/>
              </a:solidFill>
              <a:effectLst/>
              <a:latin typeface="Arial" pitchFamily="34" charset="0"/>
              <a:cs typeface="Arial" pitchFamily="34" charset="0"/>
            </a:endParaRPr>
          </a:p>
        </p:txBody>
      </p:sp>
      <p:pic>
        <p:nvPicPr>
          <p:cNvPr id="1026" name="Picture 2" descr="stonesrivermap.jpg (39784 bytes)"/>
          <p:cNvPicPr>
            <a:picLocks noChangeAspect="1" noChangeArrowheads="1"/>
          </p:cNvPicPr>
          <p:nvPr/>
        </p:nvPicPr>
        <p:blipFill>
          <a:blip r:embed="rId2" cstate="print"/>
          <a:srcRect/>
          <a:stretch>
            <a:fillRect/>
          </a:stretch>
        </p:blipFill>
        <p:spPr bwMode="auto">
          <a:xfrm>
            <a:off x="-1" y="-1"/>
            <a:ext cx="4870173" cy="6858001"/>
          </a:xfrm>
          <a:prstGeom prst="rect">
            <a:avLst/>
          </a:prstGeom>
          <a:noFill/>
        </p:spPr>
      </p:pic>
      <p:sp>
        <p:nvSpPr>
          <p:cNvPr id="1030" name="AutoShape 6" descr="data:image/jpg;base64,/9j/4AAQSkZJRgABAQAAAQABAAD/2wCEAAkGBhQSERUUEhQWFBUUGB4YGBcYGBwcGBwcFxogGh0ZGRocHCYfHhkkGxgaIS8gJScpLCwsHB4xNTAqNSYrLCkBCQoKDgwOGg8PGiwkHyQqLC8sLS8sLCwsLCwsLCwsLy4sLCwsLCwsLCwsLCwsLCwpLCwsLCksLCwsLCwsLCwsLP/AABEIAOMA3gMBIgACEQEDEQH/xAAbAAACAwEBAQAAAAAAAAAAAAADBAIFBgABB//EAEMQAAIBAgQDBQUFBQcEAgMAAAECEQMhABIxQQRRYQUicYGRBhMyobFCUsHR8BQjYuHxFTNygqKywgdTktIkQxYXo//EABkBAAMBAQEAAAAAAAAAAAAAAAECAwQABf/EADcRAAEDAgQDBgYBAgcBAAAAAAEAAhEDIQQSMUFRYXETMoGRocEUIrHR4fAFUnIzNEJikrLxI//aAAwDAQACEQMRAD8A+j06YBDJRaZA70JIO8MZAljaJvprg7GuQDFJNBqzmx5Qm/XScNu2YciDHzBU+BIGIVXBBiZOq8pEEnwE9OWuIJ0tQ4VvtVHIhQVEAd4RIMFwQxJHetHTEOJ7IplJZc5i5cs50vGcmL8sOFMszpF/zHgZJ8fWbCQw3gnzBv5SPnjlyV4EgKsAAEaAQNLi38I/09cG4asH00mLjWB8iR+rHEOGpyMvKCp8bg/r7uD0xcjpOwOpB0jQgX6+GOCB1UVEEHy9PzAI8QuCuIBuAvXQdR+WBlwWKXDESJ5yTPkcdIZY2ym3iBA9GjB0RKBU4dajSTMiwzGImcwAOugnrG2K+txzJU92pD6wYvKiSoA1jc+NsXQoqpJCgZFAFtAJMDppgdJBAEC2ttzcmNyT+e+OSzdILxCZcxqMdAQEkgmx0Ggm55XwI1PeAikzR994AkQTlXLM9dRg/HcGMwIPeeFy26kkgC+1p2GBUuCphpqAgyWF5QtYyLTfrt4nARR+E7MCGbseZjbU/wBcNe98T6fKfwxOqNuunRRMeZj1xxG08yT4WnxJk4CKFSYEqYiDeZAgZtSQAbxz0x7SmTM5TAAOkZYMeN56xjzhxYHvAE2MDdiBo07jHKkZtLsYscxgRpBJ3vjlynwtKVEGDoQLXFptb5YkoEjfrc6bD8o+mF2W8lWHWCNevjiYJG86SDyJAsddToZwJRU30GpnQAfq3y0xOhS3/Ucp677WAvE4Vbix6A+NxHqc2nTHcT2lmUhLdZXTlYmOUn56YLb3U3VA1D42pncAXzGB5XM9O6PRsWVOmoEATGpjffzwj2Zw5+M2Jso5Dn+vxgMJ2hTNU0Q0OozZdyOYJEHyvjpBuhSY4gmOZ6IFXtdFrigwdSyyhaAjc1B1kfqd2nrwwEMSSAco0Bm7HZbeOFO3ezqdankYkMDKMJJRhEHpcgeY8cI+znahqF6Vdm9+mqhrMsWdMsSCIJvvNpwJgwVsNJr6Wdmo7w9xy48D1V6lO7RIv/xGPHqZdSoPW0/PC1OoMzZTF7hpYaD+Kx+v0ZpwATmB5t+tB+uuGDgdFkBBSnFCCuhDMLxN45DYwL7RiR4lR9sDzH/sMIVu0qTZgjBQ0fwm0jMAYgnSbTHoPhCAgBOVRAUlgJBEiZIM4TN/SuLoVq1ZVi4vMiR8Nhe/h89pOJHiF+9MbfmT+JwivHnWG/X+JDg3C8WpsZ8iRHTKN/D0GHkJjI1CPXqqy/Evmw+fSRGF6XHBpmE3HeB1+1tvY+Iw5TPnvb6jmD9ZxCukgldR8ucjcHceeuCiEIkZVIZZA5jfb9bxyxx4pDBkc9Yg6a6gx/PTEaFVwqhpIIFwCeWkcp+RPQMUrliLTcc5tttJn54VchtWEfHY8yn+4GflOJJVX7y+o0BnTaTtyGCqJNrWBkATefyxMroL315m39MMhKV4jiVyxmEueY8foAMSWqthmHqNN289PDEKlXM5J+FRHzv6mB5TiYk6+Y/9vDloJvJ0CA4pJuIDVAcwAUABbQM5HzySekdMMPxCGFYiWtB0NiY0OgkzbbAeFJgvfvuTflBA+pw5VrEm3ryHQbsflIxyZIvUyQabh10ImYtsRJ1UeEY9PaR1ymQT8JB325+HUjB0oCmO5KgTvIvrqTGO98bhdbGWneRJMjYAchHW3IwluH7STKRJDAkqjSFksYgATE31je2x6faNEquSqsiADci5iDvBJ/29MKcbWK0WcoSElpF+6GM90gErEzA2HLBOHq8MAHXIsQZYgED4lkEgzeeuvI46QjkcbgKwPEA91ohgdJ6Dl1xXNxYkgkciSLED+QB6Ydr9o04zCpTlZPxiCDbnufmIxSucxy7D4jzJ2PjuN5j7WI1CSQ0bqVSWi9lPs8hzLEwe9oSY0UaawdOebWcPe6lgTcjSQSBNh57z08yfg6EEFuRPUBbCepLMfHDf118zYel/TDupgwOCm1kiSoCsNtu6O6fy5/TFb232WvEZQrGnUpglKiqcym0AmPhN7dMN9q9lLXT3ZZkiGRlMEMNG6xy/kcVvZvbL0anuOLgMx7lYfBUsBB5PbT6b86NDovQoMcB2lI/MNt448xxHshdldq2NGspXiVgafENA9Mxy+noz2x2T70LUpHJXp3R8rd7Yq8D4CLR+BOJds9hrWZTndXzTTYQSpA+zoQsjTztiwq1ggAJ20JufJR8hgGwh2i59ZrXCrTsdxt4cjw8EAMt2faJhWyzlEgSNJk3xXcR2yHaFmAdlO2k29BcjWJ0HxvEs7MNBI+m8W2MDmPS04Ls5UUSLkafnbT+Ea3nkFaM19B9Vg1NgqkV0WAtEk6AlGP8A4qB1PeY+mmO4Ts9qks5KiwAEmI2tYeGND+zfDcg7xEERENYzqD4xqBGI8JwIRco21aBJPhppA8hyxcaJsu5uhVEAHw9NSI8baRfTAPdTcWMeRHXp9Plh1kE20PL1t13H+bnjxqXP0tO3KwAE+uFhVlApEjS3Q8/zkRykeatBwwuDItoZHpcfrXXC7jMCARJgqdR3u6fKVnEgxChtWsp2zTHpBJM+PPDBTda6E1YDKoUsSubRRYFQTJjdhbfAG7UJHdp1DIYgWE5DBsLazz00uJK1ZCFLHMygEZVFrDmCdh6DlgtHiFYxD+BJ+inC5mzEoZiocLxZVnFXuLYqWIkyLjWbHp57Ar8SWnJOkZtgNyOZO3l4YkAgMimBzIUT52+px1d58OvlJI8/k2GlNBOqXqCAFG9/L4QImYv+fPHnH14psemvjv6knznGU7K46u3atdGpwpGhmwWFVpmCWmD1baMWvtF22KBo/uzWLVYADKLhGqDX7ZywLQLkkBrrRBqmG/sLZisOcOQ0mZANuafq1cgVVkZYiQL5enj4a3F8RTjDz6kn8SBpYegwiPa2jUaSDkzQe5OUSFDOZgAllveMw5HGeroMwPCcVXao0ulKqM9NiA1TIJjIWVGiByEja7f4+s8nOcvUGPGNF57iVuOEOe6NmIBtHdmDlufwB02vg1FVElje3dJuCBy3MyQQPDGf9m/aT9ozd1qVVISpTf4lNyOuUksJN9JxbcX2/RQFXYZiCAgOZzNoyqMwPlyxAzTOSoIIVaOar8rQShLwDMKoZmcVlZQGChBdogKc1wxzd6SOUAYrOz+x6VRTYl5g95hMLlBjYlTr4Yf4OtXdIo0fdjMT7ysYMyZimok8oMYp+36JUs1epUqvAYZBkosq/GvdJYsqKXgm4Ft4UuGsL0KFF4dlD45AyfQx5kK2qdiUaaFlALLBMMT3lJbTxY/K1hgvY9GCCbk97zOWP9/+kYrOEr1HptT4bh0pJ3gSwgBhYtp4DQ7/AHbn7JWpSJSqSxVpUnkFAiRy5xbukyCCVYRn02WXGMcPme6eUyff6rR01uR1C+SiT9T8sEOp5gg+UR+fnitfjhMgxPVeUT8RGkaRpjw8c2t2Hh9CCb9Bi0HgsvaMO6sPeGTpAIM7+flPLCPE9jUWR6b0wVYkyFJPevMgEgg+Fo64a4fig4BHkRr5jcafyscJ06zHi2QE5Vogwp7uZnN4NhZcKVpph0lzTEXQ+y+HKAUxUap7oRndYaToADrCmOXPlgtThwCSbfVieu/9dBp5TrZUdubkgTvtJ+fTbXAEpPVYrOnxHYfwjr09SdlLAbcFGo7MZNybofZtDPWZj8KXPLNAgDYwP1fF0hJvueWvgPlfw3wBKYWUXQR9NTzP1nDtNIHXDgbBACAvFWLx6STjlqgLJIAJNz1JP0xN3AEn9fzwnxnfACjNBupsb6G8cjgmyIuomvlsxFzaxytJsRGh5jnffHLxCG0iDsAbxt11Ftb4VzwABBA0BOnl9DyxCjXhroRNrfQ2g+GJl8JjA1TCoBAUZVAgDoZk/PT1uYxHjmMZZiNfO5PkD9eQw3IiRte+8WPj+FsVnbnaC0KVeqwze6UsVBgkZLx1geuGIkJXXsuo8IcikxAWY2ED5nrqSDeIGJcKIeNjsdAfqAfrBvvVcN7b0lla6vQZAJDCbe7Woxt9kK8wQDHI2wSn23QqMyoxVhnJBBECk5QkHoRIHI+md1PJDgpuGUyFoCkaZRlgSdSYmxGmvXwtgcZlMagRH9No2HlYjFP2X7Y0qlMVGkZi0QrNORzSmUBAk0yYmQD6l/8AyWiHkZ+v7qr/AOnj540KwVZxnatOn2ouZwvvaWW82YsSASAdwIPhffFz2glJVz1iqrOfNOpIIkAatBOl/HQ5L2s4rh24ihXKuSrgPNOoJWZBMr46fOJw1xvYaca7N+01CVMCnkKhZiAQSD6bTrGIgvaTA3Xsup4aqKLnvLRlg2m4O0e6vuF7b4Zaa5mpmbQqyxjQhAC1xG38uXiKzf3HDZR9l62VTBn7F2OpvIJm/Mj7C7IHCZUSIewcDvHvTLToYtGgti9WdAdOUQPnPl88Wlx1K89zqLCRTE8z9hHqSsH7U9iVIPErU95XWFZFARXUXKdxsxIAkGTOWNQBhrsrt1MiPw4pUlcEwMoPIAy1zMzPK2l9NxXC0yoDj7WYR3ZYSLkR+jjA8VRbgOIkf3HEEZxMCm7NMiDYMoHQE693GprW4hhpjvi44kf0+7fLgstau82BtwFh5Cy1NDtmqEMlATmMWgstQ5hOaAMu+xPWMNUO0WLMJDE2Qws2MTc8h88I8HwDFz70yvfEyARnduWx7p5X5G7D9mVlH2Q0LDTAVhAgQYCXjT7MxfGKmSdSpsJO68PEmnWNSQFbK4B+4w15SIaRyBPObPieGFRQVMHVSOm3iL+IttIqG4aWysAYeEIM2uVU21VZBjn44Pw/ayoJDL7t3ygk5YYWIUmNWWQdBB5E4Li0/KVQAvsAnOE7Wg5KzFG2bRW/zRY+P8hZNTDDmDzJIPQzjO+0lOs6gcOqMzAls3yiYAOtjedMZ7sPhuPX3giGRgCGLgiRMALaIIOJdo5phw8Vqp4Uvomrmbbab6xotjwYhiujSSJ8TY+Os8yY3xnvZ9qw7Q4lqzsQgCwSYMmUEjYA/PBTxNeP35Cx9sAyBvf8YMRvph1eMbJIqoyNYM4zHSDDLIJid9jpilqkOB0UqNc4dj6ZEhwidYvP75orP+6WIlRPQG5v4D/cMXHZyBaS5b2nxO89Zwh2fwE27wUCBFpjnGg6DzxzcK1EkpOU6gWB8tAfLxiMxrY6LHnMl0WReAqEknVmI+h+Vif/ABw65Yfa9ALeptihWqQ/vKRzQZZDEmxBgAePPmJxccNxSuAVMg3HiTqeoH0OJU3f6TqqsIIsiTHeN4BuQeUmLAachfrj1YqKGBZeosYMGLjQ2OJgmNzDedvDriQJkkXnyIPniqZJtT5kW6wfoMBeuACLGxB5RlkjwB/HBKiEmSGI6hfkJB8owHiKYNhcHU7AakDx06X0jEHl2yRxdsjit3JO4jrLRPnb5jCNSh7wspAb3h7wIBEcoMiIjUHfWILqU+9J0QT/AJj+QjzPTHUxka/O59YHo1v8JwzmkwCuIzJKn2cmUMVDExcqDNhH+1T5DSBj1CqsStNARYtCz3jmM2JuWJ6kkzvhundAOYHSbD7y6+BwnV4ZpiDI0k3jx5eg54m/M2Mq50tiEZUZLBTEzYQJJmZ0Bkn1JvriHHG4DEKDvEC3TNHz+mC8DxJgCQ26kEEGLRItMn6bWAO2eEauppiymGDjNKkd4MCpBBBCny3uMaKYkibKzSdVSe33Z1arw4ajpT71QTBIAkHrHexV+ztd6VZRVqMXZErI8E+8pOBnpkc1Yyp2v9kxjRUvZtsrL+1OAwYssR8RYmQGiIYCRAhEiBINXR9l3JQJxDM1J0alWKmFVVyuiqWhs0TG9tQMahRpZaje07wgGDY7Ee/KVd+JL6DaJb3STPXUFWHbXtItF0p1kNNXhkqH4AxJlGZSYt0Iv0xfUK6texHPXwIPhF+XhgNfs5ChRgGVwc2cTIG5zA7nltzM4znZQPA114aqf/j1p/ZqmoViZ90x8SYnn1stGiKlINb32i/+6NSOB3jhpwWUmDfRabiKZY6dJiN4154Q7U4UOCtVM9IpDicq25mREEAiYIixte1DFSQwnpz9f19cAFczZgTtfvR46x4jGLN2bswmVN2Vtzusd2dkWFWrURQAoQBgxNhmyrpYoYvoSerVfi0Ay++eGDG5YoEkQZIuR311gk7wMXFTs+m3xUkmTDBAGtoMw6ADTTAqHYaBgzgMSx+JQFAynaNgNT8sJnEyEgdGipH4paYUUnqEVQ0VGjuAQGqC9wEJtG6C5GDdotw70lSaiJTgCEvDK1OLjXK7nxF+r/ZlAOxrZQFa1IWBVAfiWbAsZJHIr4YslUHugWMSSAoAB0i3hYb4zyHGSrPqOokNZqNev4Fus8Vlv2UZyPe1acMSe7mjvSWnMPs0yJmbxEzi64T2TOT++qZmgza4hbEEx9gSLctLG74nhA4Y9TB1HI23U6EYh77OpR5DDdWAbxBJuDzE67Y3ZWrT8VW0zKuPs9Hvcr1CagAuVY23POZgzqJwk3svkVVRmhGDA6MNQpDCLjSb21nvTqmqAfEpUbG0DzBMfLEHqAiBJBNzta8A7mBoNNTGImi0mZSdtVmc287cI+izaez0qVz1BpETK2IgZSBfMTobyZvGDD2YV8xdmIJJGaCASyGw5D3YHgzYtOI7RRLfE0fCD9emmsD1ustaq3wLA829dB9cMKSPxdUG7zKafs1SzAWNiBMj53nTn54rOyyVrMqmzd8TzBgjz8eeCvw1VmYMxMgSJgb2OWLdCfLE+z+B75dtQI5AWIgDwk+Q54o7YLKB80xCuMwaIsTbkdJwuanRjOhytcfr9DTBGc7C5NvGS3pM+QPMYjQZZKAZ2XoJgADe3WOuG1VLBLU+LLGIAt9qZ+a6eE9cGSnMzC5TeLnQHWAAL8p6jHnu5IjYmD13jeAdydQPOVI94jYAHyBaPlHpjgg4aKNSrFgIjblvJnfffzuQI1Wn5frWfDTHU7id2v8A8gPSPOeeDwtgASfMfLb0jAT6JWiRlWwAgbATEXMW18tOdlO1nqnh6zUULuKbFVgnMctl855k26jDa0VKqOa3nw08Pz5xEuM4oIpIfKEBdgY+FZzEAcjh6ffFpv5o7LH/APSTiKtXgf3iZVpVGCNBGYG7WP3Sxv4DnjZ8RCMHLNIXIFBtIM/DrMRcbYzH/T+qV4NIk1HZ3Cz3YJjvDQfDM6+UjEvbHjTT4SoxDFywpzBASDPdYSItHMz66/5V7fiqrwIGYpsJRNZ7KQNyQFoKtFqo73cU6L97q3LqLEiZwWjoVgwLi505dGUg31kTvis4bt//AOPw1U0z+/daeWTMtadJbRupBHLCnC+21Ern72Y00qZReM9Bq2uhhUck9NNMQp0KlRmZjZCDx2bix2o9k72X2m78VxVGqwPu8jUzlA/dsLzGpBNzhvtfsxOIpPSqA5W/0tsy8iD63EEYy3aVU8RUavwLOnEU6bKViPeUg0QJEZwSDFwO7NiuLvsDtui9AGm0GcjIxmoHOoYNcsWm518zGuvSdTy1qYiInk4D3iQVJtzlT/YvAVKdFEqv71hAzAEAwdZk3yxOkkTE3xS+0Ps8azBqLe7r05C1dBG6MN1M32BnWcuLSrx1UsUp0Wcxf7FMSJvUJ71tlDb35I+11NkprWZGqIse+pq8DLcswUAZyOpiBJGpGJjqjqodSjMTyAvqOEHSNNk9SiAAXmB5nyn6wvfZNmqU/wB9RNNg5Q8i0ZsyMPiQjcaHnqK72l7fKcT+ypTDI2VXKyakGCygk7iBFrTi74LtFalMGgRkPwsNAD9lR97nabRYQcA4XsZEqNUAl3tJOgUAED8dZPPXGPEOAcQ1uUzccOIunwmIpUHFz25rGP7tj4JirxBNkAAG2WfTQD0wIVzuWG2ijDiUp6678jGl4/VsEp0QNTfoQPob4jlcbwsGUm8KNDiiwtUIPI3+UA+k4JUpMb2zDQiAZ5XsfDNg601MLaSJIBuP4hyvGnPHhcKhZvhEgkD7pIkRNjHw3HpjY2YutIEBI8Hx6oXUnK8ksAZvvAvGgsAMMcVxJK5gDcA94Qb6CCBB6dDNxBI/AIwKsF1meZ3Mi83F/rF67tHs8qgyVGF4CmDcXHLePXrh4lBzsolG7O4IG8TBtyJFi7c9wB+c4ear3gFVmFwXBHdgT6HSB6YRrO9JAmWR8K5dbCBZiFzEjcx1EEixp8NkFhE7zcnnoAT0tjkWiAgVGykiDcLpzJMAnb84ODpTCkA7anqbz6gekYgVktNrr4ixAMH+L9HBSxkBhc2DKbc7g3Gmlx1wEygyzAsSOR5b6gg3Oh3OuFa1EmwXMddQDHUmNJ/1dJLrN1sP5jbkA3yxGjqTEnTbaZ16yP8ALgQuSg4mAAvekC4tbmOrEny645Kyw0kBm5bACI8hiuHDimWMEoxlhqVkkhR/De4873BbJWBpFjZiYGoIE25z4c8cuAm6aQALcxYKZyxIERfeR9MQpcOwczpoB5g6cwAfW3TwKpHwrmuGJGwi9rmQwsDv0xM0VPd3AvOthqSNOXnggozChwazBP3R85+pAx889vqfFcZxw4XhSciIvvbqty/2zIzAdy3nG+N7S4ZQigAHuiOekQY8AIHIRBAnOexvCJW4jjeIZQwNf3a32TleN1OPS/jqnYF9eAS0WkTcmB5XKm8ZoB3Wl4bgkoqqU1ygWHPurbzuR/mwh7ZlV4OqS9iirBNruCI2mxtynli6PBIR8IncEDxv+f4Yqu2ewE4ik1FhGYZkbQg7fMwek8hjy6mYg8SteFcxtZjn6BwPkUTgeOpNwlOo5XIEViTFiq5SVkQb2tcHrbFXwPtJw9Uv7qiWIMBUpgmAIDGBlVe+dTtGPPZfsyjW4JKdWmCKbMrAkyGBN5kQ0Npofli77O7G4ehIo0gC2u+mmswL7DCNc8gQbLXWbhqTqjXBxdmMaARO/UJJeG4liSq0+GVmmwD1gTciYCiTJ+1vqbYpeL7JThOOoV2BdK593UZ8rMKhMo9xAmIkWgGIxqkC3DKosdhYHn4bD6DRPt7stOJ4apShBmEqxGjC6kcri5Mam0Y14R7M4L7tNjPPfqNfBYHYlxbDLdPvqfEq4eoEu1oknoOsfxaeOKx6rVjMEA/CN468haf6AhX2U4peK4ZGZAai9yoGAgOlj3YAk2O5vi3HAKuqgk75Rz002F438gMSr0nU3mmdjdZyC5VHYHs0OGqVSj/uqhkUo7qMTBKt903sBtvbFzU4IcvMfXLv8/DAKyKqs2XNBNlUFjG2W1/TTwIyvaXt4VZVXhmUz9sCTfdY/HCV6gcc1S5/f2Vrw2AqYi1Js+I91tUAA1EDkSdLwAdLjC5YqTDNsDebi0KDYC19ZMgRBwi3aTEx+y1p6UkQ/wDk1QkeV8L1+0XiF4OoO6YJ90Bpr8RjoOQx2YaBD4dw1jzH3S4oQauae85y3BEEhmHxCzGxGsAaYKnCEgjvtKKmYzMLrBvGaBMchifBV6oUEcIJIBJNWnodALGPrh6jVrmM1CmqzciqCYmNBSuRytODmb+yp9hVIkub/wAm/dCXtQUFGdQqrAkmBJgXlQJPjGCPWNRgYgKZ8+kbCAddhubV3tHWV69CifgU++qWHwpYA5eZn5YBS7bpsPevSYMBcKBBiopXKGMT3lOY8mF8th2gkhW+BeWNdMzeLcbfQ+i0PF5SpDNAuCSQMoAkmRaygmeox5wNVCIyoWWxICwQRIaTqCL4Q4btxHqAZHkFoYqLimG1C3zdIEwCNcJ/25no1K6Is0bZSLMjEQTzJnMDp5ggdmC74arw4ephXpUZjlMWHdJsfisDJynwt0wUVwZcmNQoOw3Mc7HyAHjQ8H7QBioNJgXCCwAWWNo0n4gdLQSCQLn4b2kWo6L7qopqGBmUACynSb/GunXlA7O1ccLVE20Vq1ZYuRy1vy9bnxJjbBeGcRciSeY8/nOBookwJgQIg7X84A826nHhNhIVSZs9wIi0c769Dhuaz8kuijKJ8SPESR5aR0PXCQo5RAup2kmGmZA5NBFuZ0uMWVNAOZF53PPWZmb6TfC1enNjoZU+dgR/mUH+mFTI1MjURPO14uL/AK/ErVOK7+QxBHc73eMDvWNha866nwGHJle8HmDBMHqT4Qed8D4+tS4Ska3EMTTUZiRMSTAAA+IkkC53HXDsY57g1oudECQlONrN+zutE5GFNsrE6MRAbrBO3OdABjO/9KuJajwp989qtXufayl2CX3zOVMCDp1xc+zHtB+3FnSiBw6d1ahtULCMwAH2QCDA0AGsxix/sSmqJTRT7pHFQIfhzI2ezHUTciMelnOGpvwtUQSWk6SIn10t1U4khwVhS7RRlV1dHR4yNpOYSAswZIuBN7xyx5/adNmjOBB93rcuyZwLifgOaTb5xmn9mqSZURHIEK6mp+8yqhpDJoCcpvcWBy5SYxYVvZGgWLEupJBkSl1UKD3aYEwoPKZtcjGbJh57x8vymkqr9kOzm4bjayvU94tRC4YTDHN8UG4cw3z1F8a2tx5FlVvMx9AT88V/DeytJKius5pLA5raGSYAmzR17uyjFH2n2w1HtQUTndKoRbyYLRBRQRInXz5Yw1gyiIpkkTuvReK38lUc8d4Nk88sD6LQnhjqzD8Ofjth7h6NhYt8h67+WPVoLPN9ACIj+LLytuTOk3wRKy5mWm2Z0+JJny6GNIjbbHNpgXXnNYBoFmezW/Z+069MRk4qmtdMukg5Xgnc3ONGlbvRGwMmIM2vbTNa887RjMe2XaFJTw3FU3Qnh62R1DCfd1O64jW1vU4u6XtLwyypr0yOhzdNFnXG7FOa4MqTqIPVtvpCoyjUMw0nwKepLOYGbsfERv1jQ+HXAqwEAMJ0PgdtdDtPrIMBA9uUiTl9699Uo1G9e6L9Zn8Rf2qSe5QrN1IC76S7Wx5z6h2RdQrjRsdbfWFd+8L0zByuBZonazR+HMEYFUkNDSUPckDQnMoJ5LfyPTFZw9fiTJVKNMERLOzm5JiEAEgHnuOeO4vgqxpn3vEnv2CIiKDzucxOp8bcxijXEgWR7EAfO4D1+gITPZrnMQbQfSbn0zn0w8z3F2E8wR0Bv4i+osDqMZvhqHEqXZXSqCGMVBlYjLchlsbzEi9jvi1rdux/f0alHKfjI95TB6sk92DvGu2oAIv1S0sO4tGQh3TXyMH0U6HYy+/qVy0lxlAIsiU+7A5zY/nh9KwkgMMwAkGSQDpJm30wFOOpmkXWojIqsWYEED7RmDbe2JcPxyNLCxbZlKnLEglTf+oGHEBGp2jru2tpwGiKVBsR3luvTeB6engY9nug8oHmDKk9D+IxAPMdNI+n5dRHiVlgWvaOh/XPlgqaqOEX3bmmJGmW2t21Ei+t5+8DOGqFUvMXAOVpYWINwRckqLxJF8ecXQDHUhgFKtvbNqNTt1i+wOCUuLzXOVSLPYNB5mD8PUfS+OXInD8RCgsoU3tmmwOsqICxB2F8D7SByAi5LaC9o6eA9cS4ThyKj8jBLE94m9o2XkZ28gyKQW4gT0H1sT544oAqnPFtEuQh+60TY/4tN7c8C/bs0KL3tEmSNAO6IHphqtTVFlVB1PlIGpB1mZg4R4/tujw6GtVZlgZVSdTrATnfXSOWzMpueQ1oklPeJXcd2zw/CieIqCnLQxYMMzEScsCWUAi4tjPGm3arfvM9Ps9WkA2asQbEnULI1582M4hxfspV7UKVeMBoUUn3VIQKhViMzVGKmLAHSZ5a41vE9jylBKZVP2eqrKCCRCAgLrNwwv0x6w7HCNbkd/8AW8nUM6cTz22Ubu6KXYPY9Lh6NOlSXIqrMDXMSJJJuTP5YN2hXKKSFNQrJCggE2URJgD4jc6a7Yq6PZHEkgniWHfkgLAg1Aco72mUFI0gz8WKnj+DrUMgq8Y8mctSDAZFcEZmaAWFRSFnvCmwF8ZBRFZxmpLj1JPommNloRSDp+7UKGOZveIQYJOa1iGJkTveDAnEmosrZ5ZwinuA3ytuJF9NDBBHQHFZw/a1AcTUq++pklAvwOGlGgydGhmygAEzuYYknaPbtFnCpxPu4eGIE2uxHeUgg5XnUHLGsHEnYeoDZpPgUZCt+C4kVFIAKFWMTFiSYsDMGSIMb9MUft7xISjTrRlq0agK2vP3Q0XB1/yne2H+F4+jVstTPWWkGJUQxygSDMKfjW02m8Y7huLp8ZQC8RTOSoBGcRflM2cePhOIVKT8pkR19FpwtZtKs17tAbxw3QuM7U4jiOFpvwOWKou7kKUvBAGkyCJ2jzFT7NexdRalRuKOYMJyioe8ZnvBSJGup3wX2E7aRqZ4ZGlqBbLsCub4gdDcnXmOeNS9cqC1mJ0A5tCgGeoXlacQY0VId/4vQr16mCNTDMaGidY+YiZF+iznbvsnSrK4pqEGUqoUKqlrGSdYUnneGH2Rgnst20v7EKlTumkMlSB3g1Kx/wAxsY3zDzuePGThyVVqkLOUAFmO5g2JMmecnGdq9lSCaIdRxLirUD5CqtTUkWUlQXeJEmZjaMaauKo0aJbUt8wy9dx4i/gvJl73XPmr+l29rNKue9/2X5DY4Sq9pKzzk4gDQD3Tcx3iYsJ36bzgXs72s3EcMCWmpmK1CImVAG25Eec8sNcFwwqEk3UEDe+5EC85SOmo2xIQ+6FemaLyxw+YGPJZ6n7Z1Efv0M1M1alNfdZi8U6xpAwSRB7h1kgmBABYtP2q97UzPRq5CECgQfiaqpAA2/dfFMkOoEA311LgAL5b2/huu8KPqcdDEwO6AdOdyMsEaE3LcpxSw0Uspd3lV8HxLGvWpEDKqoAw2Zs2dTe2VFVgIFm3jF2qkydD+PI+UD1wp+ykqxV2BY5gSc0SREA2AYiSBYaYNXqkQoJBJgGJ2ks1xbUa64RoAsnAgQkOP7BVzmp/unIIzBZVgQQUqrow2ve+uKXi2re97zGlWKZFBhkeCL0nOp+JshIYkKJMCNRR4r4c3dZyQAbzl6gQDG+JcTQSorJVCMjagmRPPSx6zywrmcFso4sts+49R57cj4QqXg/aBKhCOClb4WDRDFYDAGwL9LSMumZcW3vbQbzMec6DWdddL6aYoe1OxmQFTmr0YFxevTAIIAP/ANizBA1sPigYtOxuGKqA7mpuGIgBY+GNCQAATc96JtgNJmCmr06eXOw67funQ+Epmjd2LRcAxraTA68+Vl1jHV6Zb94oUMsiDaQCRBOxtPTniQJzMCp+FSDmIzE5iZAM26+W0+cPw0WMgkkgkkwc0g3PPbTTniqwofD1JEiI/wBp3AIIjw08NzZmFw34/wDI48rUiGzoIc/EuzADWefXqJxJAKskm1otcEC6tM3kk+YwIRlU/b/HVadMe6otWqOcoAkgEgkFpUAIDedyADGuMp7FewrcLVetxjpWe3u8pL5TMl5YfFtInczjesXiSYA56+gH44CKDEwGy20AjfWx/H8Z2U8bUo0XUaYjNqdz9vDVAtkyiDjf4W8xf5kDAxxYIuMo1uIGm5nSPpjvcgTJvPWfHcdZg3Jx6BI5z1g+UqRm8/TGKUfFR7P7TSooyupEBt9CTBmIIMa7jxwWtw6VP7xFa0FTBs0EawDMC3NRyxQU/Ynh2CnvxIIAyxKs5suWBeo0qIg6Y6p7F0YABqEDLbOJ/doyAq2XWHMgixjQDGzLQBlrz5flJ824VwnY3Dyf3NK9j3RaTmjT7wk9Y5YFU4Hhc5VqdLOwFQ90ZhObvG0RIqan72E19keHYEfvAbd0sP8AuLUgWIiUAjSNBecedo9iUve0VPvM1VF4cZck5aS1aveJU3IUyRqcvjh2lpMB7t/3Xqu8FZp2dw6EqUpB2VpAAk0+6rjS6xlBH+HWMMJ2fTARRTWEXKABYA2IA2Pd+Q6Yyi8DwAAK1Zy6lviy01pP8QUfZo04OhDvE5rXC9tcGWjMIJKzlYQwNNYggGc1QDTXHVKLiBlzHqPyulL8H7I+54urUprlo1KeqtBDbgDWLTyv6Wa9mqaklmKiZk/abSSL2U7/AHxhWp2pQV6yMoUUmCO5+GXRXUiJMFX9VOli0+D7foFzSpsUMAKcpAYtmDZZF2UqSTpY6gGINw7miQDGulr/AIV62IdWIc8yYA8rI9TgmYE02aafwhnOVnHMwYUXEwbk/dxn+K4R/wC0BQktTbhy5ScptUygze+piY1641dctSCikma4UCYhd7nlaN7nkcUKHN2y/ThAvhmqj8L4rQDX55Fg0qBtEKh9lOHTg+MrUGePeqvu83dJMg5SPvd4id464Yr+0fHUVYJw4ygnvSXiTMWsPMY72x7IpmoOKVj7xCrsgIvTBAUxrsByxfGiaZFefeBofQAFdRA8CP6wD4+GqMrBzabrAxZe9isSwGni3tDy4Q6ZsRGkHhGoKjw3bfEVKSM/DVIKAsVan3pXvWJBUXnB/wC2ymXNw3EqBAH7sEeHdY/Pn5YtWqhqcgyCkzzmPqcMVLkjQDXT8dsaoPFeYatMmezA6E/crIV+3agrEhaip3VCvSq/CGZi0ZYBGZV/y4Fw/tdVVQGekYmS4YH4ZE3H2raaRjVhQrAgkAaA2Gm02HhbbWMH96pIuCDY/wA/n64TKeKuMVRiDT9fwsrV9sc2UfuoLDNFUWWYJ11gz68sW/AcSHzZHUwNjMejgATbrBwXjuCVlDFFMCDKg8rm3MQfHAezOGRCwVFQncKAbNIJjkSAR4HQ4iAe1usdV9F7hkaQfNOZSYBgjlOvSMuh3Mm06zgyAAnMb/lv4cuQ88UHZfblOnUdXer3mgZznAK1XoRIEiWpky20XtAZHtZSlQDUOYEghN+4VABWTK1VbwxqzN4qnw1bTKVav/eeSfNz+QwDhgQgzM1S2YsYLDNcgiACt7DWBvbA+y+0Ery1PQFQTGXTvaHmGBtIvrg4SUbaJE9PhPlAnywZlRLS0wRdGp1DHPkfEkelp/U4ruNrGmc6T3rMApbqCYB7xEk+I82TXCznISIsbAk91YJ5kgAbmN5GJJGZpMDxi+VQf10x0oQlogsCWkXBB1AEaG1vDc4miHSQBvAhvkY8x5c8QJOthEakyNhm6GYIGk45RNhYREHzsfCCPI88BMuqqCIJYjW+kC/iR66jA+HpMtM+H0AH4YYCzIJ2IneJIP4YrR7RIOMHCfE5pmoxBBAHUTInWItMzGvNouqElo0E+AU3AJvgWPekEg7fxEmemkfPDAymfwvEc4688D4aAIJsSb9QfxABHniVKvIOW8GDtB3FxESddp6YDRARAiyHXfLqM0XAGpG4HOR84PM4HUelWgVFDZSY94CCpIKm8RJUkaiQThspbTMp23H5Hw+WuBNwwOk9D5T57/rRgSNEYXn9jUdPdUxrYqPtDK0GNCoggjTUY9TsSjN6KDUk5VvmidOcAnwx1AGcthaehIsQY0O4YXjUHDJY6EP4RPlm0jxOH7R/E+aCSfs2g5PvKKMScxLIJLZQC07nLA55QNhbw9l0xVVqaqCikiAILTvHR3HQVDzw+adiWB7xFhqIgCD96byPC+63G9o06ENVqqJ0mBYnZReTrI5bCcd2jogmyZrS4w0SU5SaVt3l+Y6GdxjO0uEc9qcQwVgv7NTUGIBlrhTpMTvywj/+xOFqFh7upmmEZVBY3gNqCLxad4wp277acU9JfccO1IM8ZmAYkiRCqRGo6/PCsxTWNdF5EeoPst4/jMQXhrxl/uIA/ei0PbnZnv5KAe8Se4bZkKgGmejbEaGD1wbg+M4c0FFNlRCtkLAMhGqkEyCDPmDhH2cTiSc/EOpYwciqISYLSwsBlsV5xFxi14vhKRDuadM7yUWSxEakX/phGBoHyiFkrt7MmnmkDhoq3sXtNB+7NRIziO8tgO9l10FsWHaHtFQop7ypUXKSJy94jlZZP6OKZOzqSPSY06ZVpJ7g6gHT7pXF6exqDBSaaDIyOpUBbpDKZWJEmYNsU3Wdk5Qlqnb9CqJSqhEupzGIKEqwKmDsfEX0jC69pUmQ1EcVAqhoTvmCMwgKC2l46ab4PU9k+FYlxTlmYsTma5Z/eNYt9/vRzC8sIj2ao00qIoMVQqGGYHLJgZpmJZjIgmTN8ZarB3lGo2Lq77Kqh1zC6uAwOxDCd73EG4wSpQ1AtHTxiQNRBZT09QDsyUGTkLSSQQBHxGWzc5n54daoAZYiwuBfrffblilMDKFWmIASQ4envTSZmcqkE3vMQTJOuU3PM49fgEEfu0kCB3VmFW21oYJA2gYJV4xWjKJJ3j9ToRHQ473ZCyJET4AEgxJuAIF4tyjD2V8zuK8XhFRyEhJA07pMSNh3rRqJHPBVp2gRa+sidACd+s/jiCNmYnUhdCLmGIII0kEa6YO1URb5g/IWnywUhJSXEXgCMzCFmNVMgw2sXBiSPPAv2CqwAFUbmcgkwfHcknzw+UBuVB3G8E7qevlqdcSVST90dI220jn8sFApEi0EzqI9Qf8Ayv5xjgpAkkXOo8Bf/Sbdcd7mBdjrB00sCdOYBx6lGZBY/LUGDtzg+eFTSpLoCehNhF4BItjAdg+zqHtni+IDuPcnSw79VSGlj9kd6B4csbTiKbhXRSS+VvdzpmIMA20Jxi/+lS8Q68TV4if3lXW2csvx2G0MPnGPWwRdTw1eq1wFg2NzmI9gVN13ALdqCEYRMlogXzAmJgCbjWLH5MVKYEwALE23/X5YBSXkW1O+veM22MT6epjTBghiYPPyOPJToita27H9fI4jUIG0E8jPjA5+XicAUBRctYk68l26yRidBZEgmWJOuwMajUWH6vgrl61AgCIzwTG1zMT42B8OWCUa8i5y+MfWwOJe6CgkseZJb5nFT7n3gZixVbxJOgJ70EgTeJM8trkBTc6NBJSHtpw3EVVROHupnO2bTxUWjfNtfTer7E9kV+2BXqfadycgPIXBbztf7QOL5eBBsAxG2ZonyFz5wcNrw7D7UcgZ9BJn09MTLGl06razF1xS7FsNG8d49SgUfZcJJUhSb/u0Vb+QGJDsVrZSjhdJABB/8TuBvsMGTiwBcsLSIYwYvuRte0W2OuGuHYbkmb2Zt+k38icVEQsrmE3JM9SkqXDVpPw6/wDEdRin432gVK5ocSSmWCpA7pkTaLrMxmvFzY41VNV7xkwD95vujrjK+1PsoeLqU3De7gQxJYsBPdIF5aSRHkNCSlQuAli0YKnh31MmJJykG86H34Qr0U0cZ1YOIEMvwZRaFjbbn8sF4N8uam2gEr1AH1Gnlio9naK0h+zupR6YzC7gVJN6qgkSQAsjbFrx3CgqbkEfCczSIm5vvP47Y5pkSlrUhTeWjTY8RxTFKr3rmOc69I25XtbA+Kbu+J+hZvmV9MJrxKBZqs1NxYguYW2l5EECfW/MrUQy/EWDCQSzTGoIM315aHUYDhIhSIlemokBXdQSSVDNBOWxIFvQHfEeF4unVJCsGym4JvqV+EkfaVhIi6m9sTTg1dQrAOVIqDvEgOpkHXWd9jfey1L2PoyrTUJUhlObk7VAD/mcnzwACAIT0QwNh5I4R6qwo16QYU8wkictgIHd+z5C5wVYb4cmpEDW3UH8MUw9keHBBAaFiBmt3MqaRF8on5Rs3wXZFOhTyIHAnQknYCQY5LPj6YYTune2kB8hM9PyiDhyHMToJFjzvBB2Go5eQ9q8LU2t5J+AGD/s8MZ1ygC55kTrzOBOVDQBy3O9hN7z4WkXEzji1R1S1LjqlNoYSD8+cHZuhxZniCQMoEnZjH4XwvX4dWAte2hOh0IPPlyvgSplEFJHMAsPSZU9D+ZIaC3dABekanlf5mfUfhjwLBIvrtrFxbqBlPlicwLchtbXLp4bYFUQjWP/AC/Ax9TGCnVf25x/7NwtWqRnNIZgqk7QN7gak6wJxlf+l3aLNwZOUwar+sLJU66EA679Y21SkSCJUT1/AA4r+w+w/wBl4ZKJcH3ZJzZcglibnMdIbQY1iqz4N9ID5y5pnkAf3x5KTwZkFOcCliYi7CDubtB8t9Zw21TxJ25HkTz28/LFf/aigkK2aST3QSJkiZFhYdcQo8auaSDB2CsPXu/SOs4whpbYBAPY0ajzTx4fMBfug97+I8h1B+Z6YeprAk+fSNvAYSXtSmPvGNAKbwPC2IVar1+6qlE+0WsT08P141AhE1AdLrypVNYwLUwfNj+X6vtMJNz8I0HON/wHK5vBn00xmyj4VEeJP606jnOJPSbLIt93bz3jczzjbAN0zGxc6rlQvm1Cra2rHkDrA05z1Bxw4dRMLAJ1vrtdr3uL2nLglNgRlEALbINtIzaSTIgab3xNuHXoJFjAtOx2KkbG3yxyeV2QML78wecxM8/MeOA1eDCgkCCJttIWRrtAiPLbBqaQSbRuBJGkRfmSLbR1v7WXukfw/wDFh+GAgg1DcrzYA+CgN/ttj2kMxzHxA0AtqefdI8mGl5FU+M+M/wD8sH4f4D/hP0j8BglAbpftPs5KqgfC6nMjhYZTzEsJHMXkYU7O7Uao3uXAFVILR8LKpn3iTqCZBGxMWi9nxIEmRI7xYeEC/oR/TCnaHZ/vFWxR0M03SJRo37umxW8jCEXkLRTeC3I/TY8PxxHj1qq/aRNf3iMESlCuzCVOYwKTqQGTiC5g7BSDqVjQ8J2lSZCykC5zA2OYGDIMXkROKjhq3vg9CuMtTV6YC5XG7qCveDC9xtBG+If/AIqgOdAW89RIqC5kk5gCJkEGCDF2zE6LuxYwEVCZ5XELQjiVHxFR5iDGvmNxgXD8WGByNmCkrZTIKmCOUgjXTFE3s3QZSxkpBOXeSVn/AGr4dRc2HZlKjTLGm6y+oYx9pmgTB1dtt9oAHXSltLLLSZ6W+pVn7s8ogEC+9iPphNw2YNPdEhpJOsMrGbRoDpEnyMrjNNoNs4MS2scsuw6iMScd+AYsPLUCRy2jx5YKivaYlhyA87GIPh+HmVOI4JWPezQyjSNhB1GsZcFQ5HjQRaxbfQxeBoG5QDcCSossNYFhNidy0bCQo9emDKIMLqdxpJB2+9z/AMLWb+eI0+JklQy2vcXMnUCRA8/zMlMNK72g26gaW1kdCRyx6gCxmiwjTcmfS2OQKCgk30U35SPwX6jpjnqBULsOsb9B9MRSsp7vwgGIYET4ztvrf6x4qoGdU1ykM3/EeJO2OASOday8ThWa7sVn7CGAPE6k4NT4GmNEE8yJPqb4IHPIeZv6CceliNco8/5YMrhTC8oi3m3+44n7sch6YHRcwbA3bQ/xHmMEAboPIn8RgJlwpDkPTHlWpA8BM8hz/lj0kjUgDn+jgFRp0016sdjHL6kAC2AigIuuuhnx1+Ux5dcQ7a7VSkjVWPdpqzHkSIAA2JzQLaE4Lmiw3+XXxF4PUHYxmfaA/tXFUeE/+tQK1YadxLIl9CTz2jTGjC0hUfDu6LnoNfxzRcYurH2K7PKUDVrf33FMarmZgt8K30IX6kY0MkWJGmwJwtVWoD3e8NzGvIFRr4gC3KMRXi7alfGPSSflqPlhK1Y1Xl53/fRANgJoQL3MaWygesfjgVV5kAyWBjzBW38ImS39MRzTeR4/rbrBjE/c3ltTE6jpIIOoteBiSKWQ/vW5Q0eSoo/HBaBsfH8SSPRSMLs+WXMmPi8MsE+qyfDDPDHX/ETIvHfJB8Lx/UY5Abqb0tDMkgW5kEmfCWmNzGPTGU6EgbiQJ+Rv11nHBRMC5PIQI6fn5DXHiVlMgkA2MdABt92frjlyyld2ZxTqkpXzs61rBaatOUWIlSoAI5lgLgkaDsntIsDTcClVpxnXmDYNTEQUNgOWhGIdqcAlYAMLqJX7wI3UkESDeTKzYztW8P2XWJFNj36JmjxAmwMwhm7IYkgkwCBJjMZAFpXpF1OtTg2j06cuI21HO54mmykuB3T8akAz/FY2OBDhg0MhBEzEzcdQJ9QD1xY0Ge2cAGO9l+GYvBNzefLAq3AXzU4VuUd0+I/EYsOS86S1R/aLQyztrI8JxCnxaiAoJGvdC/hB/wBO2CU3DHKRkf7p0PgeXh84wKrwsXW3TadYtAjeeU8sC4Q1U0rLIuDC7yIPQkYNUrBeSzuSCfK98APEHMJsY3HUWME68oHSTGIMoJzZVv0AJ2n+pwZQgpgNbbYa90jYTsw/XSVVJH3RrJI19f1GFlA1G+u3zBEXkdCDrrj3KRuF8VG/Ufl5nHWXXR2HeHmPKJjFdRELa0udLasq/Rj647HY7ZKe+PFWJoLEZV9BhLjeGWfhGn/ID8cdjsAqg1Q6QyoCpIJrMpudMzD1sL64sv2VPujXWL+us9cdjscFxSfC1SzMGMhM0T0aAepjc4lVa3p80k/rlbTHY7ConVQ4YTM8m+REYzPsW5avxjsSXasylpvCAZRPISbfkMdjsbqH+Xq+H/YJXahX7ca+VjmMrp/Pn54tqVQktfSMdjsYmlMdELi6YHeAAN7jX4WPncDHr/D4BvkRH0x5jsFBKcInerjbO+/gce8NQBUT/wBtDYkXI6Y9x2AUN0WnUKq8HQiN9Qp38TgHaCAUHcWbTMNYDAR6AY7HYduqSr/hk8vZM0vjPl8mqH8Bhil9n/DPmYvjsdhQqFS4hoUka/zx5Rb4hyNvQHHY7BSpbtBZDz9lZHQwb/IYW4SoTTLEyeZvpC/Qn1x2Ox2xRQBxBPEBDGX3JaIGobw+WmLSke6v8WvW2PMdgBEodNO65lhExDED0BjE+DaQvh+Cn6sfXHY7HBcV/9k="/>
          <p:cNvSpPr>
            <a:spLocks noChangeAspect="1" noChangeArrowheads="1"/>
          </p:cNvSpPr>
          <p:nvPr/>
        </p:nvSpPr>
        <p:spPr bwMode="auto">
          <a:xfrm>
            <a:off x="77788" y="-1036638"/>
            <a:ext cx="2114550" cy="21621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 name="Picture 2" descr="Rosecrans at Stones River.jpg">
            <a:hlinkClick r:id="rId3"/>
          </p:cNvPr>
          <p:cNvPicPr>
            <a:picLocks noChangeAspect="1" noChangeArrowheads="1"/>
          </p:cNvPicPr>
          <p:nvPr/>
        </p:nvPicPr>
        <p:blipFill>
          <a:blip r:embed="rId4" cstate="print"/>
          <a:srcRect/>
          <a:stretch>
            <a:fillRect/>
          </a:stretch>
        </p:blipFill>
        <p:spPr bwMode="auto">
          <a:xfrm>
            <a:off x="4876800" y="0"/>
            <a:ext cx="4267200" cy="3186177"/>
          </a:xfrm>
          <a:prstGeom prst="rect">
            <a:avLst/>
          </a:prstGeom>
          <a:noFill/>
        </p:spPr>
      </p:pic>
      <p:sp>
        <p:nvSpPr>
          <p:cNvPr id="9" name="TextBox 8"/>
          <p:cNvSpPr txBox="1"/>
          <p:nvPr/>
        </p:nvSpPr>
        <p:spPr>
          <a:xfrm>
            <a:off x="5105400" y="3733800"/>
            <a:ext cx="3886200" cy="2585323"/>
          </a:xfrm>
          <a:prstGeom prst="rect">
            <a:avLst/>
          </a:prstGeom>
          <a:noFill/>
        </p:spPr>
        <p:txBody>
          <a:bodyPr wrap="square" rtlCol="0">
            <a:spAutoFit/>
          </a:bodyPr>
          <a:lstStyle/>
          <a:p>
            <a:r>
              <a:rPr lang="en-US" sz="5400" b="1" dirty="0" smtClean="0">
                <a:latin typeface="Kozuka Gothic Pro EL" pitchFamily="34" charset="-128"/>
                <a:ea typeface="Kozuka Gothic Pro EL" pitchFamily="34" charset="-128"/>
              </a:rPr>
              <a:t>Stones </a:t>
            </a:r>
            <a:r>
              <a:rPr lang="en-US" sz="5400" b="1" dirty="0" smtClean="0">
                <a:latin typeface="Kozuka Gothic Pro EL" pitchFamily="34" charset="-128"/>
                <a:ea typeface="Kozuka Gothic Pro EL" pitchFamily="34" charset="-128"/>
              </a:rPr>
              <a:t>River Battle Then</a:t>
            </a:r>
            <a:endParaRPr lang="en-US" sz="5400" b="1" dirty="0">
              <a:latin typeface="Kozuka Gothic Pro EL" pitchFamily="34" charset="-128"/>
              <a:ea typeface="Kozuka Gothic Pro EL" pitchFamily="34" charset="-128"/>
            </a:endParaRPr>
          </a:p>
        </p:txBody>
      </p:sp>
    </p:spTree>
  </p:cSld>
  <p:clrMapOvr>
    <a:masterClrMapping/>
  </p:clrMapOvr>
  <p:transition advTm="1087"/>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t3.gstatic.com/images?q=tbn:ANd9GcQ0durVWNaFQQch3wHU1EQOnhSq7iLyvrJW9EgP3vFLmYcuGMsXog"/>
          <p:cNvPicPr>
            <a:picLocks noChangeAspect="1" noChangeArrowheads="1"/>
          </p:cNvPicPr>
          <p:nvPr/>
        </p:nvPicPr>
        <p:blipFill>
          <a:blip r:embed="rId2" cstate="print"/>
          <a:srcRect/>
          <a:stretch>
            <a:fillRect/>
          </a:stretch>
        </p:blipFill>
        <p:spPr bwMode="auto">
          <a:xfrm>
            <a:off x="0" y="0"/>
            <a:ext cx="3962400" cy="3962400"/>
          </a:xfrm>
          <a:prstGeom prst="rect">
            <a:avLst/>
          </a:prstGeom>
          <a:noFill/>
        </p:spPr>
      </p:pic>
      <p:pic>
        <p:nvPicPr>
          <p:cNvPr id="16388" name="Picture 4" descr="http://t0.gstatic.com/images?q=tbn:ANd9GcQp0r7Y05camOp6--yxf9AN5IgvCtQ79hWyXiVm_Mr9i0mnnRrH"/>
          <p:cNvPicPr>
            <a:picLocks noChangeAspect="1" noChangeArrowheads="1"/>
          </p:cNvPicPr>
          <p:nvPr/>
        </p:nvPicPr>
        <p:blipFill>
          <a:blip r:embed="rId3" cstate="print"/>
          <a:srcRect/>
          <a:stretch>
            <a:fillRect/>
          </a:stretch>
        </p:blipFill>
        <p:spPr bwMode="auto">
          <a:xfrm>
            <a:off x="3962400" y="0"/>
            <a:ext cx="5181600" cy="6882229"/>
          </a:xfrm>
          <a:prstGeom prst="rect">
            <a:avLst/>
          </a:prstGeom>
          <a:noFill/>
        </p:spPr>
      </p:pic>
      <p:pic>
        <p:nvPicPr>
          <p:cNvPr id="16390" name="Picture 6" descr="http://t0.gstatic.com/images?q=tbn:ANd9GcSDiqRgI0zZfnH4Lk3qALG_q_bqfDb0g0jvOBAGYgs4usuzg8DtFg"/>
          <p:cNvPicPr>
            <a:picLocks noChangeAspect="1" noChangeArrowheads="1"/>
          </p:cNvPicPr>
          <p:nvPr/>
        </p:nvPicPr>
        <p:blipFill>
          <a:blip r:embed="rId4" cstate="print"/>
          <a:srcRect/>
          <a:stretch>
            <a:fillRect/>
          </a:stretch>
        </p:blipFill>
        <p:spPr bwMode="auto">
          <a:xfrm>
            <a:off x="6553200" y="0"/>
            <a:ext cx="2590800" cy="3458852"/>
          </a:xfrm>
          <a:prstGeom prst="rect">
            <a:avLst/>
          </a:prstGeom>
          <a:noFill/>
        </p:spPr>
      </p:pic>
      <p:sp>
        <p:nvSpPr>
          <p:cNvPr id="5" name="TextBox 4"/>
          <p:cNvSpPr txBox="1"/>
          <p:nvPr/>
        </p:nvSpPr>
        <p:spPr>
          <a:xfrm>
            <a:off x="228600" y="4038600"/>
            <a:ext cx="3733800" cy="2585323"/>
          </a:xfrm>
          <a:prstGeom prst="rect">
            <a:avLst/>
          </a:prstGeom>
          <a:noFill/>
        </p:spPr>
        <p:txBody>
          <a:bodyPr wrap="square" rtlCol="0">
            <a:spAutoFit/>
          </a:bodyPr>
          <a:lstStyle/>
          <a:p>
            <a:r>
              <a:rPr lang="en-US" sz="5400" b="1" dirty="0" smtClean="0">
                <a:latin typeface="Kozuka Gothic Pro EL" pitchFamily="34" charset="-128"/>
                <a:ea typeface="Kozuka Gothic Pro EL" pitchFamily="34" charset="-128"/>
              </a:rPr>
              <a:t>Stones </a:t>
            </a:r>
            <a:r>
              <a:rPr lang="en-US" sz="5400" b="1" dirty="0" smtClean="0">
                <a:latin typeface="Kozuka Gothic Pro EL" pitchFamily="34" charset="-128"/>
                <a:ea typeface="Kozuka Gothic Pro EL" pitchFamily="34" charset="-128"/>
              </a:rPr>
              <a:t>River Battle Now</a:t>
            </a:r>
            <a:endParaRPr lang="en-US" sz="5400" b="1" dirty="0">
              <a:latin typeface="Kozuka Gothic Pro EL" pitchFamily="34" charset="-128"/>
              <a:ea typeface="Kozuka Gothic Pro EL" pitchFamily="34" charset="-128"/>
            </a:endParaRPr>
          </a:p>
        </p:txBody>
      </p:sp>
    </p:spTree>
  </p:cSld>
  <p:clrMapOvr>
    <a:masterClrMapping/>
  </p:clrMapOvr>
  <p:transition advTm="366"/>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t1.gstatic.com/images?q=tbn:ANd9GcQLAlMAFWNMvefNpM0FKBnDSmyfTalgEb-4gXmSXo5It0T-1xmr6w"/>
          <p:cNvPicPr>
            <a:picLocks noChangeAspect="1" noChangeArrowheads="1"/>
          </p:cNvPicPr>
          <p:nvPr/>
        </p:nvPicPr>
        <p:blipFill>
          <a:blip r:embed="rId2" cstate="print"/>
          <a:srcRect/>
          <a:stretch>
            <a:fillRect/>
          </a:stretch>
        </p:blipFill>
        <p:spPr bwMode="auto">
          <a:xfrm>
            <a:off x="0" y="0"/>
            <a:ext cx="4343400" cy="4441227"/>
          </a:xfrm>
          <a:prstGeom prst="rect">
            <a:avLst/>
          </a:prstGeom>
          <a:noFill/>
        </p:spPr>
      </p:pic>
      <p:sp>
        <p:nvSpPr>
          <p:cNvPr id="2054" name="AutoShape 6" descr="data:image/jpg;base64,/9j/4AAQSkZJRgABAQAAAQABAAD/2wCEAAkGBhQSERQUExQWFRUUGRoZGRgYFiIfHxseHB0aFxYdHBoeJyYeGxojHBoYIy8gIzMpLCwsHCAxNTEqNiYrLCkBCQoKDgwOGg8PGikgHyApLCkpKSkpKSwpKS0sKSwpKSkpLCkpKSksKSwsKSkpKSwsMSwsKSwpKSkpLCwpLCwpKf/AABEIAGgAkQMBIgACEQEDEQH/xAAbAAABBQEBAAAAAAAAAAAAAAAGAAEDBAUCB//EAEMQAAIBAgQDBgMEBQoHAQAAAAECEQMhAAQSMQVBUQYTImFxgTKRsRRCofBUwdHh8RUjM0NSU2Jyk6IWF4KSo9LiB//EABgBAAMBAQAAAAAAAAAAAAAAAAECAwAE/8QAJBEAAgIBAwQDAQEAAAAAAAAAAAECESEDEjETQVFhFCKBMgT/2gAMAwEAAhEDEQA/APHWwg2OcLDjCnCwsLGMyb7QdOmbb47pZpgCoZgpBBE2vY22xXGOgMMpMFBH2c4joYM1RlCnwhR4gTckHkJAn6YPcvxZCCQJ1Ay2kAnmehPLb9ePL8lVQDxUyfMH0gm2wg4N+DOuYoEDwlfgnkZ6i5ve20n2aUmT2mhmM6DcjRT1adQEwCFAI8rXb58safZ1CStQQxdvCQYDDaGB2A8Q5GRgZq0yCQTLQNjP3dRIN5AIF7Hn54JOCHub924Y7qBbyBAHMaj0ta2HgvIkvA3azO1C5Di94g+ciL9TgZqUWdpOrSIPl1nleOfTBotMZuqGZJUSdrWUkAmOvMX9sB75i7u5kKSq/nYWGOacVTYUyHMU9ULYggAlflufLFynppoYnre55RJnqd/PGNxCuQy6WK33nabWjFo1CtIatuRXz6zzn2xxTi8FYslqZ4TPMXC2sbXEb7nGbns94bWZoJ87R6zcW9cI1ALnna4tDSZJ+Y/DzxTq1vC1uW45gdeqzywYwyHJSqVyX1bTA57x9bY7qZkkQLBZPyv5X3sMVq7ztN4N+VoP68KmhI2v1x07UAs/b26H8++Fip3f+H6/tw2NSAUDhsS06BM72HL8+RxGUMTitDjYUYeMdFSIm04xmcgYmoUpubbfjjjQYnlh1HtgoBby4ClTNzHOP4b8/wBeN7h+bNbMim9QpSY6SFeRFwIZpkkk3O/PA99kbTqIOmd+UxO/pJ/6T0xJTEbiALH+GKoRoOsnwt0zJpLzAW7CCCwtLeEtYDSDv0g49G4dwhgSHGqwmbDpZQdKkXsOnnYS7K8FOZyVTRTOvUijUxAhVps1iLg+Exzi0WODnhGVq0qiq7E6VKyVEnYjxSfvBjHp54osIiybJcFWm5IW2wOo+nwmQDdtsDXbHsc1Qh6CyRMrIAvufTy54PMcucK1ao1HhR4FAqudqMBtRsSZi3PafY4x8zXL2EGDG3KRG9wB0/bj1Hth2fphHJqlVck92L62AMTNyR5fW+PJKmpGkCASQBzEb+mOaUEisWW8zWJ3uYNjaIP0xkM+owLXsPI3xZoozN4yfU73HLnz54qVqUMIJv8Ak++JxSTooOkWF9rfv/PLGl/J/hsTtvy+uKYQEFr3kdJ852Pti7lM0QAWUlVItOmRI1AdDpm/pgS9Gozvsjdfw/8ArCxu99lf7FT/AG/+2GwKkHaDFPMaGcAmCTHPadM/M7dcPnRpZhyJmIgfI3i9sVcdFyd7/n546dwKLPDzBMgmEf7oIBi0jpIHpv6818yzr4ohYAsBFiALehn544pZhlBAMA2PobHD9x4J1bn4YPz6c8C0YkoZgKywAY3DCzG5uPw+WNrguapP9qFUKNVF9EILOCagg7rLc+ltsD2nz28tvLFzhnDGqsFXn5cueCpVyarDrK5yctkMqyJozUl3gSo7/wAMHloXXb/F5mdej/8Am2VXMk1KxZKaIxWdyWfmNl8G3mY5YFKfYZjH86PLwH3iYxeodhyCGNYsAQY07xffVbC/J0/IOnI237YvklrgPTZqtSrUVkUlRKqibeERouDOxE47yXbHMVhR1VKSV0e+vwqAylhrBgWDOCJEaQd7HF4twGGDvUGgEHSQSGcyZbnBYEk9CQItjql2eWqz1UYU1d2ChVGiB4T3d5ieZje0iDjPWi42Ujovmgto8crVaiqM4iLoIJVPivKkEiFaOYkQAIkmKnFu0GbpA0jmkPgcM+gEqVUn4k3YlWUmLE7bTRzTNTBqGqvgFLRqjwskmB5MQvhHT551HhFRkYrUQ98yOSGN4LMZgXF1MdR5Yh18XZTpx8E3F6mYqaHqVB4VBNN6stBEz3a3HLxXkAepHsvxBKtOoGWkhUNYFgSCQxIEkE+XITaNivM5M/aVqjQyoqqoMbatTWuPhk+p+eWifZ6+demBr7tGokKDoJaCVmdOlVcTvt1wI6yfLDKNcGXnnU1UqPTUK8sQFdVIYsAeUDxKfWAfPWzvAMulHLVVqS1VgqU7BAJYHW8kgkFJBaRtynEXa/NNm6GWd1Oumn8425OplYTEAi8dRpI5TjCzmXzFWgEAfuqMyN1B5mOtgPlh/qxPwK37G6UlaiZg6ZZaT/0ZkdJtuPEALE+WGNKkad8voIEENLM97BWsAxZgAw5RJM4Fcq2YNCki94E8VlYjWGZF0wN4YzHmTgmz/EKzqaKJBrCl3UNBUU5mJ28YG8WIjEJ81ZeFVdE//Lup/cN8j+zCxkzxP++H+r+/Cwv6bHg8/jDg4lNgRblt9PWT+GOKlMjfHacpPlsxpBGkEtbb6ee/zxsJSBpqHBFdyAkKApBssmYmQR6nyxR4PQVi2o6So1KwNwVvBHMESJGxI5TjRCacvNpepCyJjSo1kE9Tbw7wRygrJDRM3OcMdWUGNTgEAXMbifbncY2eDr3U/wBIK1IyaaX1ATqBgGIsSdo6YVLiF6Ygh0UMrlbqQA4IPQkSOpHPBNX7qszVVVg5UqzA6mhzpIbkXN18VvFHKytNqmFcmgvG6BCzVp3MHxbGAQL+v1xYzOcppCsRL/Bb4pEwOs8vMgc8DPF+G0WzOYUU3W7uppqNDCDoIP8AVotwQJmT8OnFPNZumuWoCVJKrpBVlfwk31CUVQ/uY3uI5noKyqkbOayxzK0wXCMqAhDcWkMZ+L7pAN9jzJAzuwTkmqpIOkbAciSxk7xI898WKlJiNammGNIhEWoqtTQ+JmZdOkXa5s1t7g4yODoq1aqNUVaeie81sqkgqyQV8RN/hG5XcAE4vTem4i1tlZ6fw/MZVJSto1Orb8r6VAAuXY6vDvCyJkYxsnn6dQsKSkIGYKWbVIU2gnxbRYi3LfA7mOI065yutqoyynx1WSCPu3+IfGACwkSbyReHgHE0WqyoHrjSW8NPxSPi0qJMEXJt/lHKD0/pQ95yGYIPl74buE1SQNRABPWMVsvnEqSFu1pUXN9pXcSZHthqGclmGkjSAxmxgjciJAtzg/LHE4tB3HX8k0iICwAdh+HyAxCeCU77wTMTb82xaSrqBIi07Gbj6e+F3p6TuT6czjJy4BgjThKAIIjRcQYjfp64krZIN8U2vvsbfsw1POAsy76Yn3BI+mJTVPX+GA93cKa7Ff7CP72p/wB5/ZhY770dfxw+Bkx5FXSdLxEsQbzEaT52hvrixn+DmlWam6FGQtI1TspIIJ32n3jyweJlxqkopHLY2tcg87RbE2Yp06tQ1GVWqczF+gmdxci8++O75XoHSvuea5UwrwCSQogf5hYgb3i2C3M8bppk+7pypanTENPiNQVO+YjYiXB9xvGNZuzdAr/Ri/SRz1fKfXEuY7L0qiopB0qukCY8wD8hfAl/pjIK02jG7QcRVEy1OjCwpZ2AENommCNiTYkcoacZnCa7d02ti1KdSqZIBpsDpg9ZEqLEOJ54KOJ9mUdaY8SGkpUaIk2C/Q3jrjGfsBUX+sA3MX6iI6Wg+UDfFIa8KFlCVmr2corUzFVHamg0ARqVTIkP3YNu8LPEGQBMzOCg8DyrdzpyoqK7EhNQ5Kykli0sZpzyuYxQ7MZNhQLM5paitFWULAPi11JN9bagA0mbECCFGdkswMnl6T6qZrDvqcd4dbFqtQK/dmTpXTOoxMtub4O7dwMltRQq1hSqpmiFY0alRAoUeHTBpS39oAtpsdOlbkLizms7T7t8xQNqoqFz3TKBErTVW2DMfibcmdoED3FMt3WUQagSxWfGZBYEwF2gbah7xMYv8Pqg0cllnE6mvO6rVrLBCwRp08zc94ADHhxRSVYEaadMnyFGlTV2YIyA+Gl3niLAMXY6byvSFGx+7elwln+0MMtVWmXptLAAg/eZYayiRBiZAB54KOLGnR4bWAgM9WqKBLX0rpFT2AWqJPxG33hAVwCsKbsW8DJchgRupTkA2oFhYRbryKyhW+xu5bLsmYptrLmozJUf4dR8egyPhBGmY2gG++LfaThi5UVQlVlrCmJggIwkIQoM306j18XScYnCKoqN3CkBqtZAkhisN6Hc+H2I53wTdsaKZYVdVfvHrUxHeTIVWNhM6mgv03i84k6sdLBicPzH2So6aCoqaBtIW0rUg30lSpCnl5nD8TzfeZd6eZ1morMQVCqYkwShiBp1W3uDFpxiHjLVQutQdLBVI6XgHqLkDe1togs7P5IO1atVKvUp0xU02e4YadRMjUSonndgd8FxX9dxVk4yvFKdPTUq6VR1UFlRtTbgnSJBAggXEncAzjSocRpMiuGhajaUndvEV+ET0GH4dwNKmXrtWTWKUMBDKQ51kSsyQJE9YX+zePO9mUFJM1qFNgVbutA8JiGUk7x4uW/I7YjOMXyUUSx3lP8ASMv/AKq4WAT+Wn/SD88LCdJGoK0AiJEA/X1/NzixSzQI66BfptIjl0GM4ZTUAdImbzbadjvvIi2L1MIynVEdBz6ge3WP28zHUi2swbhRNoN468yJjD1XEmZMefS0+WGosAQomCSDt7TPK38MMzIQSNhbnbmYA33B9MINYhUufrbyj6DCq5k7ERqi/MXMekjHcgAryE7+n7/S3vjhalpsp/IPyt8/XGAd11IopoExUVjC7QrwQPJtFxffpgW4vkClFS/84wqOKQIIhDFWoYtJBLj3Jm2CihQY/E23QTFjvO9jfEa5NGa0HeJA5/gLbYrHUcTME+0GfGuXUNBpvpmNQEg322Bses8sXKYy2a1MHIeogUKI8IUIAADIkFRfnc2nBEOFI5AdQSIA26iw/wAP7sVa3ZvLNJNIb3glfP8AEn6bbYdaqqsoSVt2Q8W4W70ESnU/nKVR3RytwrAMF1XM6/FJxjce4a7VKpIIBVBOwLAEtpUfdG0b7zEmCOlwSminuwwkCDrn0iT54tJlIgFtRN7nawPnI3tgrXcfYu0824ZxNstXo1GQTS1CGWbwVkjmRIg+QONPtPnzVWm7mCaFLu+mkKGqAb8zF9zqG6mDWvw1CBqAImLoD77XtitmuzWXeCyTAHIbLYAH0AxT5MbyhdlKkA3ZWijCsW+MAFQYO0k6fP08sbfBMsGzXeVl108ujIRJkaACixz8TAL6DeDjXo9kMsr6kUgjaWsIgzHoIxzV4I9M5mojaqlYKoXkEBUtuImAALGL3knDdeMmzKDRf7K1MtWocQrZgSiOumGcACCVtMsQxIBbkBtsMbNcRdKGmtULaCGqKLGCSCoLdSRMdBETOL+R4clPK5ihUlBWroygGQyin4pIiF1deg3wIdoM4xdtx31OmYIjkW09AZPqNMc8PcZPA6k1dh1/xxw39H/8GFga/wCOx+jf7D+3CxShdxZpQs6SsQCR6Em55iZ+eJQBcmASCb/r5fnnhYWOFoDOiWZYC2HOR89t7dOQxOEJEazbcT0tYnlP6sPhYQUVKkQQASdoMj19hBxZVnDQQTY3n39ZnCwsKx4om72LMRa9/nYx098cpXM2XcH7v53Plfnh8LC1g1uyVa83NjtYzvA9eXTHJdQBAJHIyZ88NhYFBTZJ31wLwecb3A9p/ViUIpi+3Mj5/hhYWNQx2aXUkH16/wAd8QzAPjmx38t+vp88PhYULwR+E33m+53B6477yAWEg9fwBPth8LBZkiKrVO2oEbbczsPpilW7traQSPK/8dsLCwywFlH7Cn92Pnh8LCw25+SdH//Z"/>
          <p:cNvSpPr>
            <a:spLocks noChangeAspect="1" noChangeArrowheads="1"/>
          </p:cNvSpPr>
          <p:nvPr/>
        </p:nvSpPr>
        <p:spPr bwMode="auto">
          <a:xfrm>
            <a:off x="77788" y="-471488"/>
            <a:ext cx="1381125" cy="990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6" name="Picture 8" descr="http://t2.gstatic.com/images?q=tbn:ANd9GcTzyzneZvbNMdgOXbbtJMSUh4WqigRu4tDqd4sUZLYOb18ByYxj"/>
          <p:cNvPicPr>
            <a:picLocks noChangeAspect="1" noChangeArrowheads="1"/>
          </p:cNvPicPr>
          <p:nvPr/>
        </p:nvPicPr>
        <p:blipFill>
          <a:blip r:embed="rId3" cstate="print"/>
          <a:srcRect/>
          <a:stretch>
            <a:fillRect/>
          </a:stretch>
        </p:blipFill>
        <p:spPr bwMode="auto">
          <a:xfrm>
            <a:off x="0" y="4191000"/>
            <a:ext cx="4414341" cy="2667000"/>
          </a:xfrm>
          <a:prstGeom prst="rect">
            <a:avLst/>
          </a:prstGeom>
          <a:noFill/>
        </p:spPr>
      </p:pic>
      <p:pic>
        <p:nvPicPr>
          <p:cNvPr id="2058" name="Picture 10" descr="http://t0.gstatic.com/images?q=tbn:ANd9GcSRl0Lxzqu44DPJeH1sBaJP-6mVEchJlU5FcJPmSoKtpwMGe36MOg"/>
          <p:cNvPicPr>
            <a:picLocks noChangeAspect="1" noChangeArrowheads="1"/>
          </p:cNvPicPr>
          <p:nvPr/>
        </p:nvPicPr>
        <p:blipFill>
          <a:blip r:embed="rId4" cstate="print"/>
          <a:srcRect/>
          <a:stretch>
            <a:fillRect/>
          </a:stretch>
        </p:blipFill>
        <p:spPr bwMode="auto">
          <a:xfrm>
            <a:off x="4343404" y="0"/>
            <a:ext cx="4800596" cy="3962400"/>
          </a:xfrm>
          <a:prstGeom prst="rect">
            <a:avLst/>
          </a:prstGeom>
          <a:noFill/>
        </p:spPr>
      </p:pic>
      <p:sp>
        <p:nvSpPr>
          <p:cNvPr id="9" name="TextBox 8"/>
          <p:cNvSpPr txBox="1"/>
          <p:nvPr/>
        </p:nvSpPr>
        <p:spPr>
          <a:xfrm>
            <a:off x="5029200" y="4419600"/>
            <a:ext cx="4114800" cy="2308324"/>
          </a:xfrm>
          <a:prstGeom prst="rect">
            <a:avLst/>
          </a:prstGeom>
          <a:noFill/>
        </p:spPr>
        <p:txBody>
          <a:bodyPr wrap="square" rtlCol="0">
            <a:spAutoFit/>
          </a:bodyPr>
          <a:lstStyle/>
          <a:p>
            <a:r>
              <a:rPr lang="en-US" sz="4800" b="1" dirty="0" smtClean="0">
                <a:latin typeface="Kozuka Gothic Pro EL" pitchFamily="34" charset="-128"/>
                <a:ea typeface="Kozuka Gothic Pro EL" pitchFamily="34" charset="-128"/>
              </a:rPr>
              <a:t>Battle of Perryville Then</a:t>
            </a:r>
            <a:endParaRPr lang="en-US" sz="4800" b="1" dirty="0">
              <a:latin typeface="Kozuka Gothic Pro EL" pitchFamily="34" charset="-128"/>
              <a:ea typeface="Kozuka Gothic Pro EL" pitchFamily="34"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t3.gstatic.com/images?q=tbn:ANd9GcQopVLl9rAaVJr6FgF0PIoGGOMPsst5cLFALebMXElaJcviPcIiHA"/>
          <p:cNvPicPr>
            <a:picLocks noChangeAspect="1" noChangeArrowheads="1"/>
          </p:cNvPicPr>
          <p:nvPr/>
        </p:nvPicPr>
        <p:blipFill>
          <a:blip r:embed="rId2" cstate="print"/>
          <a:srcRect/>
          <a:stretch>
            <a:fillRect/>
          </a:stretch>
        </p:blipFill>
        <p:spPr bwMode="auto">
          <a:xfrm>
            <a:off x="-1" y="0"/>
            <a:ext cx="5734787" cy="3733800"/>
          </a:xfrm>
          <a:prstGeom prst="rect">
            <a:avLst/>
          </a:prstGeom>
          <a:noFill/>
        </p:spPr>
      </p:pic>
      <p:pic>
        <p:nvPicPr>
          <p:cNvPr id="15364" name="Picture 4" descr="http://t2.gstatic.com/images?q=tbn:ANd9GcSaZY4hKOcuHzogs8IacXs0u96doTht_Lp61iOhd9FR7FPSfBsjjQ"/>
          <p:cNvPicPr>
            <a:picLocks noChangeAspect="1" noChangeArrowheads="1"/>
          </p:cNvPicPr>
          <p:nvPr/>
        </p:nvPicPr>
        <p:blipFill>
          <a:blip r:embed="rId3" cstate="print"/>
          <a:srcRect/>
          <a:stretch>
            <a:fillRect/>
          </a:stretch>
        </p:blipFill>
        <p:spPr bwMode="auto">
          <a:xfrm>
            <a:off x="0" y="3733800"/>
            <a:ext cx="4694833" cy="3124200"/>
          </a:xfrm>
          <a:prstGeom prst="rect">
            <a:avLst/>
          </a:prstGeom>
          <a:noFill/>
        </p:spPr>
      </p:pic>
      <p:sp>
        <p:nvSpPr>
          <p:cNvPr id="4" name="TextBox 3"/>
          <p:cNvSpPr txBox="1"/>
          <p:nvPr/>
        </p:nvSpPr>
        <p:spPr>
          <a:xfrm>
            <a:off x="5257800" y="3810000"/>
            <a:ext cx="3581400" cy="2862322"/>
          </a:xfrm>
          <a:prstGeom prst="rect">
            <a:avLst/>
          </a:prstGeom>
          <a:noFill/>
        </p:spPr>
        <p:txBody>
          <a:bodyPr wrap="square" rtlCol="0">
            <a:spAutoFit/>
          </a:bodyPr>
          <a:lstStyle/>
          <a:p>
            <a:r>
              <a:rPr lang="en-US" sz="6000" b="1" dirty="0" smtClean="0">
                <a:latin typeface="Kozuka Gothic Pro EL" pitchFamily="34" charset="-128"/>
                <a:ea typeface="Kozuka Gothic Pro EL" pitchFamily="34" charset="-128"/>
              </a:rPr>
              <a:t>Battle of Perryville now</a:t>
            </a:r>
            <a:endParaRPr lang="en-US" sz="6000" b="1" dirty="0">
              <a:latin typeface="Kozuka Gothic Pro EL" pitchFamily="34" charset="-128"/>
              <a:ea typeface="Kozuka Gothic Pro EL" pitchFamily="34" charset="-128"/>
            </a:endParaRPr>
          </a:p>
        </p:txBody>
      </p:sp>
      <p:pic>
        <p:nvPicPr>
          <p:cNvPr id="1026" name="Picture 2" descr="http://www.battleofperryville.com/p_1101_04.jpg"/>
          <p:cNvPicPr>
            <a:picLocks noChangeAspect="1" noChangeArrowheads="1"/>
          </p:cNvPicPr>
          <p:nvPr/>
        </p:nvPicPr>
        <p:blipFill>
          <a:blip r:embed="rId4" cstate="print"/>
          <a:srcRect/>
          <a:stretch>
            <a:fillRect/>
          </a:stretch>
        </p:blipFill>
        <p:spPr bwMode="auto">
          <a:xfrm>
            <a:off x="5092700" y="0"/>
            <a:ext cx="4051300" cy="37338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noAutofit/>
          </a:bodyPr>
          <a:lstStyle/>
          <a:p>
            <a:r>
              <a:rPr lang="en-US" sz="7200" dirty="0" smtClean="0"/>
              <a:t>Conclusion of the Battle of Perryville</a:t>
            </a:r>
            <a:endParaRPr lang="en-US" sz="7200" dirty="0"/>
          </a:p>
        </p:txBody>
      </p:sp>
      <p:sp>
        <p:nvSpPr>
          <p:cNvPr id="3" name="Content Placeholder 2"/>
          <p:cNvSpPr>
            <a:spLocks noGrp="1"/>
          </p:cNvSpPr>
          <p:nvPr>
            <p:ph idx="1"/>
          </p:nvPr>
        </p:nvSpPr>
        <p:spPr>
          <a:xfrm>
            <a:off x="609600" y="2971800"/>
            <a:ext cx="8229600" cy="3429000"/>
          </a:xfrm>
        </p:spPr>
        <p:txBody>
          <a:bodyPr>
            <a:normAutofit/>
          </a:bodyPr>
          <a:lstStyle/>
          <a:p>
            <a:pPr>
              <a:buNone/>
            </a:pPr>
            <a:r>
              <a:rPr lang="en-US" sz="4400" dirty="0" smtClean="0">
                <a:solidFill>
                  <a:schemeClr val="tx1">
                    <a:lumMod val="95000"/>
                    <a:lumOff val="5000"/>
                  </a:schemeClr>
                </a:solidFill>
              </a:rPr>
              <a:t>Following the Battle of Perryville the Union maintained</a:t>
            </a:r>
          </a:p>
          <a:p>
            <a:pPr>
              <a:buNone/>
            </a:pPr>
            <a:r>
              <a:rPr lang="en-US" sz="4400" dirty="0" smtClean="0">
                <a:solidFill>
                  <a:schemeClr val="tx1">
                    <a:lumMod val="95000"/>
                    <a:lumOff val="5000"/>
                  </a:schemeClr>
                </a:solidFill>
              </a:rPr>
              <a:t>c</a:t>
            </a:r>
            <a:r>
              <a:rPr lang="en-US" sz="4400" dirty="0" smtClean="0">
                <a:solidFill>
                  <a:schemeClr val="tx1">
                    <a:lumMod val="95000"/>
                    <a:lumOff val="5000"/>
                  </a:schemeClr>
                </a:solidFill>
              </a:rPr>
              <a:t>ontrol </a:t>
            </a:r>
            <a:r>
              <a:rPr lang="en-US" sz="4400" dirty="0" smtClean="0">
                <a:solidFill>
                  <a:schemeClr val="tx1">
                    <a:lumMod val="95000"/>
                    <a:lumOff val="5000"/>
                  </a:schemeClr>
                </a:solidFill>
              </a:rPr>
              <a:t>of Kentucky for the rest of the war.</a:t>
            </a:r>
            <a:endParaRPr lang="en-US" sz="4400"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Conclusion of the Battle of </a:t>
            </a:r>
            <a:r>
              <a:rPr lang="en-US" sz="5400" dirty="0" smtClean="0"/>
              <a:t>Stones </a:t>
            </a:r>
            <a:r>
              <a:rPr lang="en-US" sz="5400" dirty="0" smtClean="0"/>
              <a:t>River </a:t>
            </a:r>
            <a:endParaRPr lang="en-US" sz="5400" dirty="0"/>
          </a:p>
        </p:txBody>
      </p:sp>
      <p:sp>
        <p:nvSpPr>
          <p:cNvPr id="3" name="Content Placeholder 2"/>
          <p:cNvSpPr>
            <a:spLocks noGrp="1"/>
          </p:cNvSpPr>
          <p:nvPr>
            <p:ph idx="1"/>
          </p:nvPr>
        </p:nvSpPr>
        <p:spPr>
          <a:xfrm>
            <a:off x="457200" y="2209800"/>
            <a:ext cx="8229600" cy="3505200"/>
          </a:xfrm>
        </p:spPr>
        <p:txBody>
          <a:bodyPr>
            <a:normAutofit/>
          </a:bodyPr>
          <a:lstStyle/>
          <a:p>
            <a:pPr>
              <a:buNone/>
            </a:pPr>
            <a:r>
              <a:rPr lang="en-US" sz="4000" dirty="0" smtClean="0"/>
              <a:t>The Confederate threat to Kentucky and Middle Tennessee had been nullified, and Nashville was secure as a major Union supply base for the rest of the war.</a:t>
            </a:r>
            <a:endParaRPr lang="en-US" sz="4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normAutofit/>
          </a:bodyPr>
          <a:lstStyle/>
          <a:p>
            <a:r>
              <a:rPr lang="en-US" sz="6000" dirty="0" smtClean="0">
                <a:latin typeface="Kozuka Gothic Pro EL" pitchFamily="34" charset="-128"/>
                <a:ea typeface="Kozuka Gothic Pro EL" pitchFamily="34" charset="-128"/>
              </a:rPr>
              <a:t>Battle of Perryville</a:t>
            </a:r>
            <a:endParaRPr lang="en-US" sz="6000" dirty="0">
              <a:latin typeface="Kozuka Gothic Pro EL" pitchFamily="34" charset="-128"/>
              <a:ea typeface="Kozuka Gothic Pro EL" pitchFamily="34" charset="-128"/>
            </a:endParaRPr>
          </a:p>
        </p:txBody>
      </p:sp>
      <p:sp>
        <p:nvSpPr>
          <p:cNvPr id="3" name="Subtitle 2"/>
          <p:cNvSpPr>
            <a:spLocks noGrp="1"/>
          </p:cNvSpPr>
          <p:nvPr>
            <p:ph type="subTitle" idx="1"/>
          </p:nvPr>
        </p:nvSpPr>
        <p:spPr>
          <a:xfrm>
            <a:off x="304800" y="2438400"/>
            <a:ext cx="8534400" cy="1752600"/>
          </a:xfrm>
        </p:spPr>
        <p:txBody>
          <a:bodyPr>
            <a:noAutofit/>
          </a:bodyPr>
          <a:lstStyle/>
          <a:p>
            <a:pPr algn="l">
              <a:buFont typeface="Arial" pitchFamily="34" charset="0"/>
              <a:buChar char="•"/>
            </a:pPr>
            <a:r>
              <a:rPr lang="en-US" sz="2400" dirty="0" smtClean="0">
                <a:solidFill>
                  <a:schemeClr val="tx1"/>
                </a:solidFill>
              </a:rPr>
              <a:t>Who: The Confederate was led by Bragg Braxton and Union was led by Don Carlos Buell.</a:t>
            </a:r>
          </a:p>
          <a:p>
            <a:pPr algn="l">
              <a:buFont typeface="Arial" pitchFamily="34" charset="0"/>
              <a:buChar char="•"/>
            </a:pPr>
            <a:r>
              <a:rPr lang="en-US" sz="2400" dirty="0" smtClean="0">
                <a:solidFill>
                  <a:schemeClr val="tx1"/>
                </a:solidFill>
              </a:rPr>
              <a:t>Where: Kentucky</a:t>
            </a:r>
          </a:p>
          <a:p>
            <a:pPr algn="l">
              <a:buFont typeface="Arial" pitchFamily="34" charset="0"/>
              <a:buChar char="•"/>
            </a:pPr>
            <a:r>
              <a:rPr lang="en-US" sz="2400" dirty="0" smtClean="0">
                <a:solidFill>
                  <a:schemeClr val="tx1"/>
                </a:solidFill>
              </a:rPr>
              <a:t>When: October 8, 1862</a:t>
            </a:r>
          </a:p>
          <a:p>
            <a:pPr algn="l">
              <a:buFont typeface="Arial" pitchFamily="34" charset="0"/>
              <a:buChar char="•"/>
            </a:pPr>
            <a:r>
              <a:rPr lang="en-US" sz="2400" dirty="0" smtClean="0">
                <a:solidFill>
                  <a:schemeClr val="tx1"/>
                </a:solidFill>
              </a:rPr>
              <a:t>Why/What:  They wanted to gain control of the Mississippi River and drive a wedge through the railroads going Southwestward through Tennessee and Georgia. </a:t>
            </a:r>
          </a:p>
          <a:p>
            <a:pPr algn="l">
              <a:buFont typeface="Arial" pitchFamily="34" charset="0"/>
              <a:buChar char="•"/>
            </a:pPr>
            <a:r>
              <a:rPr lang="en-US" sz="2400" dirty="0" smtClean="0">
                <a:solidFill>
                  <a:schemeClr val="tx1"/>
                </a:solidFill>
              </a:rPr>
              <a:t>How: The union and confederate soldiers started way down by </a:t>
            </a:r>
            <a:r>
              <a:rPr lang="en-US" sz="2400" dirty="0" err="1" smtClean="0">
                <a:solidFill>
                  <a:schemeClr val="tx1"/>
                </a:solidFill>
              </a:rPr>
              <a:t>Hallock</a:t>
            </a:r>
            <a:r>
              <a:rPr lang="en-US" sz="2400" dirty="0" smtClean="0">
                <a:solidFill>
                  <a:schemeClr val="tx1"/>
                </a:solidFill>
              </a:rPr>
              <a:t> and then went up and around to Perryville.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470025"/>
          </a:xfrm>
        </p:spPr>
        <p:txBody>
          <a:bodyPr/>
          <a:lstStyle/>
          <a:p>
            <a:r>
              <a:rPr lang="en-US" b="1" dirty="0" smtClean="0">
                <a:latin typeface="Kozuka Gothic Pro EL" pitchFamily="34" charset="-128"/>
                <a:ea typeface="Kozuka Gothic Pro EL" pitchFamily="34" charset="-128"/>
              </a:rPr>
              <a:t>Battle of </a:t>
            </a:r>
            <a:r>
              <a:rPr lang="en-US" b="1" dirty="0" smtClean="0">
                <a:latin typeface="Kozuka Gothic Pro EL" pitchFamily="34" charset="-128"/>
                <a:ea typeface="Kozuka Gothic Pro EL" pitchFamily="34" charset="-128"/>
              </a:rPr>
              <a:t>Stones </a:t>
            </a:r>
            <a:r>
              <a:rPr lang="en-US" b="1" dirty="0" smtClean="0">
                <a:latin typeface="Kozuka Gothic Pro EL" pitchFamily="34" charset="-128"/>
                <a:ea typeface="Kozuka Gothic Pro EL" pitchFamily="34" charset="-128"/>
              </a:rPr>
              <a:t>River</a:t>
            </a:r>
            <a:endParaRPr lang="en-US" b="1" dirty="0">
              <a:latin typeface="Kozuka Gothic Pro EL" pitchFamily="34" charset="-128"/>
              <a:ea typeface="Kozuka Gothic Pro EL" pitchFamily="34" charset="-128"/>
            </a:endParaRPr>
          </a:p>
        </p:txBody>
      </p:sp>
      <p:sp>
        <p:nvSpPr>
          <p:cNvPr id="3" name="Subtitle 2"/>
          <p:cNvSpPr>
            <a:spLocks noGrp="1"/>
          </p:cNvSpPr>
          <p:nvPr>
            <p:ph type="subTitle" idx="1"/>
          </p:nvPr>
        </p:nvSpPr>
        <p:spPr>
          <a:xfrm>
            <a:off x="304800" y="2590800"/>
            <a:ext cx="8382000" cy="3657600"/>
          </a:xfrm>
        </p:spPr>
        <p:txBody>
          <a:bodyPr>
            <a:normAutofit fontScale="55000" lnSpcReduction="20000"/>
          </a:bodyPr>
          <a:lstStyle/>
          <a:p>
            <a:pPr algn="l">
              <a:buFont typeface="Arial" pitchFamily="34" charset="0"/>
              <a:buChar char="•"/>
            </a:pPr>
            <a:r>
              <a:rPr lang="en-US" sz="4600" dirty="0" err="1" smtClean="0">
                <a:solidFill>
                  <a:schemeClr val="tx1"/>
                </a:solidFill>
              </a:rPr>
              <a:t>Who:Union</a:t>
            </a:r>
            <a:r>
              <a:rPr lang="en-US" sz="4600" dirty="0" smtClean="0">
                <a:solidFill>
                  <a:schemeClr val="tx1"/>
                </a:solidFill>
              </a:rPr>
              <a:t> Army </a:t>
            </a:r>
            <a:r>
              <a:rPr lang="en-US" sz="4600" dirty="0" smtClean="0">
                <a:solidFill>
                  <a:schemeClr val="tx1"/>
                </a:solidFill>
              </a:rPr>
              <a:t>of the Ohio, under major General Don Carlos Buell and Army of the Mississippi and Confederate- William S. Rosecrans</a:t>
            </a:r>
          </a:p>
          <a:p>
            <a:pPr algn="l">
              <a:buFont typeface="Arial" pitchFamily="34" charset="0"/>
              <a:buChar char="•"/>
            </a:pPr>
            <a:r>
              <a:rPr lang="en-US" sz="4600" dirty="0" smtClean="0">
                <a:solidFill>
                  <a:schemeClr val="tx1"/>
                </a:solidFill>
              </a:rPr>
              <a:t>Where: Tennessee</a:t>
            </a:r>
          </a:p>
          <a:p>
            <a:pPr algn="l">
              <a:buFont typeface="Arial" pitchFamily="34" charset="0"/>
              <a:buChar char="•"/>
            </a:pPr>
            <a:r>
              <a:rPr lang="en-US" sz="4600" dirty="0" smtClean="0">
                <a:solidFill>
                  <a:schemeClr val="tx1"/>
                </a:solidFill>
              </a:rPr>
              <a:t>When: December 31, 1863</a:t>
            </a:r>
          </a:p>
          <a:p>
            <a:pPr algn="l">
              <a:buFont typeface="Arial" pitchFamily="34" charset="0"/>
              <a:buChar char="•"/>
            </a:pPr>
            <a:r>
              <a:rPr lang="en-US" sz="4600" dirty="0" smtClean="0">
                <a:solidFill>
                  <a:schemeClr val="tx1"/>
                </a:solidFill>
              </a:rPr>
              <a:t>Why/what: They needed a boost in the war.</a:t>
            </a:r>
          </a:p>
          <a:p>
            <a:pPr algn="l">
              <a:buFont typeface="Arial" pitchFamily="34" charset="0"/>
              <a:buChar char="•"/>
            </a:pPr>
            <a:r>
              <a:rPr lang="en-US" sz="4600" dirty="0" smtClean="0">
                <a:solidFill>
                  <a:schemeClr val="tx1"/>
                </a:solidFill>
              </a:rPr>
              <a:t>How: The soldiers started by Franklin road at dawn and then went up towards the Nashville turnpike. Other confederate and union soldiers stayed by Breckinridge all the way to the Nashville Turnpike. </a:t>
            </a:r>
          </a:p>
          <a:p>
            <a:pPr algn="l"/>
            <a:endParaRPr lang="en-US"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noAutofit/>
          </a:bodyPr>
          <a:lstStyle/>
          <a:p>
            <a:r>
              <a:rPr lang="en-US" sz="7200" dirty="0" smtClean="0"/>
              <a:t>Stones River Casualties </a:t>
            </a:r>
            <a:endParaRPr lang="en-US" sz="7200" dirty="0"/>
          </a:p>
        </p:txBody>
      </p:sp>
      <p:sp>
        <p:nvSpPr>
          <p:cNvPr id="3" name="Subtitle 2"/>
          <p:cNvSpPr>
            <a:spLocks noGrp="1"/>
          </p:cNvSpPr>
          <p:nvPr>
            <p:ph type="subTitle" idx="1"/>
          </p:nvPr>
        </p:nvSpPr>
        <p:spPr>
          <a:xfrm>
            <a:off x="1066800" y="3200400"/>
            <a:ext cx="8382000" cy="1752600"/>
          </a:xfrm>
        </p:spPr>
        <p:txBody>
          <a:bodyPr>
            <a:noAutofit/>
          </a:bodyPr>
          <a:lstStyle/>
          <a:p>
            <a:pPr algn="l">
              <a:buFont typeface="Arial" pitchFamily="34" charset="0"/>
              <a:buChar char="•"/>
            </a:pPr>
            <a:r>
              <a:rPr lang="en-US" sz="5400" dirty="0" smtClean="0">
                <a:solidFill>
                  <a:schemeClr val="tx1"/>
                </a:solidFill>
              </a:rPr>
              <a:t>The Union- 17,906 </a:t>
            </a:r>
          </a:p>
          <a:p>
            <a:pPr algn="l">
              <a:buFont typeface="Arial" pitchFamily="34" charset="0"/>
              <a:buChar char="•"/>
            </a:pPr>
            <a:r>
              <a:rPr lang="en-US" sz="5400" dirty="0" smtClean="0">
                <a:solidFill>
                  <a:schemeClr val="tx1"/>
                </a:solidFill>
              </a:rPr>
              <a:t>The Confederate- 14,439</a:t>
            </a:r>
            <a:endParaRPr lang="en-US" sz="54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85800"/>
            <a:ext cx="7772400" cy="1470025"/>
          </a:xfrm>
        </p:spPr>
        <p:txBody>
          <a:bodyPr>
            <a:normAutofit/>
          </a:bodyPr>
          <a:lstStyle/>
          <a:p>
            <a:r>
              <a:rPr lang="en-US" sz="5400" dirty="0" smtClean="0"/>
              <a:t>Perryville Casualties</a:t>
            </a:r>
            <a:endParaRPr lang="en-US" sz="5400" dirty="0"/>
          </a:p>
        </p:txBody>
      </p:sp>
      <p:sp>
        <p:nvSpPr>
          <p:cNvPr id="3" name="Subtitle 2"/>
          <p:cNvSpPr>
            <a:spLocks noGrp="1"/>
          </p:cNvSpPr>
          <p:nvPr>
            <p:ph type="subTitle" idx="1"/>
          </p:nvPr>
        </p:nvSpPr>
        <p:spPr>
          <a:xfrm>
            <a:off x="304800" y="2590800"/>
            <a:ext cx="8382000" cy="1752600"/>
          </a:xfrm>
        </p:spPr>
        <p:txBody>
          <a:bodyPr>
            <a:normAutofit fontScale="92500" lnSpcReduction="20000"/>
          </a:bodyPr>
          <a:lstStyle/>
          <a:p>
            <a:pPr algn="l">
              <a:buFont typeface="Arial" pitchFamily="34" charset="0"/>
              <a:buChar char="•"/>
            </a:pPr>
            <a:r>
              <a:rPr lang="en-US" dirty="0" smtClean="0">
                <a:solidFill>
                  <a:schemeClr val="tx1"/>
                </a:solidFill>
              </a:rPr>
              <a:t>The Union had 4,276 casualties (849 killed, 2,911 wounded, 471 captured or missing.</a:t>
            </a:r>
          </a:p>
          <a:p>
            <a:pPr algn="l">
              <a:buFont typeface="Arial" pitchFamily="34" charset="0"/>
              <a:buChar char="•"/>
            </a:pPr>
            <a:r>
              <a:rPr lang="en-US" dirty="0" smtClean="0">
                <a:solidFill>
                  <a:schemeClr val="tx1"/>
                </a:solidFill>
              </a:rPr>
              <a:t>The Confederate had had 3,401 (532 killed, 2,641 wounded, 288 captured or </a:t>
            </a:r>
            <a:r>
              <a:rPr lang="en-US" dirty="0" smtClean="0">
                <a:solidFill>
                  <a:schemeClr val="tx1"/>
                </a:solidFill>
              </a:rPr>
              <a:t>missing). </a:t>
            </a:r>
            <a:endParaRPr lang="en-US"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470025"/>
          </a:xfrm>
        </p:spPr>
        <p:txBody>
          <a:bodyPr>
            <a:normAutofit/>
          </a:bodyPr>
          <a:lstStyle/>
          <a:p>
            <a:r>
              <a:rPr lang="en-US" dirty="0" smtClean="0"/>
              <a:t>Bragg Braxton </a:t>
            </a:r>
            <a:br>
              <a:rPr lang="en-US" dirty="0" smtClean="0"/>
            </a:br>
            <a:r>
              <a:rPr lang="en-US" sz="3600" dirty="0" smtClean="0"/>
              <a:t>March 22, 1817-September 27, 1876</a:t>
            </a:r>
            <a:endParaRPr lang="en-US" sz="3600" dirty="0"/>
          </a:p>
        </p:txBody>
      </p:sp>
      <p:sp>
        <p:nvSpPr>
          <p:cNvPr id="3" name="Subtitle 2"/>
          <p:cNvSpPr>
            <a:spLocks noGrp="1"/>
          </p:cNvSpPr>
          <p:nvPr>
            <p:ph type="subTitle" idx="1"/>
          </p:nvPr>
        </p:nvSpPr>
        <p:spPr>
          <a:xfrm>
            <a:off x="304800" y="2286000"/>
            <a:ext cx="4343400" cy="2971800"/>
          </a:xfrm>
        </p:spPr>
        <p:txBody>
          <a:bodyPr>
            <a:normAutofit lnSpcReduction="10000"/>
          </a:bodyPr>
          <a:lstStyle/>
          <a:p>
            <a:pPr algn="l">
              <a:buFont typeface="Arial" pitchFamily="34" charset="0"/>
              <a:buChar char="•"/>
            </a:pPr>
            <a:r>
              <a:rPr lang="en-US" sz="2000" dirty="0" smtClean="0">
                <a:solidFill>
                  <a:schemeClr val="tx1"/>
                </a:solidFill>
              </a:rPr>
              <a:t>Place of birth: Warrenton, North Carolina </a:t>
            </a:r>
          </a:p>
          <a:p>
            <a:pPr algn="l">
              <a:buFont typeface="Arial" pitchFamily="34" charset="0"/>
              <a:buChar char="•"/>
            </a:pPr>
            <a:r>
              <a:rPr lang="en-US" sz="2000" dirty="0" smtClean="0">
                <a:solidFill>
                  <a:schemeClr val="tx1"/>
                </a:solidFill>
              </a:rPr>
              <a:t>Place of death: Galveston, Texas </a:t>
            </a:r>
          </a:p>
          <a:p>
            <a:pPr algn="l">
              <a:buFont typeface="Arial" pitchFamily="34" charset="0"/>
              <a:buChar char="•"/>
            </a:pPr>
            <a:r>
              <a:rPr lang="en-US" sz="2000" dirty="0" smtClean="0">
                <a:solidFill>
                  <a:schemeClr val="tx1"/>
                </a:solidFill>
              </a:rPr>
              <a:t>General: Confederate </a:t>
            </a:r>
          </a:p>
          <a:p>
            <a:pPr algn="l">
              <a:buFont typeface="Arial" pitchFamily="34" charset="0"/>
              <a:buChar char="•"/>
            </a:pPr>
            <a:r>
              <a:rPr lang="en-US" sz="2000" dirty="0" smtClean="0">
                <a:solidFill>
                  <a:schemeClr val="tx1"/>
                </a:solidFill>
              </a:rPr>
              <a:t>Wife: Eliza Brooks Ellis </a:t>
            </a:r>
          </a:p>
          <a:p>
            <a:pPr algn="l">
              <a:buFont typeface="Arial" pitchFamily="34" charset="0"/>
              <a:buChar char="•"/>
            </a:pPr>
            <a:r>
              <a:rPr lang="en-US" sz="2000" dirty="0" smtClean="0">
                <a:solidFill>
                  <a:schemeClr val="tx1"/>
                </a:solidFill>
              </a:rPr>
              <a:t>Battles Fought in: Perryville, </a:t>
            </a:r>
            <a:r>
              <a:rPr lang="en-US" sz="2000" dirty="0" smtClean="0">
                <a:solidFill>
                  <a:schemeClr val="tx1"/>
                </a:solidFill>
              </a:rPr>
              <a:t>Stones </a:t>
            </a:r>
            <a:r>
              <a:rPr lang="en-US" sz="2000" dirty="0" smtClean="0">
                <a:solidFill>
                  <a:schemeClr val="tx1"/>
                </a:solidFill>
              </a:rPr>
              <a:t>River, Chattanooga, and Chickamauga.</a:t>
            </a:r>
          </a:p>
          <a:p>
            <a:pPr algn="l">
              <a:buFont typeface="Arial" pitchFamily="34" charset="0"/>
              <a:buChar char="•"/>
            </a:pPr>
            <a:r>
              <a:rPr lang="en-US" sz="2000" dirty="0" smtClean="0">
                <a:solidFill>
                  <a:schemeClr val="tx1"/>
                </a:solidFill>
              </a:rPr>
              <a:t>Place of burial: Magnolia Cemetery, Mobile, Alabama   </a:t>
            </a:r>
          </a:p>
        </p:txBody>
      </p:sp>
      <p:pic>
        <p:nvPicPr>
          <p:cNvPr id="3074" name="Picture 2" descr="Braxton Bragg.jpg">
            <a:hlinkClick r:id="rId2"/>
          </p:cNvPr>
          <p:cNvPicPr>
            <a:picLocks noChangeAspect="1" noChangeArrowheads="1"/>
          </p:cNvPicPr>
          <p:nvPr/>
        </p:nvPicPr>
        <p:blipFill>
          <a:blip r:embed="rId3" cstate="print"/>
          <a:srcRect/>
          <a:stretch>
            <a:fillRect/>
          </a:stretch>
        </p:blipFill>
        <p:spPr bwMode="auto">
          <a:xfrm>
            <a:off x="5334000" y="2362200"/>
            <a:ext cx="2743200" cy="4087369"/>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smtClean="0"/>
              <a:t>Don Carlos Buell </a:t>
            </a:r>
            <a:br>
              <a:rPr lang="en-US" dirty="0" smtClean="0"/>
            </a:br>
            <a:r>
              <a:rPr lang="en-US" sz="3600" dirty="0" smtClean="0"/>
              <a:t>March 23, 1818- November 19, 1898</a:t>
            </a:r>
            <a:endParaRPr lang="en-US" sz="3600" dirty="0"/>
          </a:p>
        </p:txBody>
      </p:sp>
      <p:sp>
        <p:nvSpPr>
          <p:cNvPr id="3" name="Content Placeholder 2"/>
          <p:cNvSpPr>
            <a:spLocks noGrp="1"/>
          </p:cNvSpPr>
          <p:nvPr>
            <p:ph idx="1"/>
          </p:nvPr>
        </p:nvSpPr>
        <p:spPr>
          <a:xfrm>
            <a:off x="304800" y="1905001"/>
            <a:ext cx="5029200" cy="2895599"/>
          </a:xfrm>
        </p:spPr>
        <p:txBody>
          <a:bodyPr>
            <a:normAutofit fontScale="77500" lnSpcReduction="20000"/>
          </a:bodyPr>
          <a:lstStyle/>
          <a:p>
            <a:r>
              <a:rPr lang="en-US" sz="3000" dirty="0" smtClean="0"/>
              <a:t>Place of birth: Lowell, Ohio</a:t>
            </a:r>
          </a:p>
          <a:p>
            <a:r>
              <a:rPr lang="en-US" sz="3000" dirty="0" smtClean="0"/>
              <a:t>Place of death: Rockport, Kentucky</a:t>
            </a:r>
          </a:p>
          <a:p>
            <a:r>
              <a:rPr lang="en-US" sz="3000" dirty="0" smtClean="0"/>
              <a:t>General: Union</a:t>
            </a:r>
          </a:p>
          <a:p>
            <a:r>
              <a:rPr lang="en-US" sz="3000" dirty="0" smtClean="0"/>
              <a:t>Wife: unknown</a:t>
            </a:r>
          </a:p>
          <a:p>
            <a:r>
              <a:rPr lang="en-US" sz="3000" dirty="0" smtClean="0"/>
              <a:t>Battles Fought: Perryville and Shiloh</a:t>
            </a:r>
          </a:p>
          <a:p>
            <a:r>
              <a:rPr lang="en-US" sz="3000" dirty="0" smtClean="0"/>
              <a:t>Place of burial: Bellefontaine Cemetery, St. Louis, Missouri </a:t>
            </a:r>
          </a:p>
          <a:p>
            <a:pPr>
              <a:buNone/>
            </a:pPr>
            <a:r>
              <a:rPr lang="en-US" dirty="0" smtClean="0"/>
              <a:t> </a:t>
            </a:r>
            <a:endParaRPr lang="en-US" dirty="0"/>
          </a:p>
        </p:txBody>
      </p:sp>
      <p:sp>
        <p:nvSpPr>
          <p:cNvPr id="2049" name="Rectangle 1">
            <a:hlinkClick r:id="rId2"/>
          </p:cNvPr>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sp>
        <p:nvSpPr>
          <p:cNvPr id="2050" name="Rectangle 2">
            <a:hlinkClick r:id="rId2"/>
          </p:cNvPr>
          <p:cNvSpPr>
            <a:spLocks noChangeArrowheads="1"/>
          </p:cNvSpPr>
          <p:nvPr/>
        </p:nvSpPr>
        <p:spPr bwMode="auto">
          <a:xfrm>
            <a:off x="0" y="0"/>
            <a:ext cx="9144000" cy="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en-US"/>
          </a:p>
        </p:txBody>
      </p:sp>
      <p:pic>
        <p:nvPicPr>
          <p:cNvPr id="2052" name="Picture 4" descr="Don Carlos Buell.jpg">
            <a:hlinkClick r:id="rId2"/>
          </p:cNvPr>
          <p:cNvPicPr>
            <a:picLocks noChangeAspect="1" noChangeArrowheads="1"/>
          </p:cNvPicPr>
          <p:nvPr/>
        </p:nvPicPr>
        <p:blipFill>
          <a:blip r:embed="rId3" cstate="print"/>
          <a:srcRect/>
          <a:stretch>
            <a:fillRect/>
          </a:stretch>
        </p:blipFill>
        <p:spPr bwMode="auto">
          <a:xfrm>
            <a:off x="5410199" y="2057400"/>
            <a:ext cx="3038261" cy="3962400"/>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William S. Rosecrans</a:t>
            </a:r>
            <a:br>
              <a:rPr lang="en-US" dirty="0" smtClean="0"/>
            </a:br>
            <a:r>
              <a:rPr lang="en-US" sz="3600" dirty="0" smtClean="0"/>
              <a:t>September 6, 1819- March 11, 1898</a:t>
            </a:r>
            <a:endParaRPr lang="en-US" dirty="0"/>
          </a:p>
        </p:txBody>
      </p:sp>
      <p:sp>
        <p:nvSpPr>
          <p:cNvPr id="3" name="Content Placeholder 2"/>
          <p:cNvSpPr>
            <a:spLocks noGrp="1"/>
          </p:cNvSpPr>
          <p:nvPr>
            <p:ph idx="1"/>
          </p:nvPr>
        </p:nvSpPr>
        <p:spPr>
          <a:xfrm>
            <a:off x="457200" y="1600200"/>
            <a:ext cx="5029200" cy="3962400"/>
          </a:xfrm>
        </p:spPr>
        <p:txBody>
          <a:bodyPr>
            <a:normAutofit/>
          </a:bodyPr>
          <a:lstStyle/>
          <a:p>
            <a:r>
              <a:rPr lang="en-US" sz="2000" dirty="0" smtClean="0"/>
              <a:t>Place of birth: Delaware County, Ohio</a:t>
            </a:r>
          </a:p>
          <a:p>
            <a:r>
              <a:rPr lang="en-US" sz="2000" dirty="0" smtClean="0"/>
              <a:t>Place of death: Redondo Beach, California</a:t>
            </a:r>
          </a:p>
          <a:p>
            <a:r>
              <a:rPr lang="en-US" sz="2000" dirty="0" smtClean="0"/>
              <a:t>General: Union </a:t>
            </a:r>
          </a:p>
          <a:p>
            <a:r>
              <a:rPr lang="en-US" sz="2000" dirty="0" smtClean="0"/>
              <a:t>Wife: unknown</a:t>
            </a:r>
          </a:p>
          <a:p>
            <a:r>
              <a:rPr lang="en-US" sz="2000" dirty="0" smtClean="0"/>
              <a:t>Battles Fought: </a:t>
            </a:r>
            <a:r>
              <a:rPr lang="en-US" sz="2000" dirty="0" smtClean="0"/>
              <a:t>Stones </a:t>
            </a:r>
            <a:r>
              <a:rPr lang="en-US" sz="2000" dirty="0" smtClean="0"/>
              <a:t>River, Chickamauga, Tullahoma, Corinth, and Iuka</a:t>
            </a:r>
          </a:p>
          <a:p>
            <a:r>
              <a:rPr lang="en-US" sz="2000" dirty="0" smtClean="0"/>
              <a:t>Place of burial: Arlington National Cemetery </a:t>
            </a:r>
          </a:p>
          <a:p>
            <a:r>
              <a:rPr lang="en-US" sz="2000" dirty="0" smtClean="0"/>
              <a:t>Nickname: Old Rosy </a:t>
            </a:r>
            <a:br>
              <a:rPr lang="en-US" sz="2000" dirty="0" smtClean="0"/>
            </a:br>
            <a:r>
              <a:rPr lang="en-US" sz="2000" dirty="0" smtClean="0"/>
              <a:t> </a:t>
            </a:r>
            <a:br>
              <a:rPr lang="en-US" sz="2000" dirty="0" smtClean="0"/>
            </a:br>
            <a:endParaRPr lang="en-US" sz="2000" dirty="0"/>
          </a:p>
        </p:txBody>
      </p:sp>
      <p:pic>
        <p:nvPicPr>
          <p:cNvPr id="1026" name="Picture 2" descr="GenWmSRosecrans.jpg">
            <a:hlinkClick r:id="rId2"/>
          </p:cNvPr>
          <p:cNvPicPr>
            <a:picLocks noChangeAspect="1" noChangeArrowheads="1"/>
          </p:cNvPicPr>
          <p:nvPr/>
        </p:nvPicPr>
        <p:blipFill>
          <a:blip r:embed="rId3" cstate="print"/>
          <a:srcRect/>
          <a:stretch>
            <a:fillRect/>
          </a:stretch>
        </p:blipFill>
        <p:spPr bwMode="auto">
          <a:xfrm>
            <a:off x="5638800" y="1600200"/>
            <a:ext cx="3276600" cy="4641851"/>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0/08/ACW_Corinth2Perryville.png/400px-ACW_Corinth2Perryville.png">
            <a:hlinkClick r:id="rId4"/>
          </p:cNvPr>
          <p:cNvPicPr>
            <a:picLocks noChangeAspect="1" noChangeArrowheads="1"/>
          </p:cNvPicPr>
          <p:nvPr/>
        </p:nvPicPr>
        <p:blipFill>
          <a:blip r:embed="rId5" cstate="print"/>
          <a:srcRect/>
          <a:stretch>
            <a:fillRect/>
          </a:stretch>
        </p:blipFill>
        <p:spPr bwMode="auto">
          <a:xfrm>
            <a:off x="-1" y="0"/>
            <a:ext cx="9143997" cy="6858000"/>
          </a:xfrm>
          <a:prstGeom prst="rect">
            <a:avLst/>
          </a:prstGeom>
          <a:noFill/>
        </p:spPr>
      </p:pic>
      <p:sp>
        <p:nvSpPr>
          <p:cNvPr id="3" name="TextBox 2"/>
          <p:cNvSpPr txBox="1"/>
          <p:nvPr/>
        </p:nvSpPr>
        <p:spPr>
          <a:xfrm>
            <a:off x="914400" y="533400"/>
            <a:ext cx="2133600" cy="1384995"/>
          </a:xfrm>
          <a:prstGeom prst="rect">
            <a:avLst/>
          </a:prstGeom>
          <a:noFill/>
        </p:spPr>
        <p:txBody>
          <a:bodyPr wrap="square" rtlCol="0">
            <a:spAutoFit/>
          </a:bodyPr>
          <a:lstStyle/>
          <a:p>
            <a:r>
              <a:rPr lang="en-US" sz="2800" b="1" dirty="0" smtClean="0">
                <a:latin typeface="Rosewood Std Regular" pitchFamily="82" charset="0"/>
              </a:rPr>
              <a:t>Battle Map of Perryville</a:t>
            </a:r>
            <a:endParaRPr lang="en-US" sz="2800" b="1" dirty="0">
              <a:latin typeface="Rosewood Std Regular" pitchFamily="82" charset="0"/>
            </a:endParaRPr>
          </a:p>
        </p:txBody>
      </p:sp>
      <p:pic>
        <p:nvPicPr>
          <p:cNvPr id="12" name="~PP1124.WAV">
            <a:hlinkClick r:id="" action="ppaction://media"/>
          </p:cNvPr>
          <p:cNvPicPr>
            <a:picLocks noRot="1" noChangeAspect="1"/>
          </p:cNvPicPr>
          <p:nvPr>
            <a:wavAudioFile r:embed="rId1" name="~PP1124.WAV"/>
          </p:nvPr>
        </p:nvPicPr>
        <p:blipFill>
          <a:blip r:embed="rId6" cstate="print"/>
          <a:stretch>
            <a:fillRect/>
          </a:stretch>
        </p:blipFill>
        <p:spPr>
          <a:xfrm>
            <a:off x="8696325" y="6410325"/>
            <a:ext cx="304800" cy="304800"/>
          </a:xfrm>
          <a:prstGeom prst="rect">
            <a:avLst/>
          </a:prstGeom>
        </p:spPr>
      </p:pic>
    </p:spTree>
  </p:cSld>
  <p:clrMapOvr>
    <a:masterClrMapping/>
  </p:clrMapOvr>
  <p:transition advTm="4957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2"/>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450</Words>
  <Application>Microsoft Office PowerPoint</Application>
  <PresentationFormat>On-screen Show (4:3)</PresentationFormat>
  <Paragraphs>56</Paragraphs>
  <Slides>16</Slides>
  <Notes>1</Notes>
  <HiddenSlides>0</HiddenSlides>
  <MMClips>2</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Battle of Perryville and Stones River By Vicky Larsh and Shea Lawlis</vt:lpstr>
      <vt:lpstr>Battle of Perryville</vt:lpstr>
      <vt:lpstr>Battle of Stones River</vt:lpstr>
      <vt:lpstr>Stones River Casualties </vt:lpstr>
      <vt:lpstr>Perryville Casualties</vt:lpstr>
      <vt:lpstr>Bragg Braxton  March 22, 1817-September 27, 1876</vt:lpstr>
      <vt:lpstr>Don Carlos Buell  March 23, 1818- November 19, 1898</vt:lpstr>
      <vt:lpstr>William S. Rosecrans September 6, 1819- March 11, 1898</vt:lpstr>
      <vt:lpstr>Slide 9</vt:lpstr>
      <vt:lpstr>Slide 10</vt:lpstr>
      <vt:lpstr>Slide 11</vt:lpstr>
      <vt:lpstr>Slide 12</vt:lpstr>
      <vt:lpstr>Slide 13</vt:lpstr>
      <vt:lpstr>Slide 14</vt:lpstr>
      <vt:lpstr>Conclusion of the Battle of Perryville</vt:lpstr>
      <vt:lpstr>Conclusion of the Battle of Stones River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37</cp:revision>
  <dcterms:created xsi:type="dcterms:W3CDTF">2011-04-14T18:07:42Z</dcterms:created>
  <dcterms:modified xsi:type="dcterms:W3CDTF">2011-04-27T15:54:38Z</dcterms:modified>
</cp:coreProperties>
</file>