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7" r:id="rId2"/>
    <p:sldId id="272" r:id="rId3"/>
    <p:sldId id="273" r:id="rId4"/>
    <p:sldId id="274" r:id="rId5"/>
    <p:sldId id="265" r:id="rId6"/>
    <p:sldId id="260" r:id="rId7"/>
    <p:sldId id="267" r:id="rId8"/>
    <p:sldId id="257" r:id="rId9"/>
    <p:sldId id="27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948" y="-15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4F8F797-9B35-4914-924F-BC8E6A1FBA2C}" type="datetimeFigureOut">
              <a:rPr lang="en-US" smtClean="0"/>
              <a:pPr/>
              <a:t>4/28/2011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C04B1E-6AC4-4D0F-9644-1A003C42359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F8F797-9B35-4914-924F-BC8E6A1FBA2C}" type="datetimeFigureOut">
              <a:rPr lang="en-US" smtClean="0"/>
              <a:pPr/>
              <a:t>4/28/2011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C04B1E-6AC4-4D0F-9644-1A003C4235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F8F797-9B35-4914-924F-BC8E6A1FBA2C}" type="datetimeFigureOut">
              <a:rPr lang="en-US" smtClean="0"/>
              <a:pPr/>
              <a:t>4/28/2011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C04B1E-6AC4-4D0F-9644-1A003C4235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F8F797-9B35-4914-924F-BC8E6A1FBA2C}" type="datetimeFigureOut">
              <a:rPr lang="en-US" smtClean="0"/>
              <a:pPr/>
              <a:t>4/28/2011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C04B1E-6AC4-4D0F-9644-1A003C42359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F8F797-9B35-4914-924F-BC8E6A1FBA2C}" type="datetimeFigureOut">
              <a:rPr lang="en-US" smtClean="0"/>
              <a:pPr/>
              <a:t>4/28/2011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C04B1E-6AC4-4D0F-9644-1A003C42359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4F8F797-9B35-4914-924F-BC8E6A1FBA2C}" type="datetimeFigureOut">
              <a:rPr lang="en-US" smtClean="0"/>
              <a:pPr/>
              <a:t>4/28/2011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C04B1E-6AC4-4D0F-9644-1A003C42359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4F8F797-9B35-4914-924F-BC8E6A1FBA2C}" type="datetimeFigureOut">
              <a:rPr lang="en-US" smtClean="0"/>
              <a:pPr/>
              <a:t>4/28/2011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C04B1E-6AC4-4D0F-9644-1A003C42359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4F8F797-9B35-4914-924F-BC8E6A1FBA2C}" type="datetimeFigureOut">
              <a:rPr lang="en-US" smtClean="0"/>
              <a:pPr/>
              <a:t>4/28/2011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C04B1E-6AC4-4D0F-9644-1A003C4235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F8F797-9B35-4914-924F-BC8E6A1FBA2C}" type="datetimeFigureOut">
              <a:rPr lang="en-US" smtClean="0"/>
              <a:pPr/>
              <a:t>4/28/2011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C04B1E-6AC4-4D0F-9644-1A003C4235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F8F797-9B35-4914-924F-BC8E6A1FBA2C}" type="datetimeFigureOut">
              <a:rPr lang="en-US" smtClean="0"/>
              <a:pPr/>
              <a:t>4/28/2011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C04B1E-6AC4-4D0F-9644-1A003C42359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F8F797-9B35-4914-924F-BC8E6A1FBA2C}" type="datetimeFigureOut">
              <a:rPr lang="en-US" smtClean="0"/>
              <a:pPr/>
              <a:t>4/28/2011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C04B1E-6AC4-4D0F-9644-1A003C42359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F8F797-9B35-4914-924F-BC8E6A1FBA2C}" type="datetimeFigureOut">
              <a:rPr lang="en-US" smtClean="0"/>
              <a:pPr/>
              <a:t>4/28/2011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C04B1E-6AC4-4D0F-9644-1A003C42359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wmf"/><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audio" Target="../media/audio1.wav"/><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farm3.static.flickr.com/2124/2342458875_2cfe463453.jpg"/>
          <p:cNvPicPr>
            <a:picLocks noChangeAspect="1" noChangeArrowheads="1"/>
          </p:cNvPicPr>
          <p:nvPr/>
        </p:nvPicPr>
        <p:blipFill>
          <a:blip r:embed="rId2" cstate="print"/>
          <a:srcRect/>
          <a:stretch>
            <a:fillRect/>
          </a:stretch>
        </p:blipFill>
        <p:spPr bwMode="auto">
          <a:xfrm>
            <a:off x="0" y="1"/>
            <a:ext cx="9144000" cy="6858000"/>
          </a:xfrm>
          <a:prstGeom prst="rect">
            <a:avLst/>
          </a:prstGeom>
          <a:noFill/>
        </p:spPr>
      </p:pic>
      <p:pic>
        <p:nvPicPr>
          <p:cNvPr id="16" name="Picture 4" descr="#14450 Civil War Soldier Aiming And Shooting His Rifle Clipart by DJArt"/>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flipH="1">
            <a:off x="6705600" y="4876800"/>
            <a:ext cx="1371600" cy="1428750"/>
          </a:xfrm>
          <a:prstGeom prst="rect">
            <a:avLst/>
          </a:prstGeom>
          <a:noFill/>
        </p:spPr>
      </p:pic>
      <p:sp>
        <p:nvSpPr>
          <p:cNvPr id="1026" name="AutoShape 2" descr="data:image/jpg;base64,/9j/4AAQSkZJRgABAQAAAQABAAD/2wCEAAkGBhQSERURExQWFRQUGRUYGBcXFxgbGRkaFx4VHRwYFRoZHiceHB0jGxcVJDsiLycpLSw4Fh4xOTAqNyctLyoBCQoKDgwOGg8PGi0kHh4sMSwsLC0sNS8sKSwpKSwsKSwsLSkpNSwpLCkpKSksKSkpKTAsLDUsLCwsKTUsKS4pLP/AABEIAHgAdQMBIgACEQEDEQH/xAAbAAEAAgMBAQAAAAAAAAAAAAAABAcDBQYBAv/EADsQAAIBAgQDBQUGBgEFAAAAAAECAwARBBIhMQUGQRMiUWFxBzJSgZFicpKhscEjQlOCssIzFBVD0dL/xAAZAQEAAwEBAAAAAAAAAAAAAAAAAQIDBAX/xAAhEQACAgICAgMBAAAAAAAAAAAAAQIRAzEEIRJBFDJRQv/aAAwDAQACEQMRAD8AvGlKjcSxgihklIuI0dyPugn9qA432ic8iBHwsBJnYWZgbdkDbr8ZW9h0uCel6nE5LZ8zF73zZmz38c181/nWxwGBmxblkQvKSWmdyOzzuS19tNCNDmPl1O+b2cqVvMzSP0WBEQA2OrFhqPMgVi+Qoumiywyn2jr/AGYcxy4mGSOZs7QlQHPvFXBsH8SCp16i3W5Pa1wnJmBHD8HiBEsk8qsXaMBEuxUBQouQLoFN7n9qzYD2ix4tZYYA8eI7KQxZ1urMqA3Q/wAwDHqBex0ra0+0VqumdrSuT4P7S8FMseaZEkeMuysbBLWBBY6b7C9zU2TnjCgXVmfzSNyPxEBfzoDf0rjMR7S4xokZJ+06D/DOfyrT432lz7RxrqQAFUsbnwLsn+PSqucVtllFv0WXXhNU/LzbjJkdzMyZIBOoQgK4L5MpsisLWbY3v9DrMfGVleKSVpmVgLysZDfKhYBXJ2csNtLW6Vm80S6xSLfxXNOFjNmxEQb4Q6lvwrc/lULEc8wKLgSsPHsyg/FLlFchynynNNIGk7aGBQdB/DDk2AATTQam9vAeNd5wzlnDwAZY1LD/AMjKpcnxLWvWkXaszap0a2PnfNquGxDjoY1D/UqbfQmldPalWIFQeOSKMPLn93s3BFwL3UiwLaXO2vjWi5r53GHJihCyTdcxOSP79tWb7It5larzH8RlnbPM5dul9l+4o0X9fM1ZRbM5TUSJy1zQuE7VVjZkm7GRYx3OzmKASp/EJYi4U3F73rruXuYZcWslo0Qo+U3ZjYEAi62BLXzD+UaVXnEEtK3g4U+ttP1VfrUXCYmeLFQyYZhdblkZyEYDq4G+jMNr66VzZOLd1s6MXJaq9Fvz4w4W+IaW1wqEmPMmpOXOq96wZjrm0zedV/8A9DLhUeSKZyrALLJGx7N+1OVFDC3ZjX3RqAB45jN4jzHPiI3Vv4SMGBRdyCtrM7akG50yr+WsWXHzSokMszPHAy5R0LIAO9e9wCbW12NMGKcVTZObNCTtGPBRtGojV2H3bKzHXfIAx38dNqmnhUxGZonA+OXuLr9uYj9aixLl91nX7ruv+JFClzmN2PizMxHkCxJArT4zf2kZfKS+qPeJjsUzF43NwMqPmtcgXZlUoAPWoXD+NBJleU5EQqylUaTvKQQJADcKRcXAJFTWW+hFweh1v61M5U9nsmKcMxKYXcSaZnHwx/pn28LmpfGgkRHkzkzcciwJi+1WHJEsISMMYpGZ0ZmkBHasAoDlrAhj3c1rECrH4fwqKFQsaBdNTYZm8SzbsSbkk7kmnDOFRYeMRQoEQdB1PiTuSfE61LqIwjHReU3LYpSlXKilKUBVHOfAHw87y2JhmYsrfCzG5RvDW5B63tuNefkJA0Fz0F7fn0q858OrqUdQysLFWFwR4EGqg5n4WMPjJI0uI7IyqdbBhsG3IuG3v61rCXo58kK7NEcAGIaTvMPUKL20AvqNBvfapCQquygegA/Svuo02I3ANgPef4fsr8Tnw6X18DdtIzScnSMexNiTZtLn3pOij7K2zH08jUmGLKoXe3XxJ3PzNzUfCNdjdbZRYC4IQX90/aO5PX0GufEgZGve1mvbQ2sb2PpVIfpeb/k+nkA3IF9vPyA3J8hW64Xyjip7FYjGnxzXT6JbOfoPWrL4PwHDwKDDEq3A71rtYgaFjr8r1s6hz/C6xL2cjwv2bwJZpiZ2H8pGWP8AAPe/uJrrVUAWGgFe0qjdmqSWhSlKgkUpSgFKUoDFicUsal3YKo3LEAD5mqt9oHEYpMUjxusl4V0Q5m7rva4G2j9bVI5sE2NGeNxYOezRmZVyAMua66hmJDX8AFuATfVcxw9jgQzuXkhEQ7TNZm7yqwzHxB6+AO9VU6fRLha7NK5P85y32jQ3c/ePQemn2q+1huQTYBfdQbL5+Z/IXNvGtHBzREt7RsCd+8hJ82Ja5+dfZ5uTXuN9U/8AqtlW2zB3qKNzGzZ2BK5dMoG/mTrt8vrX1OO6R4gj66fqRWTGcLkjwxxeZCRGsgjCHXMEFs5N9iOh20GtfHInEw+OjOLjKwj3CVYIJbrkaQtuN7aWBsT0NYcfl486k4O6dEzwSg15ey9YUsoHgAPpX3QUq5qKUpQClKUApSlAKUpQFc4Rcg7E/wDJEFRl63UAZrb5WtcHY3rQ8xY8O6wrYqnec7jNsqeZFyx8O6N6trF8MilsZI0cjYsoJHoSNKpaW2d7AAZ5NAAAO+2wGgqMeNeVkZcj8aMSxgbAD0Arw4dTuq/hX/1WSldRxmJcKg1CKCNjlFx6eFZCK9pUJJaFtlr8lcZOIwqs5vJGWjc+JS1m/uUo391b6uF9l8vdxCfajb6qV/0ruqwfTOuLtClKVBYUpSgFKUoBSlKA8NUUpvrve5v6kn96vUiqv4/yBJh1zwuskQsMshKuoJAHeAKsBcakA+tXg6MsibRzdKkf9qn/AKX0kQ/uK8HDJ/6R+bRj/atjmtELF4kRoXNyBbbfUgfvWY1Ibl+aQZWVUBBuS4NtGtou/ey/nUheX5Ta7RAnfVz9O6L/AJUpjyRvvZnNbETJ8Uan8LEf71Y9cfyByyIkXFs5aSVAMoGVVU2NgNSTcDUn5CuwrCWzsgqQpSlVLClKUANKUoBSlKAVjxECurI4DKwIIOxB3BrJXhNAV32eUsl75HkUE72ViBc9Ta2te18Ry580n9Rmkt4ZySB56EV9k12LR5ctuiNnPb5b6CPNboSXtc+gA+prLiZcqM3wqx+gJ/aouHlDTuQVIyKFKsG0DMWvbY5mUW8r+QcVxqKjIXUOytlU6k6GxyjW1+u1L6JSt0WLwXDGPDxRndI0B9QBf871NqJwviKTwpNGbrIoYfPofMHS3lUuuM9MUpSgFKUoBSlKAUpSgFReKQM8MiIQHZHVSdrkEC/zpSgKffj2PvkHC8QD6OwHkLIoP4qjYvE4tv8AmwWMt8Ig7n4VJv8AMmvKVaUm9lI44x7SNXJzHCjd5ZYn84zG/wBdDUjgkGOxQkfC4XtEB1lkbKX8LkkBmA8CQNNtqUrPxNL9nW8lcE4tDilkeKKGFjaYF75l8Qqs3fHQ+ZBNtrTpSrEClKUApSlAKUpQClKUB//Z"/>
          <p:cNvSpPr>
            <a:spLocks noChangeAspect="1" noChangeArrowheads="1"/>
          </p:cNvSpPr>
          <p:nvPr/>
        </p:nvSpPr>
        <p:spPr bwMode="auto">
          <a:xfrm>
            <a:off x="76200" y="-547688"/>
            <a:ext cx="1114425" cy="11430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4" name="Picture 4" descr="#14450 Civil War Soldier Aiming And Shooting His Rifle Clipart by DJArt"/>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flipH="1">
            <a:off x="7315200" y="5105400"/>
            <a:ext cx="1371600" cy="1428750"/>
          </a:xfrm>
          <a:prstGeom prst="rect">
            <a:avLst/>
          </a:prstGeom>
          <a:noFill/>
        </p:spPr>
      </p:pic>
      <p:pic>
        <p:nvPicPr>
          <p:cNvPr id="1028" name="Picture 4" descr="#14450 Civil War Soldier Aiming And Shooting His Rifle Clipart by DJArt"/>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flipH="1">
            <a:off x="7543800" y="5257800"/>
            <a:ext cx="1371600" cy="1428750"/>
          </a:xfrm>
          <a:prstGeom prst="rect">
            <a:avLst/>
          </a:prstGeom>
          <a:noFill/>
        </p:spPr>
      </p:pic>
      <p:pic>
        <p:nvPicPr>
          <p:cNvPr id="1032" name="Picture 8" descr="#14439 Confederate Soldier Holding A Socket Bayonet Rifle Clipart by DJArt"/>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flipH="1">
            <a:off x="381000" y="5029200"/>
            <a:ext cx="762000" cy="1428750"/>
          </a:xfrm>
          <a:prstGeom prst="rect">
            <a:avLst/>
          </a:prstGeom>
          <a:noFill/>
        </p:spPr>
      </p:pic>
      <p:pic>
        <p:nvPicPr>
          <p:cNvPr id="19" name="Picture 8" descr="#14439 Confederate Soldier Holding A Socket Bayonet Rifle Clipart by DJArt"/>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flipH="1">
            <a:off x="533400" y="5181600"/>
            <a:ext cx="762000" cy="1428750"/>
          </a:xfrm>
          <a:prstGeom prst="rect">
            <a:avLst/>
          </a:prstGeom>
          <a:noFill/>
        </p:spPr>
      </p:pic>
      <p:pic>
        <p:nvPicPr>
          <p:cNvPr id="21" name="Picture 8" descr="#14439 Confederate Soldier Holding A Socket Bayonet Rifle Clipart by DJArt"/>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flipH="1">
            <a:off x="838200" y="5429250"/>
            <a:ext cx="762000" cy="1428750"/>
          </a:xfrm>
          <a:prstGeom prst="rect">
            <a:avLst/>
          </a:prstGeom>
          <a:noFill/>
        </p:spPr>
      </p:pic>
      <p:pic>
        <p:nvPicPr>
          <p:cNvPr id="2" name="Picture 2" descr="C:\Users\Dana\AppData\Local\Microsoft\Windows\Temporary Internet Files\Content.IE5\N3PDPF3D\MC900038691[1].wmf"/>
          <p:cNvPicPr>
            <a:picLocks noChangeAspect="1" noChangeArrowheads="1"/>
          </p:cNvPicPr>
          <p:nvPr/>
        </p:nvPicPr>
        <p:blipFill>
          <a:blip r:embed="rId5" cstate="print"/>
          <a:srcRect/>
          <a:stretch>
            <a:fillRect/>
          </a:stretch>
        </p:blipFill>
        <p:spPr bwMode="auto">
          <a:xfrm>
            <a:off x="4876800" y="5715000"/>
            <a:ext cx="390449" cy="241135"/>
          </a:xfrm>
          <a:prstGeom prst="rect">
            <a:avLst/>
          </a:prstGeom>
          <a:noFill/>
        </p:spPr>
      </p:pic>
      <p:pic>
        <p:nvPicPr>
          <p:cNvPr id="3" name="Picture 2" descr="C:\Users\Student\AppData\Local\Microsoft\Windows\Temporary Internet Files\Content.IE5\E9I7LO7Z\MP900442513[1].jpg"/>
          <p:cNvPicPr>
            <a:picLocks noChangeAspect="1" noChangeArrowheads="1"/>
          </p:cNvPicPr>
          <p:nvPr/>
        </p:nvPicPr>
        <p:blipFill>
          <a:blip r:embed="rId6" cstate="print"/>
          <a:srcRect/>
          <a:stretch>
            <a:fillRect/>
          </a:stretch>
        </p:blipFill>
        <p:spPr bwMode="auto">
          <a:xfrm>
            <a:off x="6248400" y="4953000"/>
            <a:ext cx="762000" cy="50800"/>
          </a:xfrm>
          <a:prstGeom prst="rect">
            <a:avLst/>
          </a:prstGeom>
          <a:noFill/>
        </p:spPr>
      </p:pic>
      <p:sp>
        <p:nvSpPr>
          <p:cNvPr id="15" name="Rectangle 14"/>
          <p:cNvSpPr/>
          <p:nvPr/>
        </p:nvSpPr>
        <p:spPr>
          <a:xfrm>
            <a:off x="777131" y="457200"/>
            <a:ext cx="7501092" cy="1015663"/>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6000" b="1" cap="all" spc="0" dirty="0" smtClean="0">
                <a:ln/>
                <a:solidFill>
                  <a:schemeClr val="accent1"/>
                </a:solidFill>
                <a:effectLst>
                  <a:outerShdw blurRad="38100" dist="38100" dir="2700000" algn="tl">
                    <a:srgbClr val="000000">
                      <a:alpha val="43137"/>
                    </a:srgbClr>
                  </a:outerShdw>
                  <a:reflection blurRad="10000" stA="55000" endPos="48000" dist="500" dir="5400000" sy="-100000" algn="bl" rotWithShape="0"/>
                </a:effectLst>
              </a:rPr>
              <a:t>The Battle of Shiloh</a:t>
            </a:r>
          </a:p>
        </p:txBody>
      </p:sp>
      <p:sp>
        <p:nvSpPr>
          <p:cNvPr id="20" name="Rectangle 19"/>
          <p:cNvSpPr/>
          <p:nvPr/>
        </p:nvSpPr>
        <p:spPr>
          <a:xfrm>
            <a:off x="2438400" y="2057400"/>
            <a:ext cx="3810660" cy="769441"/>
          </a:xfrm>
          <a:prstGeom prst="rect">
            <a:avLst/>
          </a:prstGeom>
          <a:noFill/>
        </p:spPr>
        <p:txBody>
          <a:bodyPr wrap="square" lIns="91440" tIns="45720" rIns="91440" bIns="45720">
            <a:spAutoFit/>
          </a:bodyPr>
          <a:lstStyle/>
          <a:p>
            <a:pPr algn="ctr"/>
            <a:r>
              <a:rPr lang="en-US" sz="4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April 6-7, 1862</a:t>
            </a:r>
            <a:endParaRPr lang="en-US" sz="4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22" name="Subtitle 2"/>
          <p:cNvSpPr>
            <a:spLocks noGrp="1"/>
          </p:cNvSpPr>
          <p:nvPr>
            <p:ph type="subTitle" idx="1"/>
          </p:nvPr>
        </p:nvSpPr>
        <p:spPr>
          <a:xfrm>
            <a:off x="1371600" y="2895600"/>
            <a:ext cx="6400800" cy="1752600"/>
          </a:xfrm>
        </p:spPr>
        <p:txBody>
          <a:bodyPr/>
          <a:lstStyle/>
          <a:p>
            <a:r>
              <a:rPr lang="en-US" dirty="0" smtClean="0">
                <a:solidFill>
                  <a:srgbClr val="FFFF00"/>
                </a:solidFill>
              </a:rPr>
              <a:t>Location: Pittsburg, Tennessee</a:t>
            </a:r>
          </a:p>
          <a:p>
            <a:r>
              <a:rPr lang="en-US" dirty="0" smtClean="0">
                <a:solidFill>
                  <a:srgbClr val="FFFF00"/>
                </a:solidFill>
              </a:rPr>
              <a:t>Western Theater of War</a:t>
            </a:r>
            <a:endParaRPr lang="en-US" dirty="0">
              <a:solidFill>
                <a:srgbClr val="FFFF00"/>
              </a:solidFill>
            </a:endParaRPr>
          </a:p>
        </p:txBody>
      </p:sp>
      <p:sp>
        <p:nvSpPr>
          <p:cNvPr id="24" name="Rectangle 23"/>
          <p:cNvSpPr/>
          <p:nvPr/>
        </p:nvSpPr>
        <p:spPr>
          <a:xfrm>
            <a:off x="1828800" y="1524000"/>
            <a:ext cx="5257800" cy="523220"/>
          </a:xfrm>
          <a:prstGeom prst="rect">
            <a:avLst/>
          </a:prstGeom>
          <a:noFill/>
        </p:spPr>
        <p:txBody>
          <a:bodyPr wrap="square" lIns="91440" tIns="45720" rIns="91440" bIns="45720">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en-US" sz="2800" b="1" cap="none" spc="0" dirty="0" smtClean="0">
                <a:ln/>
                <a:solidFill>
                  <a:schemeClr val="accent5">
                    <a:tint val="50000"/>
                    <a:satMod val="180000"/>
                  </a:schemeClr>
                </a:solidFill>
                <a:effectLst/>
              </a:rPr>
              <a:t>(Battle of Pittsburg Landing)</a:t>
            </a:r>
            <a:endParaRPr lang="en-US" sz="2800" b="1" cap="none" spc="0" dirty="0">
              <a:ln/>
              <a:solidFill>
                <a:schemeClr val="accent5">
                  <a:tint val="50000"/>
                  <a:satMod val="180000"/>
                </a:schemeClr>
              </a:soli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600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6000"/>
                            </p:stCondLst>
                            <p:childTnLst>
                              <p:par>
                                <p:cTn id="8" presetID="0" presetClass="path" presetSubtype="0" accel="50000" decel="50000" fill="hold" nodeType="afterEffect">
                                  <p:stCondLst>
                                    <p:cond delay="0"/>
                                  </p:stCondLst>
                                  <p:childTnLst>
                                    <p:animMotion origin="layout" path="M -3.33333E-6 2.77521E-7 L -0.94166 0.21092 " pathEditMode="relative" ptsTypes="AA">
                                      <p:cBhvr>
                                        <p:cTn id="9" dur="1000" fill="hold"/>
                                        <p:tgtEl>
                                          <p:spTgt spid="3"/>
                                        </p:tgtEl>
                                        <p:attrNameLst>
                                          <p:attrName>ppt_x</p:attrName>
                                          <p:attrName>ppt_y</p:attrName>
                                        </p:attrNameLst>
                                      </p:cBhvr>
                                    </p:animMotion>
                                  </p:childTnLst>
                                </p:cTn>
                              </p:par>
                              <p:par>
                                <p:cTn id="10" presetID="8" presetClass="emph" presetSubtype="0" fill="hold" nodeType="withEffect">
                                  <p:stCondLst>
                                    <p:cond delay="500"/>
                                  </p:stCondLst>
                                  <p:childTnLst>
                                    <p:animRot by="-5400000">
                                      <p:cBhvr>
                                        <p:cTn id="11" dur="300" fill="hold"/>
                                        <p:tgtEl>
                                          <p:spTgt spid="21"/>
                                        </p:tgtEl>
                                        <p:attrNameLst>
                                          <p:attrName>r</p:attrName>
                                        </p:attrNameLst>
                                      </p:cBhvr>
                                    </p:animRot>
                                  </p:childTnLst>
                                </p:cTn>
                              </p:par>
                              <p:par>
                                <p:cTn id="12" presetID="0" presetClass="path" presetSubtype="0" accel="50000" decel="50000" fill="hold" nodeType="withEffect">
                                  <p:stCondLst>
                                    <p:cond delay="500"/>
                                  </p:stCondLst>
                                  <p:childTnLst>
                                    <p:animMotion origin="layout" path="M 6.94444E-6 2.67345E-6 C -0.01041 0.00486 -0.02256 0.00324 -0.03281 0.00995 C -0.03819 0.01365 -0.04635 0.0259 -0.04635 0.0259 C -0.04965 0.04047 -0.04479 0.02359 -0.05225 0.03585 C -0.05815 0.04533 -0.04878 0.03978 -0.05815 0.04371 C -0.0644 0.0562 -0.06979 0.06707 -0.0776 0.07748 " pathEditMode="relative" ptsTypes="fffffA">
                                      <p:cBhvr>
                                        <p:cTn id="13" dur="300" fill="hold"/>
                                        <p:tgtEl>
                                          <p:spTgt spid="21"/>
                                        </p:tgtEl>
                                        <p:attrNameLst>
                                          <p:attrName>ppt_x</p:attrName>
                                          <p:attrName>ppt_y</p:attrName>
                                        </p:attrNameLst>
                                      </p:cBhvr>
                                    </p:animMotion>
                                  </p:childTnLst>
                                </p:cTn>
                              </p:par>
                            </p:childTnLst>
                          </p:cTn>
                        </p:par>
                        <p:par>
                          <p:cTn id="14" fill="hold">
                            <p:stCondLst>
                              <p:cond delay="7000"/>
                            </p:stCondLst>
                            <p:childTnLst>
                              <p:par>
                                <p:cTn id="15" presetID="0" presetClass="path" presetSubtype="0" accel="50000" decel="50000" fill="hold" nodeType="afterEffect">
                                  <p:stCondLst>
                                    <p:cond delay="500"/>
                                  </p:stCondLst>
                                  <p:childTnLst>
                                    <p:animMotion origin="layout" path="M 3.88889E-6 1.40611E-6 C 0.00816 -0.01596 0.03698 -0.00694 0.0493 -0.00579 C 0.05694 -0.00255 0.0625 0.00277 0.07014 0.00601 C 0.07708 0.01202 0.07812 0.01803 0.08663 0.02197 C 0.08819 0.02405 0.08975 0.0259 0.09114 0.02798 C 0.09218 0.02983 0.09253 0.0326 0.09409 0.03376 C 0.0967 0.03607 0.10295 0.03792 0.10295 0.03792 C 0.10694 0.04278 0.10538 0.04024 0.10746 0.04579 " pathEditMode="relative" ptsTypes="fffffffA">
                                      <p:cBhvr>
                                        <p:cTn id="16" dur="300" fill="hold"/>
                                        <p:tgtEl>
                                          <p:spTgt spid="19"/>
                                        </p:tgtEl>
                                        <p:attrNameLst>
                                          <p:attrName>ppt_x</p:attrName>
                                          <p:attrName>ppt_y</p:attrName>
                                        </p:attrNameLst>
                                      </p:cBhvr>
                                    </p:animMotion>
                                  </p:childTnLst>
                                </p:cTn>
                              </p:par>
                              <p:par>
                                <p:cTn id="17" presetID="8" presetClass="emph" presetSubtype="0" fill="hold" nodeType="withEffect">
                                  <p:stCondLst>
                                    <p:cond delay="500"/>
                                  </p:stCondLst>
                                  <p:childTnLst>
                                    <p:animRot by="5400000">
                                      <p:cBhvr>
                                        <p:cTn id="18" dur="300" fill="hold"/>
                                        <p:tgtEl>
                                          <p:spTgt spid="19"/>
                                        </p:tgtEl>
                                        <p:attrNameLst>
                                          <p:attrName>r</p:attrName>
                                        </p:attrNameLst>
                                      </p:cBhvr>
                                    </p:animRot>
                                  </p:childTnLst>
                                </p:cTn>
                              </p:par>
                            </p:childTnLst>
                          </p:cTn>
                        </p:par>
                        <p:par>
                          <p:cTn id="19" fill="hold">
                            <p:stCondLst>
                              <p:cond delay="7800"/>
                            </p:stCondLst>
                            <p:childTnLst>
                              <p:par>
                                <p:cTn id="20" presetID="0" presetClass="path" presetSubtype="0" accel="50000" decel="50000" fill="hold" nodeType="afterEffect">
                                  <p:stCondLst>
                                    <p:cond delay="500"/>
                                  </p:stCondLst>
                                  <p:childTnLst>
                                    <p:animMotion origin="layout" path="M 2.22222E-6 -8.88992E-6 C -0.00538 0.00115 -0.01111 0.00185 -0.0165 0.00393 C -0.01962 0.00508 -0.02257 0.0067 -0.02552 0.00809 C -0.02691 0.00878 -0.02986 0.00994 -0.02986 0.00994 C -0.03264 0.01248 -0.03629 0.01318 -0.03889 0.01595 C -0.04028 0.01757 -0.04063 0.02035 -0.04184 0.02197 C -0.04306 0.02358 -0.04479 0.02451 -0.04636 0.0259 C -0.0474 0.02798 -0.04775 0.03052 -0.04931 0.03191 C -0.05104 0.03353 -0.05382 0.03191 -0.05538 0.03376 C -0.06059 0.03977 -0.06354 0.05087 -0.06875 0.05758 C -0.07031 0.06452 -0.07257 0.0666 -0.07622 0.07169 C -0.0783 0.08048 -0.08177 0.08903 -0.08663 0.09551 C -0.08854 0.10291 -0.08681 0.1006 -0.09115 0.10337 " pathEditMode="relative" ptsTypes="ffffffffffffA">
                                      <p:cBhvr>
                                        <p:cTn id="21" dur="300" fill="hold"/>
                                        <p:tgtEl>
                                          <p:spTgt spid="14"/>
                                        </p:tgtEl>
                                        <p:attrNameLst>
                                          <p:attrName>ppt_x</p:attrName>
                                          <p:attrName>ppt_y</p:attrName>
                                        </p:attrNameLst>
                                      </p:cBhvr>
                                    </p:animMotion>
                                  </p:childTnLst>
                                </p:cTn>
                              </p:par>
                              <p:par>
                                <p:cTn id="22" presetID="8" presetClass="emph" presetSubtype="0" fill="hold" nodeType="withEffect">
                                  <p:stCondLst>
                                    <p:cond delay="500"/>
                                  </p:stCondLst>
                                  <p:childTnLst>
                                    <p:animRot by="-5400000">
                                      <p:cBhvr>
                                        <p:cTn id="23" dur="300" fill="hold"/>
                                        <p:tgtEl>
                                          <p:spTgt spid="14"/>
                                        </p:tgtEl>
                                        <p:attrNameLst>
                                          <p:attrName>r</p:attrName>
                                        </p:attrNameLst>
                                      </p:cBhvr>
                                    </p:animRot>
                                  </p:childTnLst>
                                </p:cTn>
                              </p:par>
                            </p:childTnLst>
                          </p:cTn>
                        </p:par>
                        <p:par>
                          <p:cTn id="24" fill="hold">
                            <p:stCondLst>
                              <p:cond delay="8600"/>
                            </p:stCondLst>
                            <p:childTnLst>
                              <p:par>
                                <p:cTn id="25" presetID="0" presetClass="path" presetSubtype="0" accel="50000" decel="50000" fill="hold" nodeType="afterEffect">
                                  <p:stCondLst>
                                    <p:cond delay="500"/>
                                  </p:stCondLst>
                                  <p:childTnLst>
                                    <p:animMotion origin="layout" path="M 2.5E-6 -8.78816E-6 C 0.01476 -0.00139 0.01736 -0.00024 0.02847 -0.00394 C 0.03403 -0.00579 0.04479 -0.00995 0.04479 -0.00995 C 0.10365 -0.00833 0.10504 -0.0081 0.14479 -0.00394 C 0.14722 -0.00324 0.14965 -0.00232 0.15226 -0.00186 C 0.15816 -0.00093 0.16424 -0.00139 0.17014 -8.78816E-6 C 0.17483 0.00115 0.17917 0.00416 0.18368 0.00601 C 0.18611 0.00462 0.18906 0.00439 0.19115 0.00208 C 0.19236 0.00069 0.19097 -0.00371 0.19254 -0.00394 C 0.20243 -0.00509 0.2125 -0.00255 0.2224 -0.00186 C 0.23941 0.00323 0.27465 0.00416 0.27465 0.00416 C 0.29011 0.01063 0.29115 0.00855 0.31493 0.00994 C 0.32083 0.01202 0.32691 0.01341 0.33281 0.01595 C 0.33576 0.01873 0.33837 0.02289 0.34184 0.02405 C 0.35174 0.02705 0.36129 0.03029 0.36875 0.03977 C 0.36927 0.04255 0.36892 0.04555 0.37014 0.04787 C 0.3717 0.0511 0.38507 0.05827 0.38802 0.05966 C 0.39392 0.06752 0.39948 0.07238 0.40747 0.07562 C 0.41042 0.07816 0.41649 0.08348 0.41649 0.08348 " pathEditMode="relative" ptsTypes="ffffffffffffffffffA">
                                      <p:cBhvr>
                                        <p:cTn id="26" dur="2500" fill="hold"/>
                                        <p:tgtEl>
                                          <p:spTgt spid="1032"/>
                                        </p:tgtEl>
                                        <p:attrNameLst>
                                          <p:attrName>ppt_x</p:attrName>
                                          <p:attrName>ppt_y</p:attrName>
                                        </p:attrNameLst>
                                      </p:cBhvr>
                                    </p:animMotion>
                                  </p:childTnLst>
                                </p:cTn>
                              </p:par>
                            </p:childTnLst>
                          </p:cTn>
                        </p:par>
                        <p:par>
                          <p:cTn id="27" fill="hold">
                            <p:stCondLst>
                              <p:cond delay="11600"/>
                            </p:stCondLst>
                            <p:childTnLst>
                              <p:par>
                                <p:cTn id="28" presetID="1" presetClass="entr" presetSubtype="0"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childTnLst>
                                </p:cTn>
                              </p:par>
                              <p:par>
                                <p:cTn id="30" presetID="0" presetClass="path" presetSubtype="0" accel="50000" decel="50000" fill="hold" nodeType="withEffect">
                                  <p:stCondLst>
                                    <p:cond delay="0"/>
                                  </p:stCondLst>
                                  <p:childTnLst>
                                    <p:animMotion origin="layout" path="M -6.94444E-6 3.38575E-6 C 0.00347 -0.01365 -0.00157 0.00208 0.01041 -0.01388 C 0.01597 -0.02128 0.01927 -0.03238 0.0269 -0.03585 C 0.03263 -0.04348 0.03715 -0.04672 0.04479 -0.04973 C 0.0526 -0.05667 0.06145 -0.05759 0.07013 -0.06175 C 0.07604 -0.06915 0.08333 -0.07285 0.09114 -0.07563 C 0.09965 -0.08303 0.11232 -0.0828 0.12239 -0.08557 C 0.17187 -0.08395 0.18124 -0.08419 0.21944 -0.07355 C 0.25781 -0.07956 0.29357 -0.06198 0.33142 -0.05782 C 0.34791 -0.05852 0.36423 -0.06037 0.38072 -0.05967 C 0.38298 -0.05967 0.38645 -0.05343 0.38819 -0.05181 C 0.39253 -0.04811 0.39687 -0.04464 0.40156 -0.04186 C 0.41006 -0.03678 0.42083 -0.03539 0.42986 -0.03192 C 0.44722 -0.02544 0.4644 -0.01874 0.48211 -0.01388 C 0.48611 -0.01943 0.48611 -0.01666 0.48211 -0.02198 " pathEditMode="relative" ptsTypes="ffffffffffffffA">
                                      <p:cBhvr>
                                        <p:cTn id="31" dur="1000" fill="hold"/>
                                        <p:tgtEl>
                                          <p:spTgt spid="2"/>
                                        </p:tgtEl>
                                        <p:attrNameLst>
                                          <p:attrName>ppt_x</p:attrName>
                                          <p:attrName>ppt_y</p:attrName>
                                        </p:attrNameLst>
                                      </p:cBhvr>
                                    </p:animMotion>
                                  </p:childTnLst>
                                </p:cTn>
                              </p:par>
                              <p:par>
                                <p:cTn id="32" presetID="8" presetClass="emph" presetSubtype="0" fill="hold" nodeType="withEffect">
                                  <p:stCondLst>
                                    <p:cond delay="0"/>
                                  </p:stCondLst>
                                  <p:childTnLst>
                                    <p:animRot by="21600000">
                                      <p:cBhvr>
                                        <p:cTn id="33" dur="500" fill="hold"/>
                                        <p:tgtEl>
                                          <p:spTgt spid="2"/>
                                        </p:tgtEl>
                                        <p:attrNameLst>
                                          <p:attrName>r</p:attrName>
                                        </p:attrNameLst>
                                      </p:cBhvr>
                                    </p:animRot>
                                  </p:childTnLst>
                                </p:cTn>
                              </p:par>
                              <p:par>
                                <p:cTn id="34" presetID="8" presetClass="emph" presetSubtype="0" fill="hold" nodeType="withEffect">
                                  <p:stCondLst>
                                    <p:cond delay="0"/>
                                  </p:stCondLst>
                                  <p:childTnLst>
                                    <p:animRot by="5400000">
                                      <p:cBhvr>
                                        <p:cTn id="35" dur="300" fill="hold"/>
                                        <p:tgtEl>
                                          <p:spTgt spid="1032"/>
                                        </p:tgtEl>
                                        <p:attrNameLst>
                                          <p:attrName>r</p:attrName>
                                        </p:attrNameLst>
                                      </p:cBhvr>
                                    </p:animRot>
                                  </p:childTnLst>
                                </p:cTn>
                              </p:par>
                              <p:par>
                                <p:cTn id="36" presetID="8" presetClass="emph" presetSubtype="0" fill="hold" nodeType="withEffect">
                                  <p:stCondLst>
                                    <p:cond delay="700"/>
                                  </p:stCondLst>
                                  <p:childTnLst>
                                    <p:animRot by="5400000">
                                      <p:cBhvr>
                                        <p:cTn id="37" dur="300" fill="hold"/>
                                        <p:tgtEl>
                                          <p:spTgt spid="102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4906962"/>
          </a:xfrm>
        </p:spPr>
        <p:txBody>
          <a:bodyPr>
            <a:normAutofit fontScale="90000"/>
          </a:bodyPr>
          <a:lstStyle/>
          <a:p>
            <a:r>
              <a:rPr lang="en-US" dirty="0" smtClean="0"/>
              <a:t>Who: Union vs. Confederacy</a:t>
            </a:r>
            <a:br>
              <a:rPr lang="en-US" dirty="0" smtClean="0"/>
            </a:br>
            <a:r>
              <a:rPr lang="en-US" dirty="0" smtClean="0"/>
              <a:t>What: Union won in a bloody battle</a:t>
            </a:r>
            <a:br>
              <a:rPr lang="en-US" dirty="0" smtClean="0"/>
            </a:br>
            <a:r>
              <a:rPr lang="en-US" dirty="0" smtClean="0"/>
              <a:t>When: April 6-7, 1862</a:t>
            </a:r>
            <a:br>
              <a:rPr lang="en-US" dirty="0" smtClean="0"/>
            </a:br>
            <a:r>
              <a:rPr lang="en-US" dirty="0" smtClean="0"/>
              <a:t>Where: Pittsburg, Tennessee</a:t>
            </a:r>
            <a:br>
              <a:rPr lang="en-US" dirty="0" smtClean="0"/>
            </a:br>
            <a:r>
              <a:rPr lang="en-US" dirty="0" smtClean="0"/>
              <a:t>Why: To secure the position on the Western Front</a:t>
            </a:r>
            <a:br>
              <a:rPr lang="en-US" dirty="0" smtClean="0"/>
            </a:br>
            <a:r>
              <a:rPr lang="en-US" dirty="0" smtClean="0"/>
              <a:t>How: Reinforcements led by Don Carlos Buell</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1630362"/>
          </a:xfrm>
        </p:spPr>
        <p:txBody>
          <a:bodyPr>
            <a:noAutofit/>
          </a:bodyPr>
          <a:lstStyle/>
          <a:p>
            <a:r>
              <a:rPr lang="en-US" sz="3600" dirty="0" smtClean="0"/>
              <a:t>The Union had 44,000 men, and lost 13,000.  The Confederates had 40,000 men, and lost 11,000.</a:t>
            </a:r>
            <a:endParaRPr lang="en-US" sz="3600" dirty="0"/>
          </a:p>
        </p:txBody>
      </p:sp>
      <p:sp>
        <p:nvSpPr>
          <p:cNvPr id="3" name="Title 1"/>
          <p:cNvSpPr txBox="1">
            <a:spLocks/>
          </p:cNvSpPr>
          <p:nvPr/>
        </p:nvSpPr>
        <p:spPr>
          <a:xfrm>
            <a:off x="457200" y="2743200"/>
            <a:ext cx="8229600" cy="33528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chemeClr val="tx1"/>
                </a:solidFill>
                <a:effectLst/>
                <a:uLnTx/>
                <a:uFillTx/>
                <a:latin typeface="+mj-lt"/>
                <a:ea typeface="+mj-ea"/>
                <a:cs typeface="+mj-cs"/>
              </a:rPr>
              <a:t>The Objective of the Confederate Army was to launch an offensive against Major General Grant and his forces in Mississippi. The main goals of the Union were to defer the attacks set upon them by the Confederate forces and push them back.</a:t>
            </a:r>
            <a:endParaRPr kumimoji="0" lang="en-US" sz="36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thumb/f/f9/GenUSGrant.jpg/86px-GenUSGrant.jpg"/>
          <p:cNvPicPr>
            <a:picLocks noChangeAspect="1" noChangeArrowheads="1"/>
          </p:cNvPicPr>
          <p:nvPr/>
        </p:nvPicPr>
        <p:blipFill>
          <a:blip r:embed="rId2" cstate="print"/>
          <a:srcRect/>
          <a:stretch>
            <a:fillRect/>
          </a:stretch>
        </p:blipFill>
        <p:spPr bwMode="auto">
          <a:xfrm>
            <a:off x="762000" y="762000"/>
            <a:ext cx="1371600" cy="1913862"/>
          </a:xfrm>
          <a:prstGeom prst="rect">
            <a:avLst/>
          </a:prstGeom>
          <a:noFill/>
        </p:spPr>
      </p:pic>
      <p:pic>
        <p:nvPicPr>
          <p:cNvPr id="1028" name="Picture 4" descr="http://upload.wikimedia.org/wikipedia/commons/thumb/9/96/Don_Carlos_Buell.jpg/92px-Don_Carlos_Buell.jpg"/>
          <p:cNvPicPr>
            <a:picLocks noChangeAspect="1" noChangeArrowheads="1"/>
          </p:cNvPicPr>
          <p:nvPr/>
        </p:nvPicPr>
        <p:blipFill>
          <a:blip r:embed="rId3" cstate="print"/>
          <a:srcRect/>
          <a:stretch>
            <a:fillRect/>
          </a:stretch>
        </p:blipFill>
        <p:spPr bwMode="auto">
          <a:xfrm>
            <a:off x="2590800" y="762000"/>
            <a:ext cx="1447800" cy="1888436"/>
          </a:xfrm>
          <a:prstGeom prst="rect">
            <a:avLst/>
          </a:prstGeom>
          <a:noFill/>
        </p:spPr>
      </p:pic>
      <p:pic>
        <p:nvPicPr>
          <p:cNvPr id="1030" name="Picture 6" descr="http://upload.wikimedia.org/wikipedia/commons/thumb/0/0f/ASJohnston.jpg/95px-ASJohnston.jpg"/>
          <p:cNvPicPr>
            <a:picLocks noChangeAspect="1" noChangeArrowheads="1"/>
          </p:cNvPicPr>
          <p:nvPr/>
        </p:nvPicPr>
        <p:blipFill>
          <a:blip r:embed="rId4" cstate="print"/>
          <a:srcRect/>
          <a:stretch>
            <a:fillRect/>
          </a:stretch>
        </p:blipFill>
        <p:spPr bwMode="auto">
          <a:xfrm>
            <a:off x="4800600" y="762000"/>
            <a:ext cx="1524000" cy="1925054"/>
          </a:xfrm>
          <a:prstGeom prst="rect">
            <a:avLst/>
          </a:prstGeom>
          <a:noFill/>
        </p:spPr>
      </p:pic>
      <p:pic>
        <p:nvPicPr>
          <p:cNvPr id="1032" name="Picture 8" descr="http://upload.wikimedia.org/wikipedia/commons/thumb/2/21/Pgt_beauregard.jpg/88px-Pgt_beauregard.jpg"/>
          <p:cNvPicPr>
            <a:picLocks noChangeAspect="1" noChangeArrowheads="1"/>
          </p:cNvPicPr>
          <p:nvPr/>
        </p:nvPicPr>
        <p:blipFill>
          <a:blip r:embed="rId5" cstate="print"/>
          <a:srcRect/>
          <a:stretch>
            <a:fillRect/>
          </a:stretch>
        </p:blipFill>
        <p:spPr bwMode="auto">
          <a:xfrm>
            <a:off x="7010400" y="817418"/>
            <a:ext cx="1371600" cy="1870366"/>
          </a:xfrm>
          <a:prstGeom prst="rect">
            <a:avLst/>
          </a:prstGeom>
          <a:noFill/>
        </p:spPr>
      </p:pic>
      <p:graphicFrame>
        <p:nvGraphicFramePr>
          <p:cNvPr id="9" name="Table 8"/>
          <p:cNvGraphicFramePr>
            <a:graphicFrameLocks noGrp="1"/>
          </p:cNvGraphicFramePr>
          <p:nvPr/>
        </p:nvGraphicFramePr>
        <p:xfrm>
          <a:off x="533400" y="2895600"/>
          <a:ext cx="7924800" cy="3444240"/>
        </p:xfrm>
        <a:graphic>
          <a:graphicData uri="http://schemas.openxmlformats.org/drawingml/2006/table">
            <a:tbl>
              <a:tblPr firstRow="1" bandRow="1">
                <a:tableStyleId>{5940675A-B579-460E-94D1-54222C63F5DA}</a:tableStyleId>
              </a:tblPr>
              <a:tblGrid>
                <a:gridCol w="1752600"/>
                <a:gridCol w="2057400"/>
                <a:gridCol w="2133600"/>
                <a:gridCol w="1981200"/>
              </a:tblGrid>
              <a:tr h="381000">
                <a:tc>
                  <a:txBody>
                    <a:bodyPr/>
                    <a:lstStyle/>
                    <a:p>
                      <a:pPr algn="ctr"/>
                      <a:r>
                        <a:rPr lang="en-US" sz="1400" dirty="0" smtClean="0"/>
                        <a:t>Ulysses S. Grant</a:t>
                      </a:r>
                    </a:p>
                    <a:p>
                      <a:pPr algn="ctr"/>
                      <a:r>
                        <a:rPr lang="en-US" sz="1400" dirty="0" smtClean="0"/>
                        <a:t>   (Maj.</a:t>
                      </a:r>
                      <a:r>
                        <a:rPr lang="en-US" sz="1400" baseline="0" dirty="0" smtClean="0"/>
                        <a:t> General)</a:t>
                      </a:r>
                      <a:endParaRPr lang="en-US" sz="1400" dirty="0"/>
                    </a:p>
                  </a:txBody>
                  <a:tcPr/>
                </a:tc>
                <a:tc>
                  <a:txBody>
                    <a:bodyPr/>
                    <a:lstStyle/>
                    <a:p>
                      <a:pPr algn="ctr"/>
                      <a:r>
                        <a:rPr lang="en-US" sz="1400" dirty="0" smtClean="0"/>
                        <a:t>Don Carlos Buell</a:t>
                      </a:r>
                    </a:p>
                    <a:p>
                      <a:pPr algn="ctr"/>
                      <a:r>
                        <a:rPr lang="en-US" sz="1400" dirty="0" smtClean="0"/>
                        <a:t>(Maj. General)</a:t>
                      </a:r>
                      <a:endParaRPr lang="en-US" sz="1400" dirty="0"/>
                    </a:p>
                  </a:txBody>
                  <a:tcPr/>
                </a:tc>
                <a:tc>
                  <a:txBody>
                    <a:bodyPr/>
                    <a:lstStyle/>
                    <a:p>
                      <a:pPr algn="ctr"/>
                      <a:r>
                        <a:rPr lang="en-US" sz="1400" dirty="0" smtClean="0"/>
                        <a:t>Albert Sidney Johnston</a:t>
                      </a:r>
                    </a:p>
                    <a:p>
                      <a:pPr algn="ctr"/>
                      <a:r>
                        <a:rPr lang="en-US" sz="1400" dirty="0" smtClean="0"/>
                        <a:t>(General)</a:t>
                      </a:r>
                      <a:endParaRPr lang="en-US"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P.G.T. Beauregard</a:t>
                      </a:r>
                    </a:p>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(General)</a:t>
                      </a:r>
                    </a:p>
                    <a:p>
                      <a:pPr algn="ctr"/>
                      <a:endParaRPr lang="en-US" sz="1400" dirty="0"/>
                    </a:p>
                  </a:txBody>
                  <a:tcPr/>
                </a:tc>
              </a:tr>
              <a:tr h="370840">
                <a:tc>
                  <a:txBody>
                    <a:bodyPr/>
                    <a:lstStyle/>
                    <a:p>
                      <a:pPr algn="ctr"/>
                      <a:r>
                        <a:rPr lang="en-US" sz="1400" dirty="0" smtClean="0"/>
                        <a:t>Union</a:t>
                      </a:r>
                      <a:endParaRPr lang="en-US" sz="1400" dirty="0"/>
                    </a:p>
                  </a:txBody>
                  <a:tcPr/>
                </a:tc>
                <a:tc>
                  <a:txBody>
                    <a:bodyPr/>
                    <a:lstStyle/>
                    <a:p>
                      <a:pPr algn="ctr"/>
                      <a:r>
                        <a:rPr lang="en-US" sz="1400" dirty="0" smtClean="0"/>
                        <a:t>Union</a:t>
                      </a:r>
                      <a:endParaRPr lang="en-US" sz="1400" dirty="0"/>
                    </a:p>
                  </a:txBody>
                  <a:tcPr/>
                </a:tc>
                <a:tc>
                  <a:txBody>
                    <a:bodyPr/>
                    <a:lstStyle/>
                    <a:p>
                      <a:pPr algn="ctr"/>
                      <a:r>
                        <a:rPr lang="en-US" sz="1400" dirty="0" smtClean="0"/>
                        <a:t>Confederate</a:t>
                      </a:r>
                      <a:endParaRPr lang="en-US" sz="1400" dirty="0"/>
                    </a:p>
                  </a:txBody>
                  <a:tcPr/>
                </a:tc>
                <a:tc>
                  <a:txBody>
                    <a:bodyPr/>
                    <a:lstStyle/>
                    <a:p>
                      <a:pPr algn="ctr"/>
                      <a:r>
                        <a:rPr lang="en-US" sz="1400" dirty="0" smtClean="0"/>
                        <a:t>Confederate</a:t>
                      </a:r>
                      <a:endParaRPr lang="en-US" sz="1400" dirty="0"/>
                    </a:p>
                  </a:txBody>
                  <a:tcPr/>
                </a:tc>
              </a:tr>
              <a:tr h="2341880">
                <a:tc>
                  <a:txBody>
                    <a:bodyPr/>
                    <a:lstStyle/>
                    <a:p>
                      <a:pPr algn="l"/>
                      <a:r>
                        <a:rPr lang="en-US" sz="1400" dirty="0" smtClean="0"/>
                        <a:t>Born: </a:t>
                      </a:r>
                      <a:r>
                        <a:rPr lang="en-US" sz="1400" b="0" i="0" kern="1200" dirty="0" smtClean="0">
                          <a:solidFill>
                            <a:schemeClr val="tx1"/>
                          </a:solidFill>
                          <a:latin typeface="+mn-lt"/>
                          <a:ea typeface="+mn-ea"/>
                          <a:cs typeface="+mn-cs"/>
                        </a:rPr>
                        <a:t>April 27, 1822</a:t>
                      </a:r>
                      <a:endParaRPr lang="en-US" sz="1400" dirty="0" smtClean="0"/>
                    </a:p>
                    <a:p>
                      <a:pPr algn="l"/>
                      <a:r>
                        <a:rPr lang="en-US" sz="1400" dirty="0" smtClean="0"/>
                        <a:t>Died: </a:t>
                      </a:r>
                      <a:r>
                        <a:rPr lang="en-US" sz="1400" b="0" i="0" kern="1200" dirty="0" smtClean="0">
                          <a:solidFill>
                            <a:schemeClr val="tx1"/>
                          </a:solidFill>
                          <a:latin typeface="+mn-lt"/>
                          <a:ea typeface="+mn-ea"/>
                          <a:cs typeface="+mn-cs"/>
                        </a:rPr>
                        <a:t>July 23, 1885</a:t>
                      </a:r>
                    </a:p>
                    <a:p>
                      <a:pPr algn="l"/>
                      <a:r>
                        <a:rPr lang="en-US" sz="1400" b="0" i="0" kern="1200" dirty="0" smtClean="0">
                          <a:solidFill>
                            <a:schemeClr val="tx1"/>
                          </a:solidFill>
                          <a:latin typeface="+mn-lt"/>
                          <a:ea typeface="+mn-ea"/>
                          <a:cs typeface="+mn-cs"/>
                        </a:rPr>
                        <a:t>Led</a:t>
                      </a:r>
                      <a:r>
                        <a:rPr lang="en-US" sz="1400" b="0" i="0" kern="1200" baseline="0" dirty="0" smtClean="0">
                          <a:solidFill>
                            <a:schemeClr val="tx1"/>
                          </a:solidFill>
                          <a:latin typeface="+mn-lt"/>
                          <a:ea typeface="+mn-ea"/>
                          <a:cs typeface="+mn-cs"/>
                        </a:rPr>
                        <a:t> main part of the Battle of Shiloh</a:t>
                      </a:r>
                      <a:endParaRPr lang="en-US" sz="1400" dirty="0"/>
                    </a:p>
                  </a:txBody>
                  <a:tcPr/>
                </a:tc>
                <a:tc>
                  <a:txBody>
                    <a:bodyPr/>
                    <a:lstStyle/>
                    <a:p>
                      <a:pPr algn="l"/>
                      <a:r>
                        <a:rPr lang="en-US" sz="1400" dirty="0" smtClean="0"/>
                        <a:t>Born: </a:t>
                      </a:r>
                      <a:r>
                        <a:rPr lang="en-US" sz="1400" b="0" i="0" kern="1200" dirty="0" smtClean="0">
                          <a:solidFill>
                            <a:schemeClr val="tx1"/>
                          </a:solidFill>
                          <a:latin typeface="+mn-lt"/>
                          <a:ea typeface="+mn-ea"/>
                          <a:cs typeface="+mn-cs"/>
                        </a:rPr>
                        <a:t>March 23, 1818</a:t>
                      </a:r>
                      <a:endParaRPr lang="en-US" sz="1400" dirty="0" smtClean="0"/>
                    </a:p>
                    <a:p>
                      <a:pPr algn="l"/>
                      <a:r>
                        <a:rPr lang="en-US" sz="1400" dirty="0" smtClean="0"/>
                        <a:t>Died:</a:t>
                      </a:r>
                      <a:r>
                        <a:rPr lang="en-US" sz="1400" baseline="0" dirty="0" smtClean="0"/>
                        <a:t> </a:t>
                      </a:r>
                      <a:r>
                        <a:rPr lang="en-US" sz="1400" b="0" i="0" kern="1200" dirty="0" smtClean="0">
                          <a:solidFill>
                            <a:schemeClr val="tx1"/>
                          </a:solidFill>
                          <a:latin typeface="+mn-lt"/>
                          <a:ea typeface="+mn-ea"/>
                          <a:cs typeface="+mn-cs"/>
                        </a:rPr>
                        <a:t>November 19, 1898</a:t>
                      </a:r>
                    </a:p>
                    <a:p>
                      <a:pPr algn="l"/>
                      <a:r>
                        <a:rPr lang="en-US" sz="1400" b="0" i="0" kern="1200" dirty="0" smtClean="0">
                          <a:solidFill>
                            <a:schemeClr val="tx1"/>
                          </a:solidFill>
                          <a:latin typeface="+mn-lt"/>
                          <a:ea typeface="+mn-ea"/>
                          <a:cs typeface="+mn-cs"/>
                        </a:rPr>
                        <a:t>Led reinforcements</a:t>
                      </a:r>
                      <a:r>
                        <a:rPr lang="en-US" sz="1400" b="0" i="0" kern="1200" baseline="0" dirty="0" smtClean="0">
                          <a:solidFill>
                            <a:schemeClr val="tx1"/>
                          </a:solidFill>
                          <a:latin typeface="+mn-lt"/>
                          <a:ea typeface="+mn-ea"/>
                          <a:cs typeface="+mn-cs"/>
                        </a:rPr>
                        <a:t> in the Battle of Shiloh</a:t>
                      </a:r>
                      <a:endParaRPr lang="en-US" sz="1400" dirty="0" smtClean="0"/>
                    </a:p>
                  </a:txBody>
                  <a:tcPr/>
                </a:tc>
                <a:tc>
                  <a:txBody>
                    <a:bodyPr/>
                    <a:lstStyle/>
                    <a:p>
                      <a:pPr algn="l"/>
                      <a:r>
                        <a:rPr lang="en-US" sz="1400" dirty="0" smtClean="0"/>
                        <a:t>Born: </a:t>
                      </a:r>
                      <a:r>
                        <a:rPr lang="en-US" sz="1400" b="0" i="0" kern="1200" dirty="0" smtClean="0">
                          <a:solidFill>
                            <a:schemeClr val="tx1"/>
                          </a:solidFill>
                          <a:latin typeface="+mn-lt"/>
                          <a:ea typeface="+mn-ea"/>
                          <a:cs typeface="+mn-cs"/>
                        </a:rPr>
                        <a:t>February 2, 1803</a:t>
                      </a:r>
                      <a:endParaRPr lang="en-US" sz="1400" dirty="0" smtClean="0"/>
                    </a:p>
                    <a:p>
                      <a:pPr algn="l"/>
                      <a:r>
                        <a:rPr lang="en-US" sz="1400" dirty="0" smtClean="0"/>
                        <a:t>Died: </a:t>
                      </a:r>
                      <a:r>
                        <a:rPr lang="en-US" sz="1400" b="0" i="0" kern="1200" dirty="0" smtClean="0">
                          <a:solidFill>
                            <a:schemeClr val="tx1"/>
                          </a:solidFill>
                          <a:latin typeface="+mn-lt"/>
                          <a:ea typeface="+mn-ea"/>
                          <a:cs typeface="+mn-cs"/>
                        </a:rPr>
                        <a:t>April 6, 1862</a:t>
                      </a:r>
                      <a:endParaRPr lang="en-US" sz="1400" dirty="0" smtClean="0"/>
                    </a:p>
                    <a:p>
                      <a:pPr algn="l"/>
                      <a:r>
                        <a:rPr lang="en-US" sz="1400" dirty="0" smtClean="0"/>
                        <a:t>The Confederate</a:t>
                      </a:r>
                      <a:r>
                        <a:rPr lang="en-US" sz="1400" baseline="0" dirty="0" smtClean="0"/>
                        <a:t> President considered him to be the finest  General in the Confederacy</a:t>
                      </a:r>
                      <a:endParaRPr lang="en-US" sz="1400" dirty="0"/>
                    </a:p>
                  </a:txBody>
                  <a:tcPr/>
                </a:tc>
                <a:tc>
                  <a:txBody>
                    <a:bodyPr/>
                    <a:lstStyle/>
                    <a:p>
                      <a:pPr algn="l"/>
                      <a:r>
                        <a:rPr lang="en-US" sz="1400" dirty="0" smtClean="0"/>
                        <a:t>Born: </a:t>
                      </a:r>
                      <a:r>
                        <a:rPr lang="en-US" sz="1400" b="0" i="0" kern="1200" dirty="0" smtClean="0">
                          <a:solidFill>
                            <a:schemeClr val="tx1"/>
                          </a:solidFill>
                          <a:latin typeface="+mn-lt"/>
                          <a:ea typeface="+mn-ea"/>
                          <a:cs typeface="+mn-cs"/>
                        </a:rPr>
                        <a:t> May 28, 1818 </a:t>
                      </a:r>
                      <a:endParaRPr lang="en-US" sz="1400" dirty="0" smtClean="0"/>
                    </a:p>
                    <a:p>
                      <a:pPr algn="l"/>
                      <a:r>
                        <a:rPr lang="en-US" sz="1400" dirty="0" smtClean="0"/>
                        <a:t>Died: </a:t>
                      </a:r>
                      <a:r>
                        <a:rPr lang="en-US" sz="1400" b="0" i="0" kern="1200" dirty="0" smtClean="0">
                          <a:solidFill>
                            <a:schemeClr val="tx1"/>
                          </a:solidFill>
                          <a:latin typeface="+mn-lt"/>
                          <a:ea typeface="+mn-ea"/>
                          <a:cs typeface="+mn-cs"/>
                        </a:rPr>
                        <a:t>February 20, 1893</a:t>
                      </a:r>
                      <a:endParaRPr lang="en-US" sz="1400" dirty="0" smtClean="0"/>
                    </a:p>
                    <a:p>
                      <a:pPr algn="l"/>
                      <a:r>
                        <a:rPr lang="en-US" sz="1400" dirty="0" smtClean="0"/>
                        <a:t>First prominent </a:t>
                      </a:r>
                      <a:r>
                        <a:rPr lang="en-US" sz="1400" smtClean="0"/>
                        <a:t>Confederate</a:t>
                      </a:r>
                      <a:r>
                        <a:rPr lang="en-US" sz="1400" baseline="0" smtClean="0"/>
                        <a:t> General.</a:t>
                      </a:r>
                      <a:endParaRPr lang="en-US" sz="1400" dirty="0"/>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16000">
              <a:srgbClr val="1F1F1F"/>
            </a:gs>
            <a:gs pos="17999">
              <a:srgbClr val="FFFFFF"/>
            </a:gs>
            <a:gs pos="42000">
              <a:srgbClr val="636363"/>
            </a:gs>
            <a:gs pos="53000">
              <a:srgbClr val="CFCFCF"/>
            </a:gs>
            <a:gs pos="66000">
              <a:srgbClr val="CFCFCF"/>
            </a:gs>
            <a:gs pos="75999">
              <a:srgbClr val="1F1F1F"/>
            </a:gs>
            <a:gs pos="78999">
              <a:srgbClr val="FFFFFF"/>
            </a:gs>
            <a:gs pos="100000">
              <a:srgbClr val="7F7F7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78562"/>
          </a:xfrm>
        </p:spPr>
        <p:txBody>
          <a:bodyPr>
            <a:normAutofit fontScale="90000"/>
          </a:bodyPr>
          <a:lstStyle/>
          <a:p>
            <a:r>
              <a:rPr lang="en-US" dirty="0" smtClean="0"/>
              <a:t>Tennessee river was filled with Union Naval Support, so if pushed back too far the River reinforcements were in place to back up the Union Soldiers. The Hornet’s Nest also provided a key point of attack for the Union forces that were forced backwards into this area. This gave them an advantage when Confederate forces came marching over the hill.</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5562600"/>
          </a:xfrm>
        </p:spPr>
        <p:txBody>
          <a:bodyPr>
            <a:noAutofit/>
          </a:bodyPr>
          <a:lstStyle/>
          <a:p>
            <a:r>
              <a:rPr lang="en-US" sz="3600" dirty="0" smtClean="0"/>
              <a:t>The north had everything in its favor including manpower, industrial fortitude, geographical superiority and sea power. What the south possessed was man for man a better fighter, the best generals, and the assistance of foreign countries, if not in man power than in supplies and direction. The battle of Shiloh was the start of the bloodiest time in American history and would cost the country everything it loved.</a:t>
            </a:r>
            <a:endParaRPr lang="en-US" sz="3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effectLst/>
      </p:bgPr>
    </p:bg>
    <p:spTree>
      <p:nvGrpSpPr>
        <p:cNvPr id="1" name=""/>
        <p:cNvGrpSpPr/>
        <p:nvPr/>
      </p:nvGrpSpPr>
      <p:grpSpPr>
        <a:xfrm>
          <a:off x="0" y="0"/>
          <a:ext cx="0" cy="0"/>
          <a:chOff x="0" y="0"/>
          <a:chExt cx="0" cy="0"/>
        </a:xfrm>
      </p:grpSpPr>
      <p:pic>
        <p:nvPicPr>
          <p:cNvPr id="11266" name="Picture 2" descr="http://thomaslegioncherokee.tripod.com/sitebuildercontent/sitebuilderpictures/shiloh_april_6.jpg"/>
          <p:cNvPicPr>
            <a:picLocks noChangeAspect="1" noChangeArrowheads="1"/>
          </p:cNvPicPr>
          <p:nvPr/>
        </p:nvPicPr>
        <p:blipFill>
          <a:blip r:embed="rId3" cstate="print"/>
          <a:srcRect/>
          <a:stretch>
            <a:fillRect/>
          </a:stretch>
        </p:blipFill>
        <p:spPr bwMode="auto">
          <a:xfrm>
            <a:off x="0" y="0"/>
            <a:ext cx="4556117" cy="3429000"/>
          </a:xfrm>
          <a:prstGeom prst="rect">
            <a:avLst/>
          </a:prstGeom>
          <a:noFill/>
        </p:spPr>
      </p:pic>
      <p:pic>
        <p:nvPicPr>
          <p:cNvPr id="5" name="Picture 2" descr="http://upload.wikimedia.org/wikipedia/commons/archive/5/57/20090524153421!ACW_Belmont2Shiloh.png"/>
          <p:cNvPicPr>
            <a:picLocks noChangeAspect="1" noChangeArrowheads="1"/>
          </p:cNvPicPr>
          <p:nvPr/>
        </p:nvPicPr>
        <p:blipFill>
          <a:blip r:embed="rId4" cstate="print"/>
          <a:srcRect/>
          <a:stretch>
            <a:fillRect/>
          </a:stretch>
        </p:blipFill>
        <p:spPr bwMode="auto">
          <a:xfrm>
            <a:off x="4572000" y="3429000"/>
            <a:ext cx="4572000" cy="3429000"/>
          </a:xfrm>
          <a:prstGeom prst="rect">
            <a:avLst/>
          </a:prstGeom>
          <a:noFill/>
        </p:spPr>
      </p:pic>
      <p:pic>
        <p:nvPicPr>
          <p:cNvPr id="6" name="Recorded Sound">
            <a:hlinkClick r:id="" action="ppaction://media"/>
          </p:cNvPr>
          <p:cNvPicPr>
            <a:picLocks noRot="1" noChangeAspect="1"/>
          </p:cNvPicPr>
          <p:nvPr>
            <a:wavAudioFile r:embed="rId1" name="Recorded Sound"/>
          </p:nvPr>
        </p:nvPicPr>
        <p:blipFill>
          <a:blip r:embed="rId5" cstate="print"/>
          <a:stretch>
            <a:fillRect/>
          </a:stretch>
        </p:blipFill>
        <p:spPr>
          <a:xfrm>
            <a:off x="4419600" y="3276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7831"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39999">
              <a:srgbClr val="0A128C"/>
            </a:gs>
            <a:gs pos="70000">
              <a:srgbClr val="181CC7"/>
            </a:gs>
            <a:gs pos="88000">
              <a:srgbClr val="7005D4"/>
            </a:gs>
            <a:gs pos="100000">
              <a:srgbClr val="8C3D91"/>
            </a:gs>
          </a:gsLst>
          <a:lin ang="5400000" scaled="0"/>
        </a:gradFill>
        <a:effectLst/>
      </p:bgPr>
    </p:bg>
    <p:spTree>
      <p:nvGrpSpPr>
        <p:cNvPr id="1" name=""/>
        <p:cNvGrpSpPr/>
        <p:nvPr/>
      </p:nvGrpSpPr>
      <p:grpSpPr>
        <a:xfrm>
          <a:off x="0" y="0"/>
          <a:ext cx="0" cy="0"/>
          <a:chOff x="0" y="0"/>
          <a:chExt cx="0" cy="0"/>
        </a:xfrm>
      </p:grpSpPr>
      <p:pic>
        <p:nvPicPr>
          <p:cNvPr id="1026" name="Picture 2" descr="http://wvls.lib.wi.us/ClarkCounty/veterans/CivilWar_files/UnitHistories/images/1862Shiloh.jpg"/>
          <p:cNvPicPr>
            <a:picLocks noChangeAspect="1" noChangeArrowheads="1"/>
          </p:cNvPicPr>
          <p:nvPr/>
        </p:nvPicPr>
        <p:blipFill>
          <a:blip r:embed="rId2" cstate="print"/>
          <a:srcRect/>
          <a:stretch>
            <a:fillRect/>
          </a:stretch>
        </p:blipFill>
        <p:spPr bwMode="auto">
          <a:xfrm>
            <a:off x="0" y="0"/>
            <a:ext cx="4572000" cy="3439593"/>
          </a:xfrm>
          <a:prstGeom prst="rect">
            <a:avLst/>
          </a:prstGeom>
          <a:noFill/>
        </p:spPr>
      </p:pic>
      <p:pic>
        <p:nvPicPr>
          <p:cNvPr id="3" name="Picture 4" descr="http://www.glogster.com/media/5/24/82/91/24829121.jpg"/>
          <p:cNvPicPr>
            <a:picLocks noChangeAspect="1" noChangeArrowheads="1"/>
          </p:cNvPicPr>
          <p:nvPr/>
        </p:nvPicPr>
        <p:blipFill>
          <a:blip r:embed="rId3" cstate="print"/>
          <a:srcRect/>
          <a:stretch>
            <a:fillRect/>
          </a:stretch>
        </p:blipFill>
        <p:spPr bwMode="auto">
          <a:xfrm>
            <a:off x="4572001" y="1"/>
            <a:ext cx="4572000" cy="3429000"/>
          </a:xfrm>
          <a:prstGeom prst="rect">
            <a:avLst/>
          </a:prstGeom>
          <a:noFill/>
        </p:spPr>
      </p:pic>
      <p:pic>
        <p:nvPicPr>
          <p:cNvPr id="4" name="Picture 2" descr="http://t3.gstatic.com/images?q=tbn:ANd9GcQ7Sp3KiylPPULj3tpaEO2g5qY-I4j2iJyvmCha44Cp2qf-KEXI"/>
          <p:cNvPicPr>
            <a:picLocks noChangeAspect="1" noChangeArrowheads="1"/>
          </p:cNvPicPr>
          <p:nvPr/>
        </p:nvPicPr>
        <p:blipFill>
          <a:blip r:embed="rId4" cstate="print"/>
          <a:srcRect/>
          <a:stretch>
            <a:fillRect/>
          </a:stretch>
        </p:blipFill>
        <p:spPr bwMode="auto">
          <a:xfrm>
            <a:off x="2286000" y="3429000"/>
            <a:ext cx="4572000" cy="3429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40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20000">
              <a:srgbClr val="000040"/>
            </a:gs>
            <a:gs pos="50000">
              <a:srgbClr val="400040"/>
            </a:gs>
            <a:gs pos="75000">
              <a:srgbClr val="8F0040"/>
            </a:gs>
            <a:gs pos="89999">
              <a:srgbClr val="F27300"/>
            </a:gs>
            <a:gs pos="100000">
              <a:srgbClr val="FFBF00"/>
            </a:gs>
          </a:gsLst>
          <a:lin ang="5400000" scaled="0"/>
        </a:gradFill>
        <a:effectLst/>
      </p:bgPr>
    </p:bg>
    <p:spTree>
      <p:nvGrpSpPr>
        <p:cNvPr id="1" name=""/>
        <p:cNvGrpSpPr/>
        <p:nvPr/>
      </p:nvGrpSpPr>
      <p:grpSpPr>
        <a:xfrm>
          <a:off x="0" y="0"/>
          <a:ext cx="0" cy="0"/>
          <a:chOff x="0" y="0"/>
          <a:chExt cx="0" cy="0"/>
        </a:xfrm>
      </p:grpSpPr>
      <p:pic>
        <p:nvPicPr>
          <p:cNvPr id="2" name="Picture 2" descr="http://t3.gstatic.com/images?q=tbn:ANd9GcRzeFU-3fCHukzle2TC4QYqIYr109jfQqo6esWiuw2-DUO_BXyw"/>
          <p:cNvPicPr>
            <a:picLocks noChangeAspect="1" noChangeArrowheads="1"/>
          </p:cNvPicPr>
          <p:nvPr/>
        </p:nvPicPr>
        <p:blipFill>
          <a:blip r:embed="rId2" cstate="print"/>
          <a:srcRect/>
          <a:stretch>
            <a:fillRect/>
          </a:stretch>
        </p:blipFill>
        <p:spPr bwMode="auto">
          <a:xfrm>
            <a:off x="0" y="0"/>
            <a:ext cx="4572000" cy="3429000"/>
          </a:xfrm>
          <a:prstGeom prst="rect">
            <a:avLst/>
          </a:prstGeom>
          <a:noFill/>
        </p:spPr>
      </p:pic>
      <p:pic>
        <p:nvPicPr>
          <p:cNvPr id="3" name="Picture 2"/>
          <p:cNvPicPr>
            <a:picLocks noChangeAspect="1" noChangeArrowheads="1"/>
          </p:cNvPicPr>
          <p:nvPr/>
        </p:nvPicPr>
        <p:blipFill>
          <a:blip r:embed="rId3" cstate="print"/>
          <a:srcRect/>
          <a:stretch>
            <a:fillRect/>
          </a:stretch>
        </p:blipFill>
        <p:spPr bwMode="auto">
          <a:xfrm rot="10800000" flipH="1">
            <a:off x="4571999" y="0"/>
            <a:ext cx="4572001" cy="3429000"/>
          </a:xfrm>
          <a:prstGeom prst="rect">
            <a:avLst/>
          </a:prstGeom>
          <a:noFill/>
          <a:ln w="9525">
            <a:noFill/>
            <a:miter lim="800000"/>
            <a:headEnd/>
            <a:tailEnd/>
          </a:ln>
        </p:spPr>
      </p:pic>
      <p:pic>
        <p:nvPicPr>
          <p:cNvPr id="4" name="Picture 3"/>
          <p:cNvPicPr>
            <a:picLocks noChangeAspect="1" noChangeArrowheads="1"/>
          </p:cNvPicPr>
          <p:nvPr/>
        </p:nvPicPr>
        <p:blipFill>
          <a:blip r:embed="rId4" cstate="print">
            <a:clrChange>
              <a:clrFrom>
                <a:srgbClr val="000000"/>
              </a:clrFrom>
              <a:clrTo>
                <a:srgbClr val="000000">
                  <a:alpha val="0"/>
                </a:srgbClr>
              </a:clrTo>
            </a:clrChange>
          </a:blip>
          <a:srcRect/>
          <a:stretch>
            <a:fillRect/>
          </a:stretch>
        </p:blipFill>
        <p:spPr bwMode="auto">
          <a:xfrm rot="10800000">
            <a:off x="685800" y="3429000"/>
            <a:ext cx="6248400" cy="72227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TotalTime>
  <Words>333</Words>
  <Application>Microsoft Office PowerPoint</Application>
  <PresentationFormat>On-screen Show (4:3)</PresentationFormat>
  <Paragraphs>34</Paragraphs>
  <Slides>9</Slides>
  <Notes>0</Notes>
  <HiddenSlides>0</HiddenSlides>
  <MMClips>1</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Who: Union vs. Confederacy What: Union won in a bloody battle When: April 6-7, 1862 Where: Pittsburg, Tennessee Why: To secure the position on the Western Front How: Reinforcements led by Don Carlos Buell</vt:lpstr>
      <vt:lpstr>The Union had 44,000 men, and lost 13,000.  The Confederates had 40,000 men, and lost 11,000.</vt:lpstr>
      <vt:lpstr>Slide 4</vt:lpstr>
      <vt:lpstr>Tennessee river was filled with Union Naval Support, so if pushed back too far the River reinforcements were in place to back up the Union Soldiers. The Hornet’s Nest also provided a key point of attack for the Union forces that were forced backwards into this area. This gave them an advantage when Confederate forces came marching over the hill.</vt:lpstr>
      <vt:lpstr>The north had everything in its favor including manpower, industrial fortitude, geographical superiority and sea power. What the south possessed was man for man a better fighter, the best generals, and the assistance of foreign countries, if not in man power than in supplies and direction. The battle of Shiloh was the start of the bloodiest time in American history and would cost the country everything it loved.</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dc:creator>
  <cp:lastModifiedBy>Student</cp:lastModifiedBy>
  <cp:revision>31</cp:revision>
  <dcterms:created xsi:type="dcterms:W3CDTF">2011-04-18T15:09:11Z</dcterms:created>
  <dcterms:modified xsi:type="dcterms:W3CDTF">2011-04-28T15:33:15Z</dcterms:modified>
</cp:coreProperties>
</file>