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97EACE-FF05-4C7D-98E8-5EF540FB7B56}" type="datetimeFigureOut">
              <a:rPr lang="en-US" smtClean="0"/>
              <a:pPr/>
              <a:t>4/20/2011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93A415-32DA-47B2-9052-F830FC966DD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97EACE-FF05-4C7D-98E8-5EF540FB7B56}" type="datetimeFigureOut">
              <a:rPr lang="en-US" smtClean="0"/>
              <a:pPr/>
              <a:t>4/20/2011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3A415-32DA-47B2-9052-F830FC966DD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media/audio1.wav"/><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http://topuspost.com/wp-content/uploads/2011/04/civil-war-uniforms.jpg"/>
          <p:cNvPicPr>
            <a:picLocks noChangeAspect="1" noChangeArrowheads="1"/>
          </p:cNvPicPr>
          <p:nvPr/>
        </p:nvPicPr>
        <p:blipFill>
          <a:blip r:embed="rId2" cstate="print"/>
          <a:srcRect/>
          <a:stretch>
            <a:fillRect/>
          </a:stretch>
        </p:blipFill>
        <p:spPr bwMode="auto">
          <a:xfrm>
            <a:off x="228600" y="131312"/>
            <a:ext cx="8382000" cy="6726688"/>
          </a:xfrm>
          <a:prstGeom prst="rect">
            <a:avLst/>
          </a:prstGeom>
          <a:noFill/>
        </p:spPr>
      </p:pic>
      <p:sp>
        <p:nvSpPr>
          <p:cNvPr id="2" name="Title 1"/>
          <p:cNvSpPr>
            <a:spLocks noGrp="1"/>
          </p:cNvSpPr>
          <p:nvPr>
            <p:ph type="ctrTitle"/>
          </p:nvPr>
        </p:nvSpPr>
        <p:spPr>
          <a:xfrm>
            <a:off x="685800" y="1066800"/>
            <a:ext cx="7772400" cy="1470025"/>
          </a:xfrm>
        </p:spPr>
        <p:txBody>
          <a:bodyPr/>
          <a:lstStyle/>
          <a:p>
            <a:r>
              <a:rPr lang="en-US" dirty="0" smtClean="0">
                <a:solidFill>
                  <a:srgbClr val="0070C0"/>
                </a:solidFill>
                <a:latin typeface="Cooper Black" pitchFamily="18" charset="0"/>
              </a:rPr>
              <a:t>Second Battle of Bull Run </a:t>
            </a:r>
            <a:r>
              <a:rPr lang="en-US" dirty="0" smtClean="0">
                <a:solidFill>
                  <a:srgbClr val="0070C0"/>
                </a:solidFill>
                <a:latin typeface="Adobe Caslon Pro Bold" pitchFamily="18" charset="0"/>
              </a:rPr>
              <a:t>a.k.a</a:t>
            </a:r>
            <a:r>
              <a:rPr lang="en-US" dirty="0" smtClean="0">
                <a:solidFill>
                  <a:srgbClr val="0070C0"/>
                </a:solidFill>
              </a:rPr>
              <a:t> </a:t>
            </a:r>
            <a:r>
              <a:rPr lang="en-US" dirty="0" smtClean="0">
                <a:solidFill>
                  <a:srgbClr val="0070C0"/>
                </a:solidFill>
                <a:latin typeface="Cooper Black" pitchFamily="18" charset="0"/>
              </a:rPr>
              <a:t>Second </a:t>
            </a:r>
            <a:r>
              <a:rPr lang="en-US" dirty="0">
                <a:solidFill>
                  <a:srgbClr val="0070C0"/>
                </a:solidFill>
                <a:latin typeface="Cooper Black" pitchFamily="18" charset="0"/>
              </a:rPr>
              <a:t>M</a:t>
            </a:r>
            <a:r>
              <a:rPr lang="en-US" dirty="0" smtClean="0">
                <a:solidFill>
                  <a:srgbClr val="0070C0"/>
                </a:solidFill>
                <a:latin typeface="Cooper Black" pitchFamily="18" charset="0"/>
              </a:rPr>
              <a:t>anassas</a:t>
            </a:r>
            <a:endParaRPr lang="en-US" dirty="0">
              <a:solidFill>
                <a:srgbClr val="0070C0"/>
              </a:solidFill>
              <a:latin typeface="Cooper Black" pitchFamily="18" charset="0"/>
            </a:endParaRPr>
          </a:p>
        </p:txBody>
      </p:sp>
      <p:sp>
        <p:nvSpPr>
          <p:cNvPr id="3" name="Subtitle 2"/>
          <p:cNvSpPr>
            <a:spLocks noGrp="1"/>
          </p:cNvSpPr>
          <p:nvPr>
            <p:ph type="subTitle" idx="1"/>
          </p:nvPr>
        </p:nvSpPr>
        <p:spPr>
          <a:xfrm>
            <a:off x="1371600" y="2895600"/>
            <a:ext cx="6400800" cy="2743200"/>
          </a:xfrm>
        </p:spPr>
        <p:txBody>
          <a:bodyPr/>
          <a:lstStyle/>
          <a:p>
            <a:r>
              <a:rPr lang="en-US" dirty="0" smtClean="0">
                <a:solidFill>
                  <a:schemeClr val="bg2"/>
                </a:solidFill>
              </a:rPr>
              <a:t>August 28-30, 1862 </a:t>
            </a:r>
          </a:p>
          <a:p>
            <a:r>
              <a:rPr lang="en-US" dirty="0" smtClean="0">
                <a:solidFill>
                  <a:schemeClr val="bg2"/>
                </a:solidFill>
              </a:rPr>
              <a:t>Fought in Virginia</a:t>
            </a:r>
            <a:endParaRPr lang="en-US" dirty="0">
              <a:solidFill>
                <a:schemeClr val="bg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latin typeface="Goudy Stout" pitchFamily="18" charset="0"/>
              </a:rPr>
              <a:t>Overview</a:t>
            </a:r>
            <a:endParaRPr lang="en-US" u="sng" dirty="0">
              <a:latin typeface="Goudy Stout" pitchFamily="18" charset="0"/>
            </a:endParaRPr>
          </a:p>
        </p:txBody>
      </p:sp>
      <p:sp>
        <p:nvSpPr>
          <p:cNvPr id="3" name="Content Placeholder 2"/>
          <p:cNvSpPr>
            <a:spLocks noGrp="1"/>
          </p:cNvSpPr>
          <p:nvPr>
            <p:ph idx="1"/>
          </p:nvPr>
        </p:nvSpPr>
        <p:spPr>
          <a:xfrm>
            <a:off x="457200" y="1600200"/>
            <a:ext cx="8229600" cy="5029200"/>
          </a:xfrm>
        </p:spPr>
        <p:txBody>
          <a:bodyPr>
            <a:normAutofit/>
          </a:bodyPr>
          <a:lstStyle/>
          <a:p>
            <a:r>
              <a:rPr lang="en-US" sz="2000" dirty="0" smtClean="0">
                <a:latin typeface="Algerian" pitchFamily="82" charset="0"/>
              </a:rPr>
              <a:t>Who? </a:t>
            </a:r>
            <a:r>
              <a:rPr lang="en-US" sz="2000" dirty="0" smtClean="0"/>
              <a:t>Confederate General Robert E. Lee’s army of Northern Virginia vs. Union Major General John Pope’s army of Virginia</a:t>
            </a:r>
          </a:p>
          <a:p>
            <a:r>
              <a:rPr lang="en-US" sz="2000" dirty="0" smtClean="0">
                <a:latin typeface="Algerian" pitchFamily="82" charset="0"/>
              </a:rPr>
              <a:t>What? </a:t>
            </a:r>
            <a:r>
              <a:rPr lang="en-US" sz="2000" dirty="0" smtClean="0"/>
              <a:t>Confederate general Robert E. Lee wanted to destroy John Pope’s army before returning south</a:t>
            </a:r>
            <a:endParaRPr lang="en-US" sz="2000" dirty="0" smtClean="0">
              <a:latin typeface="Algerian" pitchFamily="82" charset="0"/>
            </a:endParaRPr>
          </a:p>
          <a:p>
            <a:r>
              <a:rPr lang="en-US" sz="2000" dirty="0" smtClean="0">
                <a:latin typeface="Algerian" pitchFamily="82" charset="0"/>
              </a:rPr>
              <a:t>Where? </a:t>
            </a:r>
            <a:r>
              <a:rPr lang="en-US" sz="2000" dirty="0" smtClean="0"/>
              <a:t>Groveton, Stony Ridge, and Longstreet Avenue  (Prince William County VA)</a:t>
            </a:r>
            <a:endParaRPr lang="en-US" sz="2000" dirty="0" smtClean="0">
              <a:latin typeface="Algerian" pitchFamily="82" charset="0"/>
            </a:endParaRPr>
          </a:p>
          <a:p>
            <a:r>
              <a:rPr lang="en-US" sz="2000" dirty="0" smtClean="0">
                <a:latin typeface="Algerian" pitchFamily="82" charset="0"/>
              </a:rPr>
              <a:t>When?</a:t>
            </a:r>
            <a:r>
              <a:rPr lang="en-US" sz="2000" dirty="0" smtClean="0"/>
              <a:t> August 28-30, 1862</a:t>
            </a:r>
            <a:endParaRPr lang="en-US" sz="2000" dirty="0" smtClean="0">
              <a:latin typeface="Algerian" pitchFamily="82" charset="0"/>
            </a:endParaRPr>
          </a:p>
          <a:p>
            <a:r>
              <a:rPr lang="en-US" sz="2000" dirty="0" smtClean="0">
                <a:latin typeface="Algerian" pitchFamily="82" charset="0"/>
              </a:rPr>
              <a:t>Why? </a:t>
            </a:r>
            <a:r>
              <a:rPr lang="en-US" sz="2000" dirty="0" smtClean="0"/>
              <a:t>Because the South had taken the Union supply depot at Manassas Junction and the Union had to regain it or lose that supply</a:t>
            </a:r>
          </a:p>
          <a:p>
            <a:r>
              <a:rPr lang="en-US" sz="2000" dirty="0" smtClean="0">
                <a:latin typeface="Algerian" pitchFamily="82" charset="0"/>
              </a:rPr>
              <a:t>How? “</a:t>
            </a:r>
            <a:r>
              <a:rPr lang="en-US" sz="2000" dirty="0" smtClean="0"/>
              <a:t>Union general John Pope has taken command of all Union armies in the east and waits the return of McClellan’s army from the peninsula”</a:t>
            </a:r>
          </a:p>
          <a:p>
            <a:pPr>
              <a:buNone/>
            </a:pPr>
            <a:r>
              <a:rPr lang="en-US" sz="2000" dirty="0" smtClean="0"/>
              <a:t>“On the confederate side, Robert E. Lee decides to seek a decisive battle with Pope hoping to destroy Pope’s army before Pope can be reinforced by McClellan’s army of the </a:t>
            </a:r>
            <a:r>
              <a:rPr lang="en-US" sz="2000" dirty="0" err="1" smtClean="0"/>
              <a:t>Potomic</a:t>
            </a:r>
            <a:r>
              <a:rPr lang="en-US" sz="2000" dirty="0" smtClean="0"/>
              <a:t>”</a:t>
            </a:r>
            <a:endParaRPr lang="en-US" sz="2400" dirty="0" smtClean="0"/>
          </a:p>
          <a:p>
            <a:pPr>
              <a:buNone/>
            </a:pPr>
            <a:endParaRPr lang="en-US" sz="2400" dirty="0"/>
          </a:p>
        </p:txBody>
      </p:sp>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cache2.asset-cache.net/xc/87733432.jpg?v=1&amp;c=IWSAsset&amp;k=2&amp;d=49768722B86DC0FDEF782DFA62D29B02D2DB7CB46B1590B8BA2A2C116B5F5155E30A760B0D811297"/>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Title 3"/>
          <p:cNvSpPr>
            <a:spLocks noGrp="1"/>
          </p:cNvSpPr>
          <p:nvPr>
            <p:ph type="title"/>
          </p:nvPr>
        </p:nvSpPr>
        <p:spPr/>
        <p:txBody>
          <a:bodyPr/>
          <a:lstStyle/>
          <a:p>
            <a:r>
              <a:rPr lang="en-US" dirty="0" smtClean="0">
                <a:latin typeface="Magneto" pitchFamily="82" charset="0"/>
              </a:rPr>
              <a:t>Army Statistics</a:t>
            </a:r>
            <a:endParaRPr lang="en-US" dirty="0">
              <a:latin typeface="Magneto" pitchFamily="82" charset="0"/>
            </a:endParaRPr>
          </a:p>
        </p:txBody>
      </p:sp>
      <p:sp>
        <p:nvSpPr>
          <p:cNvPr id="5" name="Text Placeholder 4"/>
          <p:cNvSpPr>
            <a:spLocks noGrp="1"/>
          </p:cNvSpPr>
          <p:nvPr>
            <p:ph type="body" idx="1"/>
          </p:nvPr>
        </p:nvSpPr>
        <p:spPr>
          <a:xfrm>
            <a:off x="457200" y="1371600"/>
            <a:ext cx="4040188" cy="803275"/>
          </a:xfrm>
        </p:spPr>
        <p:txBody>
          <a:bodyPr>
            <a:noAutofit/>
          </a:bodyPr>
          <a:lstStyle/>
          <a:p>
            <a:r>
              <a:rPr lang="en-US" sz="5400" dirty="0" smtClean="0">
                <a:solidFill>
                  <a:schemeClr val="tx2">
                    <a:lumMod val="75000"/>
                  </a:schemeClr>
                </a:solidFill>
                <a:latin typeface="Blackadder ITC" pitchFamily="82" charset="0"/>
              </a:rPr>
              <a:t>Union</a:t>
            </a:r>
            <a:endParaRPr lang="en-US" sz="5400" dirty="0">
              <a:solidFill>
                <a:schemeClr val="tx2">
                  <a:lumMod val="75000"/>
                </a:schemeClr>
              </a:solidFill>
              <a:latin typeface="Blackadder ITC" pitchFamily="82" charset="0"/>
            </a:endParaRPr>
          </a:p>
        </p:txBody>
      </p:sp>
      <p:sp>
        <p:nvSpPr>
          <p:cNvPr id="6" name="Content Placeholder 5"/>
          <p:cNvSpPr>
            <a:spLocks noGrp="1"/>
          </p:cNvSpPr>
          <p:nvPr>
            <p:ph sz="half" idx="2"/>
          </p:nvPr>
        </p:nvSpPr>
        <p:spPr/>
        <p:txBody>
          <a:bodyPr/>
          <a:lstStyle/>
          <a:p>
            <a:r>
              <a:rPr lang="en-US" sz="2800" dirty="0" smtClean="0">
                <a:solidFill>
                  <a:srgbClr val="FFFF00"/>
                </a:solidFill>
              </a:rPr>
              <a:t>62,000 soldiers</a:t>
            </a:r>
          </a:p>
          <a:p>
            <a:r>
              <a:rPr lang="en-US" sz="2800" dirty="0" smtClean="0">
                <a:solidFill>
                  <a:srgbClr val="FFFF00"/>
                </a:solidFill>
              </a:rPr>
              <a:t>10,000 killed and wounded</a:t>
            </a:r>
          </a:p>
          <a:p>
            <a:r>
              <a:rPr lang="en-US" sz="2800" dirty="0" smtClean="0">
                <a:solidFill>
                  <a:srgbClr val="FFFF00"/>
                </a:solidFill>
              </a:rPr>
              <a:t>Defeated</a:t>
            </a:r>
          </a:p>
          <a:p>
            <a:r>
              <a:rPr lang="en-US" sz="2800" dirty="0" smtClean="0">
                <a:solidFill>
                  <a:srgbClr val="FFFF00"/>
                </a:solidFill>
              </a:rPr>
              <a:t>Fought in a opposing state</a:t>
            </a:r>
          </a:p>
          <a:p>
            <a:endParaRPr lang="en-US" dirty="0"/>
          </a:p>
        </p:txBody>
      </p:sp>
      <p:sp>
        <p:nvSpPr>
          <p:cNvPr id="7" name="Text Placeholder 6"/>
          <p:cNvSpPr>
            <a:spLocks noGrp="1"/>
          </p:cNvSpPr>
          <p:nvPr>
            <p:ph type="body" sz="quarter" idx="3"/>
          </p:nvPr>
        </p:nvSpPr>
        <p:spPr>
          <a:xfrm>
            <a:off x="4645025" y="1295400"/>
            <a:ext cx="4041775" cy="879475"/>
          </a:xfrm>
        </p:spPr>
        <p:txBody>
          <a:bodyPr>
            <a:noAutofit/>
          </a:bodyPr>
          <a:lstStyle/>
          <a:p>
            <a:r>
              <a:rPr lang="en-US" sz="5400" dirty="0" smtClean="0">
                <a:solidFill>
                  <a:schemeClr val="bg1">
                    <a:lumMod val="75000"/>
                  </a:schemeClr>
                </a:solidFill>
                <a:latin typeface="Forte" pitchFamily="66" charset="0"/>
              </a:rPr>
              <a:t>Confederacy</a:t>
            </a:r>
            <a:endParaRPr lang="en-US" sz="5400" dirty="0">
              <a:solidFill>
                <a:schemeClr val="bg1">
                  <a:lumMod val="75000"/>
                </a:schemeClr>
              </a:solidFill>
              <a:latin typeface="Forte" pitchFamily="66" charset="0"/>
            </a:endParaRPr>
          </a:p>
        </p:txBody>
      </p:sp>
      <p:sp>
        <p:nvSpPr>
          <p:cNvPr id="8" name="Content Placeholder 7"/>
          <p:cNvSpPr>
            <a:spLocks noGrp="1"/>
          </p:cNvSpPr>
          <p:nvPr>
            <p:ph sz="quarter" idx="4"/>
          </p:nvPr>
        </p:nvSpPr>
        <p:spPr/>
        <p:txBody>
          <a:bodyPr>
            <a:normAutofit/>
          </a:bodyPr>
          <a:lstStyle/>
          <a:p>
            <a:r>
              <a:rPr lang="en-US" sz="2800" dirty="0" smtClean="0">
                <a:solidFill>
                  <a:srgbClr val="FFFF00"/>
                </a:solidFill>
              </a:rPr>
              <a:t>50,000 soldiers</a:t>
            </a:r>
          </a:p>
          <a:p>
            <a:r>
              <a:rPr lang="en-US" sz="2800" dirty="0" smtClean="0">
                <a:solidFill>
                  <a:srgbClr val="FFFF00"/>
                </a:solidFill>
              </a:rPr>
              <a:t>1,300 killed</a:t>
            </a:r>
          </a:p>
          <a:p>
            <a:r>
              <a:rPr lang="en-US" sz="2800" dirty="0" smtClean="0">
                <a:solidFill>
                  <a:srgbClr val="FFFF00"/>
                </a:solidFill>
              </a:rPr>
              <a:t>7,000 wounded</a:t>
            </a:r>
          </a:p>
          <a:p>
            <a:r>
              <a:rPr lang="en-US" sz="2800" dirty="0" smtClean="0">
                <a:solidFill>
                  <a:srgbClr val="FFFF00"/>
                </a:solidFill>
              </a:rPr>
              <a:t>Victorious</a:t>
            </a:r>
          </a:p>
          <a:p>
            <a:r>
              <a:rPr lang="en-US" sz="2800" dirty="0" smtClean="0">
                <a:solidFill>
                  <a:srgbClr val="FFFF00"/>
                </a:solidFill>
              </a:rPr>
              <a:t>Fought on home land</a:t>
            </a:r>
            <a:endParaRPr lang="en-US" sz="2800" dirty="0">
              <a:solidFill>
                <a:srgbClr val="FFFF00"/>
              </a:solidFill>
            </a:endParaRPr>
          </a:p>
        </p:txBody>
      </p:sp>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ile:Robert Edward Lee.jpg"/>
          <p:cNvPicPr>
            <a:picLocks noChangeAspect="1" noChangeArrowheads="1"/>
          </p:cNvPicPr>
          <p:nvPr/>
        </p:nvPicPr>
        <p:blipFill>
          <a:blip r:embed="rId2" cstate="print"/>
          <a:srcRect/>
          <a:stretch>
            <a:fillRect/>
          </a:stretch>
        </p:blipFill>
        <p:spPr bwMode="auto">
          <a:xfrm>
            <a:off x="4648200" y="838200"/>
            <a:ext cx="3585725" cy="5410200"/>
          </a:xfrm>
          <a:prstGeom prst="rect">
            <a:avLst/>
          </a:prstGeom>
          <a:noFill/>
        </p:spPr>
      </p:pic>
      <p:pic>
        <p:nvPicPr>
          <p:cNvPr id="1026" name="Picture 2" descr="File:John Pope standing.jpg"/>
          <p:cNvPicPr>
            <a:picLocks noChangeAspect="1" noChangeArrowheads="1"/>
          </p:cNvPicPr>
          <p:nvPr/>
        </p:nvPicPr>
        <p:blipFill>
          <a:blip r:embed="rId3" cstate="print"/>
          <a:srcRect/>
          <a:stretch>
            <a:fillRect/>
          </a:stretch>
        </p:blipFill>
        <p:spPr bwMode="auto">
          <a:xfrm>
            <a:off x="457200" y="794564"/>
            <a:ext cx="3886200" cy="5444312"/>
          </a:xfrm>
          <a:prstGeom prst="rect">
            <a:avLst/>
          </a:prstGeom>
          <a:noFill/>
        </p:spPr>
      </p:pic>
      <p:sp>
        <p:nvSpPr>
          <p:cNvPr id="2" name="Title 1"/>
          <p:cNvSpPr>
            <a:spLocks noGrp="1"/>
          </p:cNvSpPr>
          <p:nvPr>
            <p:ph type="title"/>
          </p:nvPr>
        </p:nvSpPr>
        <p:spPr/>
        <p:txBody>
          <a:bodyPr/>
          <a:lstStyle/>
          <a:p>
            <a:r>
              <a:rPr lang="en-US" dirty="0" smtClean="0">
                <a:solidFill>
                  <a:srgbClr val="FF0000"/>
                </a:solidFill>
                <a:latin typeface="Magneto" pitchFamily="82" charset="0"/>
              </a:rPr>
              <a:t>Commanders</a:t>
            </a:r>
            <a:endParaRPr lang="en-US" dirty="0">
              <a:solidFill>
                <a:srgbClr val="FF0000"/>
              </a:solidFill>
              <a:latin typeface="Magneto" pitchFamily="82" charset="0"/>
            </a:endParaRPr>
          </a:p>
        </p:txBody>
      </p:sp>
      <p:sp>
        <p:nvSpPr>
          <p:cNvPr id="3" name="Text Placeholder 2"/>
          <p:cNvSpPr>
            <a:spLocks noGrp="1"/>
          </p:cNvSpPr>
          <p:nvPr>
            <p:ph type="body" idx="1"/>
          </p:nvPr>
        </p:nvSpPr>
        <p:spPr/>
        <p:txBody>
          <a:bodyPr/>
          <a:lstStyle/>
          <a:p>
            <a:r>
              <a:rPr lang="en-US" dirty="0" smtClean="0">
                <a:solidFill>
                  <a:srgbClr val="FF0000"/>
                </a:solidFill>
                <a:latin typeface="Blackadder ITC" pitchFamily="82" charset="0"/>
              </a:rPr>
              <a:t>John Pope </a:t>
            </a:r>
            <a:endParaRPr lang="en-US" dirty="0">
              <a:solidFill>
                <a:srgbClr val="FF0000"/>
              </a:solidFill>
              <a:latin typeface="Blackadder ITC" pitchFamily="82" charset="0"/>
            </a:endParaRPr>
          </a:p>
        </p:txBody>
      </p:sp>
      <p:sp>
        <p:nvSpPr>
          <p:cNvPr id="4" name="Content Placeholder 3"/>
          <p:cNvSpPr>
            <a:spLocks noGrp="1"/>
          </p:cNvSpPr>
          <p:nvPr>
            <p:ph sz="half" idx="2"/>
          </p:nvPr>
        </p:nvSpPr>
        <p:spPr/>
        <p:txBody>
          <a:bodyPr/>
          <a:lstStyle/>
          <a:p>
            <a:r>
              <a:rPr lang="en-US" dirty="0" smtClean="0">
                <a:solidFill>
                  <a:srgbClr val="FF0000"/>
                </a:solidFill>
              </a:rPr>
              <a:t>Born March 16, 1822 in Louisville, Kentucky </a:t>
            </a:r>
          </a:p>
          <a:p>
            <a:r>
              <a:rPr lang="en-US" dirty="0" smtClean="0">
                <a:solidFill>
                  <a:srgbClr val="FF0000"/>
                </a:solidFill>
              </a:rPr>
              <a:t>Died September 23, 1892 in Saint Louis, Missouri</a:t>
            </a:r>
          </a:p>
          <a:p>
            <a:r>
              <a:rPr lang="en-US" dirty="0" smtClean="0">
                <a:solidFill>
                  <a:srgbClr val="FF0000"/>
                </a:solidFill>
              </a:rPr>
              <a:t>Had a brief but successful career in Western Theater</a:t>
            </a:r>
          </a:p>
          <a:p>
            <a:r>
              <a:rPr lang="en-US" dirty="0" smtClean="0">
                <a:solidFill>
                  <a:srgbClr val="FF0000"/>
                </a:solidFill>
              </a:rPr>
              <a:t>Union General</a:t>
            </a:r>
          </a:p>
          <a:p>
            <a:r>
              <a:rPr lang="en-US" dirty="0" smtClean="0">
                <a:solidFill>
                  <a:srgbClr val="FF0000"/>
                </a:solidFill>
              </a:rPr>
              <a:t>Was 40 years old when he was the a general</a:t>
            </a:r>
            <a:endParaRPr lang="en-US" dirty="0">
              <a:solidFill>
                <a:srgbClr val="FF0000"/>
              </a:solidFill>
            </a:endParaRPr>
          </a:p>
        </p:txBody>
      </p:sp>
      <p:sp>
        <p:nvSpPr>
          <p:cNvPr id="5" name="Text Placeholder 4"/>
          <p:cNvSpPr>
            <a:spLocks noGrp="1"/>
          </p:cNvSpPr>
          <p:nvPr>
            <p:ph type="body" sz="quarter" idx="3"/>
          </p:nvPr>
        </p:nvSpPr>
        <p:spPr/>
        <p:txBody>
          <a:bodyPr/>
          <a:lstStyle/>
          <a:p>
            <a:r>
              <a:rPr lang="en-US" dirty="0" smtClean="0">
                <a:solidFill>
                  <a:srgbClr val="FF0000"/>
                </a:solidFill>
                <a:latin typeface="Forte" pitchFamily="66" charset="0"/>
              </a:rPr>
              <a:t>Robert E. Lee</a:t>
            </a:r>
            <a:endParaRPr lang="en-US" dirty="0">
              <a:solidFill>
                <a:srgbClr val="FF0000"/>
              </a:solidFill>
              <a:latin typeface="Forte" pitchFamily="66" charset="0"/>
            </a:endParaRPr>
          </a:p>
        </p:txBody>
      </p:sp>
      <p:sp>
        <p:nvSpPr>
          <p:cNvPr id="6" name="Content Placeholder 5"/>
          <p:cNvSpPr>
            <a:spLocks noGrp="1"/>
          </p:cNvSpPr>
          <p:nvPr>
            <p:ph sz="quarter" idx="4"/>
          </p:nvPr>
        </p:nvSpPr>
        <p:spPr/>
        <p:txBody>
          <a:bodyPr/>
          <a:lstStyle/>
          <a:p>
            <a:r>
              <a:rPr lang="en-US" dirty="0" smtClean="0">
                <a:solidFill>
                  <a:srgbClr val="FF0000"/>
                </a:solidFill>
              </a:rPr>
              <a:t>Born January 19, 1807 in Stratford hall, Virginia </a:t>
            </a:r>
          </a:p>
          <a:p>
            <a:r>
              <a:rPr lang="en-US" dirty="0" smtClean="0">
                <a:solidFill>
                  <a:srgbClr val="FF0000"/>
                </a:solidFill>
              </a:rPr>
              <a:t>Died October 12, 1870 in Lexington, Virginia</a:t>
            </a:r>
          </a:p>
          <a:p>
            <a:r>
              <a:rPr lang="en-US" dirty="0" smtClean="0">
                <a:solidFill>
                  <a:srgbClr val="FF0000"/>
                </a:solidFill>
              </a:rPr>
              <a:t>Nickname “Marble man”</a:t>
            </a:r>
          </a:p>
          <a:p>
            <a:r>
              <a:rPr lang="en-US" dirty="0" smtClean="0">
                <a:solidFill>
                  <a:srgbClr val="FF0000"/>
                </a:solidFill>
              </a:rPr>
              <a:t>Confederate General</a:t>
            </a:r>
          </a:p>
          <a:p>
            <a:r>
              <a:rPr lang="en-US" dirty="0" smtClean="0">
                <a:solidFill>
                  <a:srgbClr val="FF0000"/>
                </a:solidFill>
              </a:rPr>
              <a:t>Was 55 when he was a general for the Confederate army</a:t>
            </a:r>
          </a:p>
          <a:p>
            <a:endParaRPr lang="en-US" dirty="0"/>
          </a:p>
        </p:txBody>
      </p:sp>
    </p:spTree>
  </p:cSld>
  <p:clrMapOvr>
    <a:masterClrMapping/>
  </p:clrMapOvr>
  <p:transition>
    <p:strips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upload.wikimedia.org/wikipedia/commons/thumb/b/bd/Northern_Virginia_Campaign_Aug7-28.png/400px-Northern_Virginia_Campaign_Aug7-28.png"/>
          <p:cNvPicPr>
            <a:picLocks noChangeAspect="1" noChangeArrowheads="1"/>
          </p:cNvPicPr>
          <p:nvPr/>
        </p:nvPicPr>
        <p:blipFill>
          <a:blip r:embed="rId3" cstate="print"/>
          <a:srcRect/>
          <a:stretch>
            <a:fillRect/>
          </a:stretch>
        </p:blipFill>
        <p:spPr bwMode="auto">
          <a:xfrm>
            <a:off x="0" y="76200"/>
            <a:ext cx="9144000" cy="6715125"/>
          </a:xfrm>
          <a:prstGeom prst="rect">
            <a:avLst/>
          </a:prstGeom>
          <a:noFill/>
        </p:spPr>
      </p:pic>
      <p:pic>
        <p:nvPicPr>
          <p:cNvPr id="3" name="Recorded Sound">
            <a:hlinkClick r:id="" action="ppaction://media"/>
          </p:cNvPr>
          <p:cNvPicPr>
            <a:picLocks noRot="1" noChangeAspect="1"/>
          </p:cNvPicPr>
          <p:nvPr>
            <a:wavAudioFile r:embed="rId1" name="Recorded Sound"/>
          </p:nvPr>
        </p:nvPicPr>
        <p:blipFill>
          <a:blip r:embed="rId4" cstate="print"/>
          <a:stretch>
            <a:fillRect/>
          </a:stretch>
        </p:blipFill>
        <p:spPr>
          <a:xfrm>
            <a:off x="533400" y="533400"/>
            <a:ext cx="304800" cy="304800"/>
          </a:xfrm>
          <a:prstGeom prst="rect">
            <a:avLst/>
          </a:prstGeom>
        </p:spPr>
      </p:pic>
    </p:spTree>
  </p:cSld>
  <p:clrMapOvr>
    <a:masterClrMapping/>
  </p:clrMapOvr>
  <p:transition>
    <p:wedge/>
  </p:transition>
  <p:timing>
    <p:tnLst>
      <p:par>
        <p:cTn id="1" dur="indefinite" restart="never" nodeType="tmRoot">
          <p:childTnLst>
            <p:audio>
              <p:cMediaNode>
                <p:cTn id="2" fill="remove"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3" restart="whenNotActive" fill="hold" evtFilter="cancelBubble" nodeType="interactiveSeq">
                <p:stCondLst>
                  <p:cond evt="onClick" delay="0">
                    <p:tgtEl>
                      <p:spTgt spid="17410"/>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36410" fill="hold"/>
                                        <p:tgtEl>
                                          <p:spTgt spid="3"/>
                                        </p:tgtEl>
                                      </p:cBhvr>
                                    </p:cmd>
                                  </p:childTnLst>
                                </p:cTn>
                              </p:par>
                            </p:childTnLst>
                          </p:cTn>
                        </p:par>
                      </p:childTnLst>
                    </p:cTn>
                  </p:par>
                </p:childTnLst>
              </p:cTn>
              <p:nextCondLst>
                <p:cond evt="onClick" delay="0">
                  <p:tgtEl>
                    <p:spTgt spid="17410"/>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load.wikimedia.org/wikipedia/commons/thumb/e/e2/Kearny%27s_Charge,_Battle_of_Chantilly.jpg/250px-Kearny%27s_Charge,_Battle_of_Chantilly.jpg"/>
          <p:cNvPicPr>
            <a:picLocks noChangeAspect="1" noChangeArrowheads="1"/>
          </p:cNvPicPr>
          <p:nvPr/>
        </p:nvPicPr>
        <p:blipFill>
          <a:blip r:embed="rId2" cstate="print"/>
          <a:srcRect/>
          <a:stretch>
            <a:fillRect/>
          </a:stretch>
        </p:blipFill>
        <p:spPr bwMode="auto">
          <a:xfrm>
            <a:off x="0" y="228600"/>
            <a:ext cx="4930585" cy="3352800"/>
          </a:xfrm>
          <a:prstGeom prst="rect">
            <a:avLst/>
          </a:prstGeom>
          <a:noFill/>
        </p:spPr>
      </p:pic>
      <p:pic>
        <p:nvPicPr>
          <p:cNvPr id="1028" name="Picture 4" descr="http://www.legendsofamerica.com/photos-americanhistory/Battle%20of%20Bull%20Run--July%2021st%201861-500.jpg"/>
          <p:cNvPicPr>
            <a:picLocks noChangeAspect="1" noChangeArrowheads="1"/>
          </p:cNvPicPr>
          <p:nvPr/>
        </p:nvPicPr>
        <p:blipFill>
          <a:blip r:embed="rId3" cstate="print"/>
          <a:srcRect/>
          <a:stretch>
            <a:fillRect/>
          </a:stretch>
        </p:blipFill>
        <p:spPr bwMode="auto">
          <a:xfrm>
            <a:off x="4191000" y="304800"/>
            <a:ext cx="4762500" cy="3257550"/>
          </a:xfrm>
          <a:prstGeom prst="rect">
            <a:avLst/>
          </a:prstGeom>
          <a:noFill/>
        </p:spPr>
      </p:pic>
      <p:pic>
        <p:nvPicPr>
          <p:cNvPr id="1030" name="Picture 6" descr="http://www.sonofthesouth.net/leefoundation/civil-war/1862/september/second-battle-bull-run-1500.jpg"/>
          <p:cNvPicPr>
            <a:picLocks noChangeAspect="1" noChangeArrowheads="1"/>
          </p:cNvPicPr>
          <p:nvPr/>
        </p:nvPicPr>
        <p:blipFill>
          <a:blip r:embed="rId4" cstate="print"/>
          <a:srcRect/>
          <a:stretch>
            <a:fillRect/>
          </a:stretch>
        </p:blipFill>
        <p:spPr bwMode="auto">
          <a:xfrm>
            <a:off x="0" y="3633216"/>
            <a:ext cx="4572000" cy="3224784"/>
          </a:xfrm>
          <a:prstGeom prst="rect">
            <a:avLst/>
          </a:prstGeom>
          <a:noFill/>
        </p:spPr>
      </p:pic>
      <p:pic>
        <p:nvPicPr>
          <p:cNvPr id="1032" name="Picture 8" descr="http://www.picturehistory.com/images/products/0/7/3/prod_7337.jpg"/>
          <p:cNvPicPr>
            <a:picLocks noChangeAspect="1" noChangeArrowheads="1"/>
          </p:cNvPicPr>
          <p:nvPr/>
        </p:nvPicPr>
        <p:blipFill>
          <a:blip r:embed="rId5" cstate="print"/>
          <a:srcRect/>
          <a:stretch>
            <a:fillRect/>
          </a:stretch>
        </p:blipFill>
        <p:spPr bwMode="auto">
          <a:xfrm>
            <a:off x="4648200" y="3613404"/>
            <a:ext cx="4152900" cy="3073146"/>
          </a:xfrm>
          <a:prstGeom prst="rect">
            <a:avLst/>
          </a:prstGeom>
          <a:noFill/>
        </p:spPr>
      </p:pic>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worldofstock.com/slides/PHI3302.jpg"/>
          <p:cNvPicPr>
            <a:picLocks noChangeAspect="1" noChangeArrowheads="1"/>
          </p:cNvPicPr>
          <p:nvPr/>
        </p:nvPicPr>
        <p:blipFill>
          <a:blip r:embed="rId2" cstate="print"/>
          <a:srcRect/>
          <a:stretch>
            <a:fillRect/>
          </a:stretch>
        </p:blipFill>
        <p:spPr bwMode="auto">
          <a:xfrm>
            <a:off x="0" y="0"/>
            <a:ext cx="4762500" cy="3429001"/>
          </a:xfrm>
          <a:prstGeom prst="rect">
            <a:avLst/>
          </a:prstGeom>
          <a:noFill/>
        </p:spPr>
      </p:pic>
      <p:pic>
        <p:nvPicPr>
          <p:cNvPr id="19460" name="Picture 4" descr="http://www.manassasjunction.com/gallery/viewimage.aspx?id=3975"/>
          <p:cNvPicPr>
            <a:picLocks noChangeAspect="1" noChangeArrowheads="1"/>
          </p:cNvPicPr>
          <p:nvPr/>
        </p:nvPicPr>
        <p:blipFill>
          <a:blip r:embed="rId3" cstate="print"/>
          <a:srcRect/>
          <a:stretch>
            <a:fillRect/>
          </a:stretch>
        </p:blipFill>
        <p:spPr bwMode="auto">
          <a:xfrm>
            <a:off x="4800600" y="457200"/>
            <a:ext cx="4151778" cy="2971800"/>
          </a:xfrm>
          <a:prstGeom prst="rect">
            <a:avLst/>
          </a:prstGeom>
          <a:noFill/>
        </p:spPr>
      </p:pic>
      <p:pic>
        <p:nvPicPr>
          <p:cNvPr id="19462" name="Picture 6" descr="Manassas.jpg"/>
          <p:cNvPicPr>
            <a:picLocks noChangeAspect="1" noChangeArrowheads="1"/>
          </p:cNvPicPr>
          <p:nvPr/>
        </p:nvPicPr>
        <p:blipFill>
          <a:blip r:embed="rId4" cstate="print"/>
          <a:srcRect/>
          <a:stretch>
            <a:fillRect/>
          </a:stretch>
        </p:blipFill>
        <p:spPr bwMode="auto">
          <a:xfrm>
            <a:off x="990600" y="3429000"/>
            <a:ext cx="6781800" cy="3219451"/>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Gill Sans Ultra Bold" pitchFamily="34" charset="0"/>
              </a:rPr>
              <a:t>Importance</a:t>
            </a:r>
            <a:r>
              <a:rPr lang="en-US" u="sng" dirty="0" smtClean="0">
                <a:latin typeface="Gill Sans Ultra Bold" pitchFamily="34" charset="0"/>
              </a:rPr>
              <a:t>!!</a:t>
            </a:r>
            <a:endParaRPr lang="en-US" u="sng" dirty="0">
              <a:latin typeface="Gill Sans Ultra Bold" pitchFamily="34" charset="0"/>
            </a:endParaRPr>
          </a:p>
        </p:txBody>
      </p:sp>
      <p:sp>
        <p:nvSpPr>
          <p:cNvPr id="3" name="Content Placeholder 2"/>
          <p:cNvSpPr>
            <a:spLocks noGrp="1"/>
          </p:cNvSpPr>
          <p:nvPr>
            <p:ph idx="1"/>
          </p:nvPr>
        </p:nvSpPr>
        <p:spPr/>
        <p:txBody>
          <a:bodyPr/>
          <a:lstStyle/>
          <a:p>
            <a:pPr>
              <a:buNone/>
            </a:pPr>
            <a:r>
              <a:rPr lang="en-US" dirty="0" smtClean="0"/>
              <a:t>The second battle of Bull Run was one of the most important battles in the Civil War because it tilted the momentum in favor of the Confederacy. It weakened John Pope’s army and effected many battles to come. The rebels had staked everything in this battle and when it was do or die they succeeded and showed the Union they meant business. </a:t>
            </a:r>
            <a:endParaRPr lang="en-US" dirty="0"/>
          </a:p>
        </p:txBody>
      </p:sp>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343</Words>
  <Application>Microsoft Office PowerPoint</Application>
  <PresentationFormat>On-screen Show (4:3)</PresentationFormat>
  <Paragraphs>38</Paragraphs>
  <Slides>8</Slides>
  <Notes>0</Notes>
  <HiddenSlides>0</HiddenSlides>
  <MMClips>1</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Second Battle of Bull Run a.k.a Second Manassas</vt:lpstr>
      <vt:lpstr>Overview</vt:lpstr>
      <vt:lpstr>Army Statistics</vt:lpstr>
      <vt:lpstr>Commanders</vt:lpstr>
      <vt:lpstr>Slide 5</vt:lpstr>
      <vt:lpstr>Slide 6</vt:lpstr>
      <vt:lpstr>Slide 7</vt:lpstr>
      <vt:lpstr>Importance!!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Second Battle of Bull Run a.k.a Second Manassas</dc:title>
  <dc:creator>Student</dc:creator>
  <cp:lastModifiedBy>Student</cp:lastModifiedBy>
  <cp:revision>20</cp:revision>
  <dcterms:created xsi:type="dcterms:W3CDTF">2011-04-14T17:52:01Z</dcterms:created>
  <dcterms:modified xsi:type="dcterms:W3CDTF">2011-04-20T16:17:28Z</dcterms:modified>
</cp:coreProperties>
</file>