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237" autoAdjust="0"/>
  </p:normalViewPr>
  <p:slideViewPr>
    <p:cSldViewPr>
      <p:cViewPr>
        <p:scale>
          <a:sx n="75" d="100"/>
          <a:sy n="75" d="100"/>
        </p:scale>
        <p:origin x="-1236" y="42"/>
      </p:cViewPr>
      <p:guideLst>
        <p:guide orient="horz" pos="2160"/>
        <p:guide pos="2880"/>
      </p:guideLst>
    </p:cSldViewPr>
  </p:slideViewPr>
  <p:outlineViewPr>
    <p:cViewPr>
      <p:scale>
        <a:sx n="33" d="100"/>
        <a:sy n="33" d="100"/>
      </p:scale>
      <p:origin x="0" y="621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9" d="100"/>
          <a:sy n="59" d="100"/>
        </p:scale>
        <p:origin x="-250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FF185F-F128-4B02-88BA-E9A969A740B5}" type="datetimeFigureOut">
              <a:rPr lang="en-US" smtClean="0"/>
              <a:pPr/>
              <a:t>4/27/2011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AF2297-06A7-4A35-9BA6-3920FE58CBF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4AF2297-06A7-4A35-9BA6-3920FE58CBFD}"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37ED7545-98A5-4763-832A-9F2F36EFBE1E}"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7ED7545-98A5-4763-832A-9F2F36EFBE1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7ED7545-98A5-4763-832A-9F2F36EFBE1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7ED7545-98A5-4763-832A-9F2F36EFBE1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7ED7545-98A5-4763-832A-9F2F36EFBE1E}"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7ED7545-98A5-4763-832A-9F2F36EFBE1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37ED7545-98A5-4763-832A-9F2F36EFBE1E}"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7ED7545-98A5-4763-832A-9F2F36EFBE1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7ED7545-98A5-4763-832A-9F2F36EFBE1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095317-0894-417F-844A-3020783D881D}" type="datetimeFigureOut">
              <a:rPr lang="en-US" smtClean="0"/>
              <a:pPr/>
              <a:t>4/27/2011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37ED7545-98A5-4763-832A-9F2F36EFBE1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8F095317-0894-417F-844A-3020783D881D}" type="datetimeFigureOut">
              <a:rPr lang="en-US" smtClean="0"/>
              <a:pPr/>
              <a:t>4/27/2011</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37ED7545-98A5-4763-832A-9F2F36EFBE1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8F095317-0894-417F-844A-3020783D881D}" type="datetimeFigureOut">
              <a:rPr lang="en-US" smtClean="0"/>
              <a:pPr/>
              <a:t>4/27/2011</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37ED7545-98A5-4763-832A-9F2F36EFBE1E}"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2.wav"/><Relationship Id="rId1" Type="http://schemas.openxmlformats.org/officeDocument/2006/relationships/slideLayout" Target="../slideLayouts/slideLayout5.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audio" Target="../media/audio3.wav"/><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1.gif"/><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2"/>
            <a:ext cx="7772400" cy="1470025"/>
          </a:xfr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txBody>
          <a:bodyPr/>
          <a:lstStyle/>
          <a:p>
            <a:r>
              <a:rPr lang="en-US" dirty="0" smtClean="0"/>
              <a:t>Shiloh</a:t>
            </a:r>
            <a:br>
              <a:rPr lang="en-US" dirty="0" smtClean="0"/>
            </a:br>
            <a:r>
              <a:rPr lang="en-US" dirty="0" smtClean="0"/>
              <a:t>April 6-7, 1862</a:t>
            </a:r>
            <a:endParaRPr lang="en-US" dirty="0"/>
          </a:p>
        </p:txBody>
      </p:sp>
      <p:sp>
        <p:nvSpPr>
          <p:cNvPr id="3" name="Subtitle 2"/>
          <p:cNvSpPr>
            <a:spLocks noGrp="1"/>
          </p:cNvSpPr>
          <p:nvPr>
            <p:ph type="subTitle" idx="1"/>
          </p:nvPr>
        </p:nvSpPr>
        <p:spPr>
          <a:xfrm>
            <a:off x="533400" y="2209800"/>
            <a:ext cx="6400800" cy="1752600"/>
          </a:xfrm>
          <a:ln>
            <a:noFill/>
          </a:ln>
          <a:effectLst>
            <a:outerShdw blurRad="190500" dist="228600" dir="2700000" algn="ctr">
              <a:srgbClr val="000000">
                <a:alpha val="30000"/>
              </a:srgbClr>
            </a:outerShdw>
          </a:effectLst>
        </p:spPr>
        <p:txBody>
          <a:bodyPr>
            <a:normAutofit/>
          </a:bodyPr>
          <a:lstStyle/>
          <a:p>
            <a:r>
              <a:rPr lang="en-US" sz="4000" dirty="0" smtClean="0"/>
              <a:t>Fought in Hardin County, TN</a:t>
            </a:r>
            <a:endParaRPr lang="en-US" sz="4000" dirty="0"/>
          </a:p>
        </p:txBody>
      </p:sp>
      <p:sp>
        <p:nvSpPr>
          <p:cNvPr id="4" name="TextBox 3"/>
          <p:cNvSpPr txBox="1"/>
          <p:nvPr/>
        </p:nvSpPr>
        <p:spPr>
          <a:xfrm>
            <a:off x="1066800" y="4800602"/>
            <a:ext cx="7010400" cy="1323439"/>
          </a:xfrm>
          <a:prstGeom prst="rect">
            <a:avLst/>
          </a:prstGeom>
          <a:noFill/>
          <a:scene3d>
            <a:camera prst="perspectiveContrastingLeftFacing"/>
            <a:lightRig rig="threePt" dir="t"/>
          </a:scene3d>
        </p:spPr>
        <p:txBody>
          <a:bodyPr wrap="square" rtlCol="0">
            <a:spAutoFit/>
          </a:bodyPr>
          <a:lstStyle/>
          <a:p>
            <a:r>
              <a:rPr lang="en-US" sz="4000" dirty="0" smtClean="0">
                <a:solidFill>
                  <a:srgbClr val="FF0000"/>
                </a:solidFill>
              </a:rPr>
              <a:t>Also Know as The Battle of Pittsburg Landing</a:t>
            </a:r>
            <a:endParaRPr lang="en-US" sz="4000" dirty="0">
              <a:solidFill>
                <a:srgbClr val="FF0000"/>
              </a:solidFill>
            </a:endParaRPr>
          </a:p>
        </p:txBody>
      </p:sp>
      <p:sp>
        <p:nvSpPr>
          <p:cNvPr id="6" name="TextBox 5"/>
          <p:cNvSpPr txBox="1"/>
          <p:nvPr/>
        </p:nvSpPr>
        <p:spPr>
          <a:xfrm>
            <a:off x="4800600" y="6248401"/>
            <a:ext cx="3886200" cy="461665"/>
          </a:xfrm>
          <a:prstGeom prst="rect">
            <a:avLst/>
          </a:prstGeom>
          <a:noFill/>
        </p:spPr>
        <p:txBody>
          <a:bodyPr wrap="square" rtlCol="0">
            <a:spAutoFit/>
          </a:bodyPr>
          <a:lstStyle/>
          <a:p>
            <a:r>
              <a:rPr lang="en-US" sz="2400" dirty="0" smtClean="0"/>
              <a:t>BY LEOPOLDO SORIA</a:t>
            </a:r>
            <a:endParaRPr lang="en-US" sz="2400" dirty="0"/>
          </a:p>
        </p:txBody>
      </p:sp>
    </p:spTree>
  </p:cSld>
  <p:clrMapOvr>
    <a:masterClrMapping/>
  </p:clrMapOvr>
  <p:transition advTm="5335">
    <p:plus/>
    <p:sndAc>
      <p:stSnd>
        <p:snd r:embed="rId2" name="wind.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1.bp.blogspot.com/_Toswr6xK3Zk/TAKHXaVDlKI/AAAAAAAAAHA/8lydQj2Q8dI/s1600/Shiloh+Cemetary+II.JPG"/>
          <p:cNvPicPr>
            <a:picLocks noChangeAspect="1" noChangeArrowheads="1"/>
          </p:cNvPicPr>
          <p:nvPr/>
        </p:nvPicPr>
        <p:blipFill>
          <a:blip r:embed="rId4" cstate="print"/>
          <a:srcRect/>
          <a:stretch>
            <a:fillRect/>
          </a:stretch>
        </p:blipFill>
        <p:spPr bwMode="auto">
          <a:xfrm>
            <a:off x="-2285999" y="-1295400"/>
            <a:ext cx="14287500" cy="8153400"/>
          </a:xfrm>
          <a:prstGeom prst="rect">
            <a:avLst/>
          </a:prstGeom>
          <a:noFill/>
        </p:spPr>
      </p:pic>
      <p:sp>
        <p:nvSpPr>
          <p:cNvPr id="5" name="TextBox 4"/>
          <p:cNvSpPr txBox="1"/>
          <p:nvPr/>
        </p:nvSpPr>
        <p:spPr>
          <a:xfrm>
            <a:off x="1905000" y="5943601"/>
            <a:ext cx="7848600" cy="369332"/>
          </a:xfrm>
          <a:prstGeom prst="rect">
            <a:avLst/>
          </a:prstGeom>
          <a:noFill/>
        </p:spPr>
        <p:txBody>
          <a:bodyPr wrap="square" rtlCol="0">
            <a:spAutoFit/>
          </a:bodyPr>
          <a:lstStyle/>
          <a:p>
            <a:r>
              <a:rPr lang="en-US" dirty="0" smtClean="0">
                <a:solidFill>
                  <a:schemeClr val="tx2">
                    <a:lumMod val="10000"/>
                  </a:schemeClr>
                </a:solidFill>
              </a:rPr>
              <a:t>LOTS OF GRAVES FOR ALL THE PEOPLE THAT GAVE THEIR LIVES HERE.</a:t>
            </a:r>
            <a:endParaRPr lang="en-US" dirty="0">
              <a:solidFill>
                <a:schemeClr val="tx2">
                  <a:lumMod val="10000"/>
                </a:schemeClr>
              </a:solidFill>
            </a:endParaRPr>
          </a:p>
        </p:txBody>
      </p:sp>
    </p:spTree>
  </p:cSld>
  <p:clrMapOvr>
    <a:masterClrMapping/>
  </p:clrMapOvr>
  <p:transition>
    <p:randomBar dir="vert"/>
    <p:sndAc>
      <p:stSnd>
        <p:snd r:embed="rId3" name="drumroll.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SHILOH’S EFFECT IN THE WAR</a:t>
            </a:r>
            <a:endParaRPr lang="en-US" dirty="0"/>
          </a:p>
        </p:txBody>
      </p:sp>
      <p:sp>
        <p:nvSpPr>
          <p:cNvPr id="3" name="Content Placeholder 2"/>
          <p:cNvSpPr>
            <a:spLocks noGrp="1"/>
          </p:cNvSpPr>
          <p:nvPr>
            <p:ph idx="1"/>
          </p:nvPr>
        </p:nvSpPr>
        <p:spPr/>
        <p:txBody>
          <a:bodyPr/>
          <a:lstStyle/>
          <a:p>
            <a:r>
              <a:rPr lang="en-US" dirty="0" smtClean="0"/>
              <a:t>Shiloh’s impact in the overall war was devastating not only to both sides, but it was devastating to the people because it showed that this war wouldn’t end quickly. Everybody thought that this war wouldn’t last long. It was evident, after this battle, that it would take many lives and end up to be the bloodiest war in history. </a:t>
            </a:r>
            <a:endParaRPr lang="en-US" dirty="0"/>
          </a:p>
        </p:txBody>
      </p:sp>
    </p:spTree>
  </p:cSld>
  <p:clrMapOvr>
    <a:masterClrMapping/>
  </p:clrMapOvr>
  <p:transition>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19200" y="0"/>
            <a:ext cx="8229600" cy="1162050"/>
          </a:xfrm>
        </p:spPr>
        <p:txBody>
          <a:bodyPr/>
          <a:lstStyle/>
          <a:p>
            <a:pPr algn="ctr"/>
            <a:r>
              <a:rPr lang="en-US" dirty="0" smtClean="0">
                <a:solidFill>
                  <a:srgbClr val="C00000"/>
                </a:solidFill>
              </a:rPr>
              <a:t>THE BATTLE OF SHILOH</a:t>
            </a:r>
            <a:endParaRPr lang="en-US" dirty="0">
              <a:solidFill>
                <a:srgbClr val="C00000"/>
              </a:solidFill>
            </a:endParaRPr>
          </a:p>
        </p:txBody>
      </p:sp>
      <p:sp>
        <p:nvSpPr>
          <p:cNvPr id="7" name="Text Placeholder 6"/>
          <p:cNvSpPr>
            <a:spLocks noGrp="1"/>
          </p:cNvSpPr>
          <p:nvPr>
            <p:ph type="body" idx="2"/>
          </p:nvPr>
        </p:nvSpPr>
        <p:spPr>
          <a:xfrm>
            <a:off x="381000" y="152400"/>
            <a:ext cx="2819400" cy="5638800"/>
          </a:xfrm>
        </p:spPr>
        <p:txBody>
          <a:bodyPr>
            <a:noAutofit/>
          </a:bodyPr>
          <a:lstStyle/>
          <a:p>
            <a:r>
              <a:rPr lang="en-US" sz="1050" dirty="0" smtClean="0"/>
              <a:t>Skimming lightly, wheeling still,</a:t>
            </a:r>
            <a:br>
              <a:rPr lang="en-US" sz="1050" dirty="0" smtClean="0"/>
            </a:br>
            <a:endParaRPr lang="en-US" sz="1050" dirty="0" smtClean="0"/>
          </a:p>
          <a:p>
            <a:r>
              <a:rPr lang="en-US" sz="1050" dirty="0" smtClean="0"/>
              <a:t>The swallows fly low</a:t>
            </a:r>
            <a:br>
              <a:rPr lang="en-US" sz="1050" dirty="0" smtClean="0"/>
            </a:br>
            <a:endParaRPr lang="en-US" sz="1050" dirty="0" smtClean="0"/>
          </a:p>
          <a:p>
            <a:r>
              <a:rPr lang="en-US" sz="1050" dirty="0" smtClean="0"/>
              <a:t>Over the field in clouded days,</a:t>
            </a:r>
            <a:br>
              <a:rPr lang="en-US" sz="1050" dirty="0" smtClean="0"/>
            </a:br>
            <a:endParaRPr lang="en-US" sz="1050" dirty="0" smtClean="0"/>
          </a:p>
          <a:p>
            <a:r>
              <a:rPr lang="en-US" sz="1050" dirty="0" smtClean="0"/>
              <a:t>The forest-field of Shiloh --</a:t>
            </a:r>
            <a:br>
              <a:rPr lang="en-US" sz="1050" dirty="0" smtClean="0"/>
            </a:br>
            <a:endParaRPr lang="en-US" sz="1050" dirty="0" smtClean="0"/>
          </a:p>
          <a:p>
            <a:r>
              <a:rPr lang="en-US" sz="1050" dirty="0" smtClean="0"/>
              <a:t>Over the field where April rain</a:t>
            </a:r>
            <a:br>
              <a:rPr lang="en-US" sz="1050" dirty="0" smtClean="0"/>
            </a:br>
            <a:r>
              <a:rPr lang="en-US" sz="1050" dirty="0" smtClean="0"/>
              <a:t>Solaced the parched ones stretched in pain</a:t>
            </a:r>
            <a:br>
              <a:rPr lang="en-US" sz="1050" dirty="0" smtClean="0"/>
            </a:br>
            <a:r>
              <a:rPr lang="en-US" sz="1050" dirty="0" smtClean="0"/>
              <a:t>Through the pause of night</a:t>
            </a:r>
            <a:br>
              <a:rPr lang="en-US" sz="1050" dirty="0" smtClean="0"/>
            </a:br>
            <a:r>
              <a:rPr lang="en-US" sz="1050" dirty="0" smtClean="0"/>
              <a:t>That followed the Sunday fight</a:t>
            </a:r>
            <a:br>
              <a:rPr lang="en-US" sz="1050" dirty="0" smtClean="0"/>
            </a:br>
            <a:endParaRPr lang="en-US" sz="1050" dirty="0" smtClean="0"/>
          </a:p>
          <a:p>
            <a:r>
              <a:rPr lang="en-US" sz="1050" dirty="0" smtClean="0"/>
              <a:t>Around the church of Shiloh --</a:t>
            </a:r>
            <a:br>
              <a:rPr lang="en-US" sz="1050" dirty="0" smtClean="0"/>
            </a:br>
            <a:endParaRPr lang="en-US" sz="1050" dirty="0" smtClean="0"/>
          </a:p>
          <a:p>
            <a:r>
              <a:rPr lang="en-US" sz="1050" dirty="0" smtClean="0"/>
              <a:t>The church so lone, the log-built one,</a:t>
            </a:r>
            <a:br>
              <a:rPr lang="en-US" sz="1050" dirty="0" smtClean="0"/>
            </a:br>
            <a:r>
              <a:rPr lang="en-US" sz="1050" dirty="0" smtClean="0"/>
              <a:t>That echoed so many a parting groan</a:t>
            </a:r>
            <a:br>
              <a:rPr lang="en-US" sz="1050" dirty="0" smtClean="0"/>
            </a:br>
            <a:endParaRPr lang="en-US" sz="1050" dirty="0" smtClean="0"/>
          </a:p>
          <a:p>
            <a:r>
              <a:rPr lang="en-US" sz="1050" dirty="0" smtClean="0"/>
              <a:t>And natural prayer</a:t>
            </a:r>
            <a:br>
              <a:rPr lang="en-US" sz="1050" dirty="0" smtClean="0"/>
            </a:br>
            <a:endParaRPr lang="en-US" sz="1050" dirty="0" smtClean="0"/>
          </a:p>
          <a:p>
            <a:r>
              <a:rPr lang="en-US" sz="1050" dirty="0" smtClean="0"/>
              <a:t>Of dying foemen mingled there -- </a:t>
            </a:r>
            <a:br>
              <a:rPr lang="en-US" sz="1050" dirty="0" smtClean="0"/>
            </a:br>
            <a:endParaRPr lang="en-US" sz="1050" dirty="0" smtClean="0"/>
          </a:p>
          <a:p>
            <a:r>
              <a:rPr lang="en-US" sz="1050" dirty="0" smtClean="0"/>
              <a:t>Foemen at morn, but friends at eve -- </a:t>
            </a:r>
            <a:br>
              <a:rPr lang="en-US" sz="1050" dirty="0" smtClean="0"/>
            </a:br>
            <a:endParaRPr lang="en-US" sz="1050" dirty="0" smtClean="0"/>
          </a:p>
          <a:p>
            <a:r>
              <a:rPr lang="en-US" sz="1050" dirty="0" smtClean="0"/>
              <a:t>Fame or country least their care:</a:t>
            </a:r>
            <a:br>
              <a:rPr lang="en-US" sz="1050" dirty="0" smtClean="0"/>
            </a:br>
            <a:endParaRPr lang="en-US" sz="1050" dirty="0" smtClean="0"/>
          </a:p>
          <a:p>
            <a:r>
              <a:rPr lang="en-US" sz="1050" dirty="0" smtClean="0"/>
              <a:t>(What like a bullet can undeceive!)</a:t>
            </a:r>
            <a:br>
              <a:rPr lang="en-US" sz="1050" dirty="0" smtClean="0"/>
            </a:br>
            <a:endParaRPr lang="en-US" sz="1050" dirty="0" smtClean="0"/>
          </a:p>
          <a:p>
            <a:r>
              <a:rPr lang="en-US" sz="1050" dirty="0" smtClean="0"/>
              <a:t>But now they lie low,</a:t>
            </a:r>
            <a:br>
              <a:rPr lang="en-US" sz="1050" dirty="0" smtClean="0"/>
            </a:br>
            <a:endParaRPr lang="en-US" sz="1050" dirty="0" smtClean="0"/>
          </a:p>
          <a:p>
            <a:r>
              <a:rPr lang="en-US" sz="1050" dirty="0" smtClean="0"/>
              <a:t>While over them the swallows skim</a:t>
            </a:r>
            <a:br>
              <a:rPr lang="en-US" sz="1050" dirty="0" smtClean="0"/>
            </a:br>
            <a:endParaRPr lang="en-US" sz="1050" dirty="0" smtClean="0"/>
          </a:p>
          <a:p>
            <a:r>
              <a:rPr lang="en-US" sz="1050" dirty="0" smtClean="0"/>
              <a:t>And all is hushed at Shiloh.  ROBERT  PENN WARREN (a poem about Shiloh)  </a:t>
            </a:r>
          </a:p>
          <a:p>
            <a:endParaRPr lang="en-US" sz="950" dirty="0"/>
          </a:p>
        </p:txBody>
      </p:sp>
      <p:sp>
        <p:nvSpPr>
          <p:cNvPr id="6" name="Subtitle 5"/>
          <p:cNvSpPr>
            <a:spLocks noGrp="1"/>
          </p:cNvSpPr>
          <p:nvPr>
            <p:ph sz="half" idx="1"/>
          </p:nvPr>
        </p:nvSpPr>
        <p:spPr>
          <a:xfrm>
            <a:off x="3429000" y="1435101"/>
            <a:ext cx="5715000" cy="5422900"/>
          </a:xfrm>
        </p:spPr>
        <p:txBody>
          <a:bodyPr>
            <a:noAutofit/>
          </a:bodyPr>
          <a:lstStyle/>
          <a:p>
            <a:r>
              <a:rPr lang="en-US" sz="1800" dirty="0" smtClean="0"/>
              <a:t>Shiloh was fought at Hardin, Tennessee from April 6-7. The Confederacy launched a surprise attack against Grant attempting to  defeat the Union and force them behind the river and into Owl Creek. They hade major success on the first day of battle, but were sorely beaten on the second day. The Confederacy kept strong and with Sidney </a:t>
            </a:r>
            <a:r>
              <a:rPr lang="en-US" sz="1800" dirty="0" smtClean="0"/>
              <a:t>Johnston </a:t>
            </a:r>
            <a:r>
              <a:rPr lang="en-US" sz="1800" dirty="0" smtClean="0"/>
              <a:t>they were able to overtake many Union troops, but Sidney Johnston was fatally wounded. P.G.T Beauregard filled in as general for the Confederacy. On the second day of fighting. Jefferson Davis, sure of a complete Confederate victory he orders a full out attack. On April 7  Beauregard attacked with his full force, but was surprised to see that the Union had gotten reinforcements from the Army of Ohio, lead by General Don Carlos Buell. After a murderous engagement Beauregard finally retreats. The Union win  the battle, but suffered many causalities.</a:t>
            </a:r>
            <a:endParaRPr lang="en-US" sz="1800" dirty="0"/>
          </a:p>
        </p:txBody>
      </p:sp>
    </p:spTree>
  </p:cSld>
  <p:clrMapOvr>
    <a:masterClrMapping/>
  </p:clrMapOvr>
  <p:transition advTm="25365"/>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US" dirty="0" smtClean="0"/>
              <a:t>BATTLE STATISTICS  </a:t>
            </a:r>
            <a:endParaRPr lang="en-US" dirty="0"/>
          </a:p>
        </p:txBody>
      </p:sp>
      <p:sp>
        <p:nvSpPr>
          <p:cNvPr id="7" name="Text Placeholder 6"/>
          <p:cNvSpPr>
            <a:spLocks noGrp="1"/>
          </p:cNvSpPr>
          <p:nvPr>
            <p:ph type="body" idx="1"/>
          </p:nvPr>
        </p:nvSpPr>
        <p:spPr/>
        <p:txBody>
          <a:bodyPr>
            <a:normAutofit/>
          </a:bodyPr>
          <a:lstStyle/>
          <a:p>
            <a:r>
              <a:rPr lang="en-US" sz="2700" dirty="0" smtClean="0">
                <a:solidFill>
                  <a:schemeClr val="tx2">
                    <a:lumMod val="25000"/>
                  </a:schemeClr>
                </a:solidFill>
              </a:rPr>
              <a:t>UNION</a:t>
            </a:r>
            <a:endParaRPr lang="en-US" sz="2700" dirty="0">
              <a:solidFill>
                <a:schemeClr val="tx2">
                  <a:lumMod val="25000"/>
                </a:schemeClr>
              </a:solidFill>
            </a:endParaRPr>
          </a:p>
        </p:txBody>
      </p:sp>
      <p:sp>
        <p:nvSpPr>
          <p:cNvPr id="9" name="Text Placeholder 8"/>
          <p:cNvSpPr>
            <a:spLocks noGrp="1"/>
          </p:cNvSpPr>
          <p:nvPr>
            <p:ph type="body" sz="half" idx="3"/>
          </p:nvPr>
        </p:nvSpPr>
        <p:spPr/>
        <p:txBody>
          <a:bodyPr>
            <a:normAutofit/>
          </a:bodyPr>
          <a:lstStyle/>
          <a:p>
            <a:r>
              <a:rPr lang="en-US" sz="2700" dirty="0" smtClean="0">
                <a:solidFill>
                  <a:schemeClr val="bg1">
                    <a:lumMod val="75000"/>
                    <a:lumOff val="25000"/>
                  </a:schemeClr>
                </a:solidFill>
              </a:rPr>
              <a:t>CONFEDERACY</a:t>
            </a:r>
            <a:endParaRPr lang="en-US" sz="2700" dirty="0">
              <a:solidFill>
                <a:schemeClr val="bg1">
                  <a:lumMod val="75000"/>
                  <a:lumOff val="25000"/>
                </a:schemeClr>
              </a:solidFill>
            </a:endParaRPr>
          </a:p>
        </p:txBody>
      </p:sp>
      <p:sp>
        <p:nvSpPr>
          <p:cNvPr id="8" name="Content Placeholder 7"/>
          <p:cNvSpPr>
            <a:spLocks noGrp="1"/>
          </p:cNvSpPr>
          <p:nvPr>
            <p:ph sz="quarter" idx="2"/>
          </p:nvPr>
        </p:nvSpPr>
        <p:spPr/>
        <p:txBody>
          <a:bodyPr/>
          <a:lstStyle/>
          <a:p>
            <a:r>
              <a:rPr lang="en-US" dirty="0" smtClean="0"/>
              <a:t>Started with 66,812 people</a:t>
            </a:r>
          </a:p>
          <a:p>
            <a:r>
              <a:rPr lang="en-US" dirty="0" smtClean="0"/>
              <a:t>Causalities: 13,047  people</a:t>
            </a:r>
          </a:p>
          <a:p>
            <a:pPr>
              <a:buNone/>
            </a:pPr>
            <a:endParaRPr lang="en-US" dirty="0" smtClean="0"/>
          </a:p>
          <a:p>
            <a:r>
              <a:rPr lang="en-US" dirty="0" smtClean="0"/>
              <a:t>1,754 soldiers killed</a:t>
            </a:r>
          </a:p>
          <a:p>
            <a:r>
              <a:rPr lang="en-US" dirty="0" smtClean="0"/>
              <a:t>8,408 soldiers wounded</a:t>
            </a:r>
          </a:p>
          <a:p>
            <a:r>
              <a:rPr lang="en-US" dirty="0" smtClean="0"/>
              <a:t>2,885 soldiers missing/captured</a:t>
            </a:r>
            <a:endParaRPr lang="en-US" dirty="0"/>
          </a:p>
        </p:txBody>
      </p:sp>
      <p:sp>
        <p:nvSpPr>
          <p:cNvPr id="10" name="Content Placeholder 9"/>
          <p:cNvSpPr>
            <a:spLocks noGrp="1"/>
          </p:cNvSpPr>
          <p:nvPr>
            <p:ph sz="quarter" idx="4"/>
          </p:nvPr>
        </p:nvSpPr>
        <p:spPr/>
        <p:txBody>
          <a:bodyPr/>
          <a:lstStyle/>
          <a:p>
            <a:r>
              <a:rPr lang="en-US" dirty="0" smtClean="0"/>
              <a:t>Started with 44,699 people</a:t>
            </a:r>
          </a:p>
          <a:p>
            <a:r>
              <a:rPr lang="en-US" dirty="0" smtClean="0"/>
              <a:t>Causalities: 10,699 people</a:t>
            </a:r>
          </a:p>
          <a:p>
            <a:endParaRPr lang="en-US" dirty="0" smtClean="0"/>
          </a:p>
          <a:p>
            <a:r>
              <a:rPr lang="en-US" dirty="0" smtClean="0"/>
              <a:t>1,754 soldiers killed</a:t>
            </a:r>
          </a:p>
          <a:p>
            <a:r>
              <a:rPr lang="en-US" dirty="0" smtClean="0"/>
              <a:t>8,012 soldiers wounded</a:t>
            </a:r>
          </a:p>
          <a:p>
            <a:r>
              <a:rPr lang="en-US" dirty="0" smtClean="0"/>
              <a:t>959 soldiers captured/missing</a:t>
            </a:r>
            <a:endParaRPr lang="en-US" dirty="0"/>
          </a:p>
        </p:txBody>
      </p:sp>
    </p:spTree>
  </p:cSld>
  <p:clrMapOvr>
    <a:masterClrMapping/>
  </p:clrMapOvr>
  <p:transition spd="med" advTm="11544">
    <p:newsflash/>
    <p:sndAc>
      <p:stSnd>
        <p:snd r:embed="rId2" name="explod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p:txBody>
          <a:bodyPr/>
          <a:lstStyle/>
          <a:p>
            <a:pPr algn="ctr"/>
            <a:r>
              <a:rPr lang="en-US" dirty="0" smtClean="0">
                <a:solidFill>
                  <a:srgbClr val="FF0000"/>
                </a:solidFill>
              </a:rPr>
              <a:t>GENERALS OF SHILOH</a:t>
            </a:r>
            <a:endParaRPr lang="en-US" dirty="0">
              <a:solidFill>
                <a:srgbClr val="FF0000"/>
              </a:solidFill>
            </a:endParaRPr>
          </a:p>
        </p:txBody>
      </p:sp>
      <p:sp>
        <p:nvSpPr>
          <p:cNvPr id="21" name="Text Placeholder 20"/>
          <p:cNvSpPr>
            <a:spLocks noGrp="1"/>
          </p:cNvSpPr>
          <p:nvPr>
            <p:ph type="body" idx="1"/>
          </p:nvPr>
        </p:nvSpPr>
        <p:spPr>
          <a:xfrm>
            <a:off x="1" y="3200400"/>
            <a:ext cx="4040188" cy="639762"/>
          </a:xfrm>
        </p:spPr>
        <p:txBody>
          <a:bodyPr/>
          <a:lstStyle/>
          <a:p>
            <a:r>
              <a:rPr lang="en-US" dirty="0" smtClean="0">
                <a:solidFill>
                  <a:schemeClr val="tx2">
                    <a:lumMod val="25000"/>
                  </a:schemeClr>
                </a:solidFill>
              </a:rPr>
              <a:t>ULSSEYS G. GRANT</a:t>
            </a:r>
            <a:endParaRPr lang="en-US" dirty="0">
              <a:solidFill>
                <a:schemeClr val="tx2">
                  <a:lumMod val="25000"/>
                </a:schemeClr>
              </a:solidFill>
            </a:endParaRPr>
          </a:p>
        </p:txBody>
      </p:sp>
      <p:sp>
        <p:nvSpPr>
          <p:cNvPr id="23" name="Text Placeholder 22"/>
          <p:cNvSpPr>
            <a:spLocks noGrp="1"/>
          </p:cNvSpPr>
          <p:nvPr>
            <p:ph type="body" sz="half" idx="3"/>
          </p:nvPr>
        </p:nvSpPr>
        <p:spPr>
          <a:xfrm>
            <a:off x="5334002" y="3048000"/>
            <a:ext cx="4041775" cy="639762"/>
          </a:xfrm>
        </p:spPr>
        <p:txBody>
          <a:bodyPr/>
          <a:lstStyle/>
          <a:p>
            <a:r>
              <a:rPr lang="en-US" dirty="0" smtClean="0">
                <a:solidFill>
                  <a:schemeClr val="tx1">
                    <a:lumMod val="50000"/>
                  </a:schemeClr>
                </a:solidFill>
              </a:rPr>
              <a:t>SIDNEY JOHNSTON</a:t>
            </a:r>
            <a:endParaRPr lang="en-US" dirty="0">
              <a:solidFill>
                <a:schemeClr val="tx1">
                  <a:lumMod val="50000"/>
                </a:schemeClr>
              </a:solidFill>
            </a:endParaRPr>
          </a:p>
        </p:txBody>
      </p:sp>
      <p:sp>
        <p:nvSpPr>
          <p:cNvPr id="22" name="Content Placeholder 21"/>
          <p:cNvSpPr>
            <a:spLocks noGrp="1"/>
          </p:cNvSpPr>
          <p:nvPr>
            <p:ph sz="quarter" idx="2"/>
          </p:nvPr>
        </p:nvSpPr>
        <p:spPr>
          <a:xfrm>
            <a:off x="152401" y="3886200"/>
            <a:ext cx="4040188" cy="2971800"/>
          </a:xfrm>
        </p:spPr>
        <p:txBody>
          <a:bodyPr>
            <a:noAutofit/>
          </a:bodyPr>
          <a:lstStyle/>
          <a:p>
            <a:pPr>
              <a:buNone/>
            </a:pPr>
            <a:r>
              <a:rPr lang="en-US" sz="1900" dirty="0" smtClean="0"/>
              <a:t>Ulysses Grant was a recruiter in Springfield IL until he was placed as the commander of the twenty-first Illinois volunteer regiment. He rose through the ranks of the Union army, until he was promoted to Major General of volunteers after his victory at Fort Donaldson. Then he fought at Shiloh. </a:t>
            </a:r>
            <a:endParaRPr lang="en-US" sz="1900" dirty="0"/>
          </a:p>
        </p:txBody>
      </p:sp>
      <p:sp>
        <p:nvSpPr>
          <p:cNvPr id="24" name="Content Placeholder 23"/>
          <p:cNvSpPr>
            <a:spLocks noGrp="1"/>
          </p:cNvSpPr>
          <p:nvPr>
            <p:ph sz="quarter" idx="4"/>
          </p:nvPr>
        </p:nvSpPr>
        <p:spPr>
          <a:xfrm>
            <a:off x="5102226" y="3657600"/>
            <a:ext cx="4041775" cy="3505200"/>
          </a:xfrm>
        </p:spPr>
        <p:txBody>
          <a:bodyPr>
            <a:normAutofit fontScale="85000" lnSpcReduction="10000"/>
          </a:bodyPr>
          <a:lstStyle/>
          <a:p>
            <a:r>
              <a:rPr lang="en-US" sz="2000" dirty="0" smtClean="0"/>
              <a:t>After he nearly got arrested by Union soldiers in Los Angeles he joined the Los Angeles Mounted Rifles where he trekked throughout the Southern part of the Country all the way to Richmond, Virginia. There he was appointed a full general rank by Jefferson Davis. He was put in charge of the Army of the Mississippi. He then was transferred to Shiloh where he fought and led a disastrous charge where he, possibly, got killed by his own soldier.        </a:t>
            </a:r>
            <a:endParaRPr lang="en-US" sz="2000" dirty="0"/>
          </a:p>
        </p:txBody>
      </p:sp>
      <p:sp>
        <p:nvSpPr>
          <p:cNvPr id="2050" name="AutoShape 2" descr="data:image/jpg;base64,/9j/4AAQSkZJRgABAQAAAQABAAD/2wCEAAkGBhQSERUUExQWFBUUFxgaGBgXGBocFxgYGBocFhgYGBcYHSYfFxwjGRcXHy8gJScpLCwsFx8xNTAqNSYrLCkBCQoKDgwOFAwPFCkYFBgpKSkpKSkpKTUpKSkpKSkpKSkpKSkpKSkpKSkpKSkpKSkpKSkpKSkpKSkpKSkpKSkpKf/AABEIAPMA0AMBIgACEQEDEQH/xAAbAAACAgMBAAAAAAAAAAAAAAADBAIFAAEGB//EAD8QAAEDAgMFBgQEBQMEAwEAAAEAAhEDIQQxQQUSUWFxEyKBkaHwBjKxwRTR4fFCUmJysgcjJBUzNJIXQ9IW/8QAGAEBAQEBAQAAAAAAAAAAAAAAAQACAwT/xAAYEQEBAQEBAAAAAAAAAAAAAAAAARECIf/aAAwDAQACEQMRAD8A9jL/AHZCqVUMvVTj9p3LWHLM8+A/NeaKj4vajWEgd53DQdSqvE7Re629uj+m36oTbrVSndaTUeKk6mJWAx1Uaj0hCqNNFF5gLMQ/6JYvJCkI530Qg/Qkx1KiXe4Q2u4pI73G+fmVBruZ8ytPcYQ6fiojVTbNYDC251loCVIIC6Luc1gb7lEARWoUr0+fqlxSIm+nFPVWe5Qiz3KGidIkH9Uw6pZZ2Si9Bbo1Cn6NVVVN1062p4LLR/D41wNnEeJVtg9vuBh/eHHX9VzFKp3s02yp4osTtqGJa8S0yPdituXG4fHupv3m+I0I4fquooY4PaHNyPpyPNcuo3yDtCuWtgZn0Gp+3iqkNsrDGmXO5W8s/WUBjLFd48tKsao1gnabYQ67ZWwT3TotFhhNgLbmWsoK2pTvfghGinXNv4LUWUiD6RUBTKfLUPsYMBTRV4tkhNEFPOo2KEaakC4SFNrSiOpwERgSitwiMqe5W32KihpjlBw4IjmlCLDKGmNE2WqlKxU200SFkqumyCib6cFBCOFUSrHXum2v1QW4dOU6AKEGypKstj4rdfuk2dl/d+o+iSGG8EXsyL6i/ll6rFai9xNQbx6n6oJqoFar3ndXfUoBqTxXaPNTTKuqjUr2KCyopkLQbbV8VIVSoU6a2aSgBVJUS/gp1mXUHtEaJIQrcslp9e+SwMQXi6CM6tZQGI4oblze3vigU5p0SHVQe8SJayM8/md6BWF1D6mSJTJ4Ly+i+pVqtr1HudumDvaAcNIibDgk9o7Q/wB1xoFzQSZIJE8LZaLWJ6nWceCJSK82wG1MRTg9sW6gEk7w4bhtfjbiur2N8Xh7wys0MJ+V14ng4fwrNhjoXzp9VoNv4Ij+qgXLLac+5Unjz6qLHX4KdTJBAaSTp5hE3fdkIHkiByy0C5vL6fZFY6NFgupCEJnaKTJ5IQI81OkbrNMWFaj3nf3H6oDqafrv7zup+qA967R5qXaCiQoNqLKlb3C0BmHotxwSgqFEZVKQysEAkIlV6XqO5ITGvCC9qHUetHEEJIO1MZ2VCpUGbGFw6jL1hIbM/wBLe1w7Khfu1X950mW964HGROfFMbTpdrScw/xbvo9rvsuz2XjrbsReyLcLmv8A40c9rWOrCmwRvNYCS4jUucbaaJWt/pnhqDg5z3VAMmuIGtgYz6Lv+1XOfEeN3Q4ETnH5q2l55jsHTo4l7qhzmJyg5eGQXO4/aznF0Gd62mQyPXLyVv8AF1cvp7x/hAt4ri5JNh6raeu/B22TXwrS4y6mdxx1MfKfFsK6FS68/wD9OsVerTGZDXeUg/ULtmPcCudbhwvK06qoMcZzUnMKy0EXzwUw5DC24FBSDkZhCVFMphrVktEhRD7ypbnFa7KRos0xYYqud53U/VAFUp3E4fvv6lKvw8Su0eagtqqW+sbRzU20lrQBvqQqrZpcFJrLZK1IPJQahPNHqhRN1Iq++cob2ZXTLgo1G5IKt2k8spPe3NrSROVr35LmaPxJjXVAWO7RsA7opuDS1xABk5zK6zGjuOt/CfQSulw+Do9lTcxjZO5loG951ssmn0Tpef8AxK7GfinMa9wbTgd2SBMCLkZk5lVn4nFFwYRVJkiC3OMzYm3Pqu2wOMpsxIe5zHdtIIkEwcpAPJX21jQpsLgGgkZ6xoJVqeS7Wol1KCIJgkGZtdcxRpbzDoW3BnS+XO48l1O3MdvE6yff5LnquEBb3QXPc42GQbEnzJWydwGMG8x1Ad8EADLeJzHOQCPFeoU32E2kC3DlyXDfBmyBvSQCKbR/7uJjyG96LtqTTKx01Bmug+4RnGQgBScVhpBzkB2I4IWKrGYyQmvQTH4o80QVjxISrUdvRCN4ervG+aJuGUo18ZJxtSRPELFai6e7vOn+Z31KjuhAxeJG8f7nfUoIxYXaPNTLqd1jmJcYwIgxQSEDTUSFjsQJWg8cUpEtUC1T3rTlIUArEi9gQagRaiHUcrCBUoggg5OBHmIXEu+J6vZNoh26Mid47xi1ouPDNdwXSvOGvLSQwd/fzBuDJA3Tp4cUyEtQ2e+jU7SHHdO9vFjtwkXguIvwz1XQ4z4oNWkQe64HjYg5H6qnqdu0/wC4XjMwXk2kZX92VbinjekXtfjK0jFfEE9Y0+y3hA4t7g3nus0QSd7KwGcg+iJsrYNbEu7jIAsXus0DXrrkukftfB7LpxSLa+JiN4Xvx4AToOFygifAlJwp1d+Z7S4M2LRBvEG4ix08+nYPouR/082matGqwmXMqb2elQf/AKDvNdQ2oZWa1BFlRwDZQ99JYnEb2WQWGkK9SXW4KTUqwXujOdCCKwXRybJMVJyRQ5CF307h37w6KuaUbCYgAn1CzTFpivmdb+J3+RSznQrLFjvu/ud/kUpVbYrrHnpY1rqba49/ulKtY8AovrG3FaBitjgJSZ2geMJetWk30UC6VpLWhtHQ8M0w2rPNUTyQj4DF/wAJUltUdZCe6yjUq26oXbWQhZsuJ+Jtg1adU1aILmkl5i5a6ZNtRMELsO2mwVJtf4yoUt9u851RoI7jZDXx/MYEg9UlxuL2i9wHaFwzgGZ4ujUi0pjAYWgaL69V8hpgMHdLnaT187Kp2zth1eu2qDcAbo4QZ8ZzPUpatiDUAya1lmtHPM8zz5LSW+0fjGvUZ2bIo0jbdbw5+/Fc+9t85PHVGoUWyN4mCQCeAm5jondrU6AeG4clzQLkmbzaDAm3IKKGwdr1MHV32XBEOaTZzeB4cjovTdkfE9DEx2b4fF6brOnl/N1C8na71smcHsl9V0U25XJJgN5lxyWbDHreKquaDxskGPXMYTbdWg0UzVOIm26Wkgcm1HEEnLQq1w21mOzmmTo+R6wsY3p0v+qmDKWqOvZEZW0WSMyEwHquZUumDVQjW9F+CEKwJ5pWpVjjmMs7rYF0F2WMd33/ANx+p5JGq7T39E3jKoD33yc76lI1XjesZB+q6RwpeqzVL7wKaeJCXbTC0AKzR7/ZRYPFHfSCxtJSAco4Wgd/kEdzEMki4UjlRlr8FW7V2o3D0t5wLibNa2xcYnM2AARfxLuPWTaF53t7ar8RWLySGjusaNGaRzOZVCe2l8Y1n9xrm0WnPc+Yg6F5v5Queq40mn2doa4uaYAmbXPzHp1R6OL7PeEZt3TBjnfjJgxyVaykSc1tMyRKRJBuonDOnU9EzhcKJG9MSJjMt18YlSM4fGUxQew096oXCH37reAgxnfJKNBy1KdOCBe4t3gwmGznynjwUBhtCfD6qJV1M+Pv34roDUo1qDaTKvYFt3MfZrozcX6mZ/JVWI7sEfzDXz9UVmGa9ocBIE56ZIpNVNv9mCKMk3BrOu8yZPZj/wCts65qucS4zLjOZJJJPVEdS6deSw0YM5ZWHBBWPw7toh3ZVDY/ITppukrp28VwVXDH9uPv6rsdmYzfpgmZyd1Fj+fisdNQ3TvZNtYl2M4Qm6dA5rFLbKclS3oRBT3brRYIm3is1pZbXqntao/rPre9+aQFWE1tm1eqP6vsCqtziu0een/xFr3UW1SlclFr7wtAy+pdYytdLPqLbKgUjRdKBUfzWPQKlVSA2xidyhUcP5YHV3dH19F5414340XWfE2IPYtaDnUb6An6wua2Jh6dSqe1fuNvcRM6AE2F4Woi1WHe7LKTIj37/VGdR7zhMgOInkOPBTDeSiZpYYEA6/bp6I7cIBB9J6/cHyStLE7sZgeoVlXkU2vtuvMCHNnxbJcMteKC05mXCff1S9duc9P38foo/iY0sL+/FCr1wRz/ACJ4KJbGPEEai88bj90xgnW3dHT5W+plI1njhf2PyVhs4AU5Obsun7qSThaDzCG2QZUg+x15+9VlSpbLL3P1QR6T7Hh7z4JzYteA9vEg8+BH0VQ2sI/NF2bV/wBwZ3B+k/ZZsadVQxV1aU8UCBfNc3QqXjj+afpVuoWLCtjWPVT7W6rmYlFdWgA5rNK723/5NXqP8Qqtyt9v0v8AkVOrfPdCqKjLrpHGsLUNzbou9ZCqLYZUURC2clFoUBXmQkKr9E6QlnMzSnL/ABRiu8xt+6C4+JgejSfFVWx9nF9KpUBaBTbJkwT0GpkHyTe2WF1aqct23k0W+qrsOXCjem7cBtUGhOk5FKHwdRpEDWLDXn1WVCWC9xNikmt3Ygm2WhR3Vd4EZG3Q/qool5ixkcUSvQqNjea5pN2yItxEhJEEZeSNitpPrO33lxdqSZvyECB5pR1tQnPNAq1eSg2qbFRc6dfp75IIOJqSnqWL7rekA9AFUV3Gb63TeCd8o55eKksWCfP375rVRyzK05+7eC2Kcjj7/OfJZaDJHTpy0RcI7dqMPFwHnIv5qBEWPvmsdViDexDvIzZBdE1kG+nNNNIhBe65Uy61lilunV9yme2VfvGUTe+2ayXb/EVX/k1RzH+IVRUfJVnt8/8AJq5fP9gqzdErpHFjhzUHNsmG5e/eigRwWgA46KARFHckqTYKXfE59Uw6yoviPaG4wsHz1LDk02c77KTn3YoPFV0/M5xvqHZeiXpbUe6k2jvEMBcd2NXxvAnUd0G6EKm6M80bA4UCC7wWkxmE3jGh953Ua+yiASDPhfxTzsPeRcevj70Wu0jISNeXNRKbPf2Tw9zBUZq1xNxxkT+tku4Ne97miAXGBwB6pt4FiPL6jgl/0PAqSLzHvW/5pF9Tl+SeqRwzy9+9UnUoGSogOMp/ZrJN+FuspLd0I95qypM3aAeM94g8hp9PUqQvbRE9PeqbdBA46fl7/eqcSSrHDP0PH379nLSD2XB8/vzQAZ8/Z8U1iKcHX2J9Eg+p5z7PviguuqHvFYyoTmoVz3iisFlilHfzvdaflb3K1uqNVuSyXYfEQ/5NXTvD1AVYapnhzVt8TU/+TVvqP8QqCsy66RxqwZUPsrbSTqqumOqIDBWgeAKmBCRa8SpF0HNKFxOIaxpe8w0Zn8uK4LGVX1qzqgkAnuyQIA+XVXO3Rv1WtuWtEkDIOPGbTEeagWjchufKJ4zciNVJzzqBvOtxfXLT3ZW+GIDQTa0GY6CJz/ZU1ak4PIgzmMpuNIsrGntKoaLqRa2HG+8O8CMjP7x4pRkPgx9/c9efisdG9+WY8Y4ykn4bUHNN4V0fM3lIvHuB5IIWKoEExIm4MWtmknVjkc4EHr7+itMfWqVWsZvjcZ8oIuBlG8LkR+6VqbPt80+ER5eXkkkBUmxQa4MzpwCZdQWU8MSd3w5BSIO0lWmzadQd003OkWBaYg55j1WsPs6aoDnANv3unsLKjnsqOBe4cINuoQT1bZALA5o3Tq3P9p8VXb0WIy+yn+Pqi+9vAKFZ4ffXX3ogjMrEscM4Hp798K2i8ue3mR6lGaN0ny81rZOG3q9Mf1t9CFJ1+IdDj1WNxAjJMvo36ozMOMoXJpWnEEH5SZUatVxyaQnX0xOShWaIUXZfEP8A5NXq3/EKlxTFf7dZ/wAmr1b/AIBVGLpLfLkrdyFBzk26mh4imtMlqjgFhqgCT6a8kDHYjcaDuzePHP7KNCvMZXOmUWnoL3GqUgzCOcSQGkzJHW95BCRxWIIJBEXi/wBoAXT0q4YJyAi7jAv/AE8LZrmNtVq7nB77AvLd22YAdHMQc9eaQpsLSDnkk7oBOWQmfIK3ZTpkBxeDeN4d5vjHeaYnOUDCYCm95abSHkHITEidNFZbG+EK9SnvU6bntkgubETwM5xF/wBVFTuLZsfv1gZx4LdBjN9pqFwbI3uzMO3dQJ93Kf2l8OVqR77HNGm8wiPtHRAoYEFzQYAd9s5jQWQSWLrRUcGGWiCN6JHK2qawm9VMWuchIvnkdbei6rA/DlMjR39uXrJzUdoYRtMBzGgFh3gQBm27mnq237K1KRuwHNaXPaQJ1IjkTBPRQx+xwxgcDvEEZHifJXm1cUHOYWG1Sn3bwZky2eOSqsQCW7oiI6dL9clFXYloa4uEQ7TSecZJGtuuIEnK0mY8eH6JzsnCxFxl1H758ktXoneiOkKJQ0i10Hy0KJ2Pgb+OaO95gA3ny/RCq1XAwIt5+maEFXbrpr1T3w3RLsQ3UCSfAH7keaSMxxJXW/C2zt2lvH5qn0aY9TJ8kVqLGpTWg1MVqSEGLk0Uc26scJgGhu8TM5BRw+yy4yclaPpgCBYItMWm2mf79QnUj/EKpxTLKw2y8/iKgJtIj/1E++aRriy6xwpFoW6tOy0FPNaCvxNIEQRKpMLQeK7mssBEl1wCRNr3MK7x2I7McXE2b9zwClQpNoAvd87+8SedoHBot1Uim0qVRtFwJa7UwCD5kwR4yqz/AKkw0XCHP3YcSDAG6InevlI00VtteqThwTbfb0sYcPySPw/gt5zxAjcIPCCIhKa+Ha1HtN+oN4NExe5tAFhx9wvTdkbZJcGHv1ILnNH/AG6IMbrbWBgheZYjD06T4aMmjjBdmIHSFdfD3xY3C0zSYIe4y+qc768zw0CrE9ZpjfETyNteBBXJf6gfDtP8DVqNp021KZa8Oa0AmDDgSAM2ko2xPjfBNphjKo7upkkk5k9UD4q+MsO7CVmscajnMLQBlext0nNc/dLmqGNa1jYbmAZtnqTz98ECpXLzJz5qp2ftECgwGTz06ec+yldp7dDBDSJGWXW4yz5LeIKpjR2bqWocXMNjDgYInSYnqFKhtQus4XyMnX9VQ0aoLZJvJ6x9tFlTFjezy1+pSVhtKq+k/KQRY8Rwy0S/45r84nTT80OptLu7u9vDnJ95JDe5Twyt6qJ5zrzy4jNbY5zyWtEnU6AcTKFRwu8Pmg8PFWeAxQnddDCNBkc7jzQoVq4bcMOuekDgfuu22Ew9hTngT5uK43H15PiY9SV6Ls3ZzhQpXH/bZbW4B+pWOm4G/ScpTtLZjZnetw1Wf9PjMjNG7cCwiy51pCq3dAAyCE9xWV618goB+qzSb27P4moeY/xCQrVO6SbRqcgmfijEEYhwBid05XJ3R9lS4jCNqAB5JE5SY8QdF25cKr8R8QZim0O/qcSB4Rn6JDEbdqmxfucNy3mbn1Vw/Y7JzA04euoQauxpzuBqPcroyS2dS3nAnU3OtuPON7yUvirediG0wYa4ieggW8hfojNwsWB3Zy426iPVG2hT7VlOP+407s6FsTM8QQLfmhE9tYrfeyk3+BsfQadfRO7JxQw4eHEA9w38ZGpJ6AzCW/6f87nXJvOo9IKxuFcXNcXEEAt7w7xGcG94UirmOlxcXPaZ0cI5jeAyCNhRT7MbzZJvc2vkTeXH0GUG6bdsyZl0g6GADlnx6I4wxiJ846CNU6lJ+CLXb1KGzAcCLRN+nREr4gAkRI62z9TkrYbOBnvRGhJ16z9UV+xWEEGD9fOFaXHGgRvBpIZJtqRnc3nPRLYnAA6xwsPZ1XVf/wA+4ED5mm2dwPO0fnxUKnw6AO6Mvfn0VqcYdlv0v6KWGwb2uyB5HUeOS6xuxjJi85TmPDMKdXY5Fy2BbSR9ePFWtYohhGvzbGeiE/ZLmGQC5vP3fVdA3ZZ0B0ymfW5/VEZgXAwR6GfcdVnUoqWEAAMn6HyWVhPzZiII09/dXrsE0mMuFhPkgYzZgyzJOh+3WVa1iipUd49Xbo8Tp5r2cU7C2QHovLcBgi2swEWL2dLOHlxXp76kZacFjut8hVskjuyU24zySpcJtzsuZQq0rLQaSMkY5KLqZ81m0ifFVMdu48h9FQVW/N/TcXW1i7R56gysQ5t/5fUXVxh6Yc6CNRlY5HUXWLFqgI4ZpmRMERc/VKHumpEjdiL+58VixSSrCC2LTMxyQqjJcRpf6haWIQmEcd8CbEX8BxUO0MvE2Bd9J+6xYospuLqG8SSbdMuGSWxjywuDSQBuxc2meKxYlLTAM3mum8THhveeQTDcM0uvOQ1M+cysWKaabh2mm4kSRUgSTkAPzVizBMlwiwiJJJzIzJnJYsWSXrYJlu7n14p7HYFjQ2BmwnM5wMpNui0sWWlQ6g2HWyaY45TnqpfhW7xEeZPArFiVFftPAs73dyDjmcwJ4q1e87szoFixZrUFwrt4Om8D7odRt/ArFizWjLGDcPVGbSF/FaWLFL//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2052" name="AutoShape 4" descr="data:image/jpg;base64,/9j/4AAQSkZJRgABAQAAAQABAAD/2wCEAAkGBhQSERUUExQWFBUUFxgaGBgXGBocFxgYGBocFhgYGBcYHSYfFxwjGRcXHy8gJScpLCwsFx8xNTAqNSYrLCkBCQoKDgwOFAwPFCkYFBgpKSkpKSkpKTUpKSkpKSkpKSkpKSkpKSkpKSkpKSkpKSkpKSkpKSkpKSkpKSkpKSkpKf/AABEIAPMA0AMBIgACEQEDEQH/xAAbAAACAgMBAAAAAAAAAAAAAAADBAIFAAEGB//EAD8QAAEDAgMFBgQEBQMEAwEAAAEAAhEDIQQxQQUSUWFxEyKBkaHwBjKxwRTR4fFCUmJysgcjJBUzNJIXQ9IW/8QAGAEBAQEBAQAAAAAAAAAAAAAAAQACAwT/xAAYEQEBAQEBAAAAAAAAAAAAAAAAARECIf/aAAwDAQACEQMRAD8A9jL/AHZCqVUMvVTj9p3LWHLM8+A/NeaKj4vajWEgd53DQdSqvE7Re629uj+m36oTbrVSndaTUeKk6mJWAx1Uaj0hCqNNFF5gLMQ/6JYvJCkI530Qg/Qkx1KiXe4Q2u4pI73G+fmVBruZ8ytPcYQ6fiojVTbNYDC251loCVIIC6Luc1gb7lEARWoUr0+fqlxSIm+nFPVWe5Qiz3KGidIkH9Uw6pZZ2Si9Bbo1Cn6NVVVN1062p4LLR/D41wNnEeJVtg9vuBh/eHHX9VzFKp3s02yp4osTtqGJa8S0yPdituXG4fHupv3m+I0I4fquooY4PaHNyPpyPNcuo3yDtCuWtgZn0Gp+3iqkNsrDGmXO5W8s/WUBjLFd48tKsao1gnabYQ67ZWwT3TotFhhNgLbmWsoK2pTvfghGinXNv4LUWUiD6RUBTKfLUPsYMBTRV4tkhNEFPOo2KEaakC4SFNrSiOpwERgSitwiMqe5W32KihpjlBw4IjmlCLDKGmNE2WqlKxU200SFkqumyCib6cFBCOFUSrHXum2v1QW4dOU6AKEGypKstj4rdfuk2dl/d+o+iSGG8EXsyL6i/ll6rFai9xNQbx6n6oJqoFar3ndXfUoBqTxXaPNTTKuqjUr2KCyopkLQbbV8VIVSoU6a2aSgBVJUS/gp1mXUHtEaJIQrcslp9e+SwMQXi6CM6tZQGI4oblze3vigU5p0SHVQe8SJayM8/md6BWF1D6mSJTJ4Ly+i+pVqtr1HudumDvaAcNIibDgk9o7Q/wB1xoFzQSZIJE8LZaLWJ6nWceCJSK82wG1MRTg9sW6gEk7w4bhtfjbiur2N8Xh7wys0MJ+V14ng4fwrNhjoXzp9VoNv4Ij+qgXLLac+5Unjz6qLHX4KdTJBAaSTp5hE3fdkIHkiByy0C5vL6fZFY6NFgupCEJnaKTJ5IQI81OkbrNMWFaj3nf3H6oDqafrv7zup+qA967R5qXaCiQoNqLKlb3C0BmHotxwSgqFEZVKQysEAkIlV6XqO5ITGvCC9qHUetHEEJIO1MZ2VCpUGbGFw6jL1hIbM/wBLe1w7Khfu1X950mW964HGROfFMbTpdrScw/xbvo9rvsuz2XjrbsReyLcLmv8A40c9rWOrCmwRvNYCS4jUucbaaJWt/pnhqDg5z3VAMmuIGtgYz6Lv+1XOfEeN3Q4ETnH5q2l55jsHTo4l7qhzmJyg5eGQXO4/aznF0Gd62mQyPXLyVv8AF1cvp7x/hAt4ri5JNh6raeu/B22TXwrS4y6mdxx1MfKfFsK6FS68/wD9OsVerTGZDXeUg/ULtmPcCudbhwvK06qoMcZzUnMKy0EXzwUw5DC24FBSDkZhCVFMphrVktEhRD7ypbnFa7KRos0xYYqud53U/VAFUp3E4fvv6lKvw8Su0eagtqqW+sbRzU20lrQBvqQqrZpcFJrLZK1IPJQahPNHqhRN1Iq++cob2ZXTLgo1G5IKt2k8spPe3NrSROVr35LmaPxJjXVAWO7RsA7opuDS1xABk5zK6zGjuOt/CfQSulw+Do9lTcxjZO5loG951ssmn0Tpef8AxK7GfinMa9wbTgd2SBMCLkZk5lVn4nFFwYRVJkiC3OMzYm3Pqu2wOMpsxIe5zHdtIIkEwcpAPJX21jQpsLgGgkZ6xoJVqeS7Wol1KCIJgkGZtdcxRpbzDoW3BnS+XO48l1O3MdvE6yff5LnquEBb3QXPc42GQbEnzJWydwGMG8x1Ad8EADLeJzHOQCPFeoU32E2kC3DlyXDfBmyBvSQCKbR/7uJjyG96LtqTTKx01Bmug+4RnGQgBScVhpBzkB2I4IWKrGYyQmvQTH4o80QVjxISrUdvRCN4ervG+aJuGUo18ZJxtSRPELFai6e7vOn+Z31KjuhAxeJG8f7nfUoIxYXaPNTLqd1jmJcYwIgxQSEDTUSFjsQJWg8cUpEtUC1T3rTlIUArEi9gQagRaiHUcrCBUoggg5OBHmIXEu+J6vZNoh26Mid47xi1ouPDNdwXSvOGvLSQwd/fzBuDJA3Tp4cUyEtQ2e+jU7SHHdO9vFjtwkXguIvwz1XQ4z4oNWkQe64HjYg5H6qnqdu0/wC4XjMwXk2kZX92VbinjekXtfjK0jFfEE9Y0+y3hA4t7g3nus0QSd7KwGcg+iJsrYNbEu7jIAsXus0DXrrkukftfB7LpxSLa+JiN4Xvx4AToOFygifAlJwp1d+Z7S4M2LRBvEG4ix08+nYPouR/082matGqwmXMqb2elQf/AKDvNdQ2oZWa1BFlRwDZQ99JYnEb2WQWGkK9SXW4KTUqwXujOdCCKwXRybJMVJyRQ5CF307h37w6KuaUbCYgAn1CzTFpivmdb+J3+RSznQrLFjvu/ud/kUpVbYrrHnpY1rqba49/ulKtY8AovrG3FaBitjgJSZ2geMJetWk30UC6VpLWhtHQ8M0w2rPNUTyQj4DF/wAJUltUdZCe6yjUq26oXbWQhZsuJ+Jtg1adU1aILmkl5i5a6ZNtRMELsO2mwVJtf4yoUt9u851RoI7jZDXx/MYEg9UlxuL2i9wHaFwzgGZ4ujUi0pjAYWgaL69V8hpgMHdLnaT187Kp2zth1eu2qDcAbo4QZ8ZzPUpatiDUAya1lmtHPM8zz5LSW+0fjGvUZ2bIo0jbdbw5+/Fc+9t85PHVGoUWyN4mCQCeAm5jondrU6AeG4clzQLkmbzaDAm3IKKGwdr1MHV32XBEOaTZzeB4cjovTdkfE9DEx2b4fF6brOnl/N1C8na71smcHsl9V0U25XJJgN5lxyWbDHreKquaDxskGPXMYTbdWg0UzVOIm26Wkgcm1HEEnLQq1w21mOzmmTo+R6wsY3p0v+qmDKWqOvZEZW0WSMyEwHquZUumDVQjW9F+CEKwJ5pWpVjjmMs7rYF0F2WMd33/ANx+p5JGq7T39E3jKoD33yc76lI1XjesZB+q6RwpeqzVL7wKaeJCXbTC0AKzR7/ZRYPFHfSCxtJSAco4Wgd/kEdzEMki4UjlRlr8FW7V2o3D0t5wLibNa2xcYnM2AARfxLuPWTaF53t7ar8RWLySGjusaNGaRzOZVCe2l8Y1n9xrm0WnPc+Yg6F5v5Queq40mn2doa4uaYAmbXPzHp1R6OL7PeEZt3TBjnfjJgxyVaykSc1tMyRKRJBuonDOnU9EzhcKJG9MSJjMt18YlSM4fGUxQew096oXCH37reAgxnfJKNBy1KdOCBe4t3gwmGznynjwUBhtCfD6qJV1M+Pv34roDUo1qDaTKvYFt3MfZrozcX6mZ/JVWI7sEfzDXz9UVmGa9ocBIE56ZIpNVNv9mCKMk3BrOu8yZPZj/wCts65qucS4zLjOZJJJPVEdS6deSw0YM5ZWHBBWPw7toh3ZVDY/ITppukrp28VwVXDH9uPv6rsdmYzfpgmZyd1Fj+fisdNQ3TvZNtYl2M4Qm6dA5rFLbKclS3oRBT3brRYIm3is1pZbXqntao/rPre9+aQFWE1tm1eqP6vsCqtziu0een/xFr3UW1SlclFr7wtAy+pdYytdLPqLbKgUjRdKBUfzWPQKlVSA2xidyhUcP5YHV3dH19F5414340XWfE2IPYtaDnUb6An6wua2Jh6dSqe1fuNvcRM6AE2F4Woi1WHe7LKTIj37/VGdR7zhMgOInkOPBTDeSiZpYYEA6/bp6I7cIBB9J6/cHyStLE7sZgeoVlXkU2vtuvMCHNnxbJcMteKC05mXCff1S9duc9P38foo/iY0sL+/FCr1wRz/ACJ4KJbGPEEai88bj90xgnW3dHT5W+plI1njhf2PyVhs4AU5Obsun7qSThaDzCG2QZUg+x15+9VlSpbLL3P1QR6T7Hh7z4JzYteA9vEg8+BH0VQ2sI/NF2bV/wBwZ3B+k/ZZsadVQxV1aU8UCBfNc3QqXjj+afpVuoWLCtjWPVT7W6rmYlFdWgA5rNK723/5NXqP8Qqtyt9v0v8AkVOrfPdCqKjLrpHGsLUNzbou9ZCqLYZUURC2clFoUBXmQkKr9E6QlnMzSnL/ABRiu8xt+6C4+JgejSfFVWx9nF9KpUBaBTbJkwT0GpkHyTe2WF1aqct23k0W+qrsOXCjem7cBtUGhOk5FKHwdRpEDWLDXn1WVCWC9xNikmt3Ygm2WhR3Vd4EZG3Q/qool5ixkcUSvQqNjea5pN2yItxEhJEEZeSNitpPrO33lxdqSZvyECB5pR1tQnPNAq1eSg2qbFRc6dfp75IIOJqSnqWL7rekA9AFUV3Gb63TeCd8o55eKksWCfP375rVRyzK05+7eC2Kcjj7/OfJZaDJHTpy0RcI7dqMPFwHnIv5qBEWPvmsdViDexDvIzZBdE1kG+nNNNIhBe65Uy61lilunV9yme2VfvGUTe+2ayXb/EVX/k1RzH+IVRUfJVnt8/8AJq5fP9gqzdErpHFjhzUHNsmG5e/eigRwWgA46KARFHckqTYKXfE59Uw6yoviPaG4wsHz1LDk02c77KTn3YoPFV0/M5xvqHZeiXpbUe6k2jvEMBcd2NXxvAnUd0G6EKm6M80bA4UCC7wWkxmE3jGh953Ua+yiASDPhfxTzsPeRcevj70Wu0jISNeXNRKbPf2Tw9zBUZq1xNxxkT+tku4Ne97miAXGBwB6pt4FiPL6jgl/0PAqSLzHvW/5pF9Tl+SeqRwzy9+9UnUoGSogOMp/ZrJN+FuspLd0I95qypM3aAeM94g8hp9PUqQvbRE9PeqbdBA46fl7/eqcSSrHDP0PH379nLSD2XB8/vzQAZ8/Z8U1iKcHX2J9Eg+p5z7PviguuqHvFYyoTmoVz3iisFlilHfzvdaflb3K1uqNVuSyXYfEQ/5NXTvD1AVYapnhzVt8TU/+TVvqP8QqCsy66RxqwZUPsrbSTqqumOqIDBWgeAKmBCRa8SpF0HNKFxOIaxpe8w0Zn8uK4LGVX1qzqgkAnuyQIA+XVXO3Rv1WtuWtEkDIOPGbTEeagWjchufKJ4zciNVJzzqBvOtxfXLT3ZW+GIDQTa0GY6CJz/ZU1ak4PIgzmMpuNIsrGntKoaLqRa2HG+8O8CMjP7x4pRkPgx9/c9efisdG9+WY8Y4ykn4bUHNN4V0fM3lIvHuB5IIWKoEExIm4MWtmknVjkc4EHr7+itMfWqVWsZvjcZ8oIuBlG8LkR+6VqbPt80+ER5eXkkkBUmxQa4MzpwCZdQWU8MSd3w5BSIO0lWmzadQd003OkWBaYg55j1WsPs6aoDnANv3unsLKjnsqOBe4cINuoQT1bZALA5o3Tq3P9p8VXb0WIy+yn+Pqi+9vAKFZ4ffXX3ogjMrEscM4Hp798K2i8ue3mR6lGaN0ny81rZOG3q9Mf1t9CFJ1+IdDj1WNxAjJMvo36ozMOMoXJpWnEEH5SZUatVxyaQnX0xOShWaIUXZfEP8A5NXq3/EKlxTFf7dZ/wAmr1b/AIBVGLpLfLkrdyFBzk26mh4imtMlqjgFhqgCT6a8kDHYjcaDuzePHP7KNCvMZXOmUWnoL3GqUgzCOcSQGkzJHW95BCRxWIIJBEXi/wBoAXT0q4YJyAi7jAv/AE8LZrmNtVq7nB77AvLd22YAdHMQc9eaQpsLSDnkk7oBOWQmfIK3ZTpkBxeDeN4d5vjHeaYnOUDCYCm95abSHkHITEidNFZbG+EK9SnvU6bntkgubETwM5xF/wBVFTuLZsfv1gZx4LdBjN9pqFwbI3uzMO3dQJ93Kf2l8OVqR77HNGm8wiPtHRAoYEFzQYAd9s5jQWQSWLrRUcGGWiCN6JHK2qawm9VMWuchIvnkdbei6rA/DlMjR39uXrJzUdoYRtMBzGgFh3gQBm27mnq237K1KRuwHNaXPaQJ1IjkTBPRQx+xwxgcDvEEZHifJXm1cUHOYWG1Sn3bwZky2eOSqsQCW7oiI6dL9clFXYloa4uEQ7TSecZJGtuuIEnK0mY8eH6JzsnCxFxl1H758ktXoneiOkKJQ0i10Hy0KJ2Pgb+OaO95gA3ny/RCq1XAwIt5+maEFXbrpr1T3w3RLsQ3UCSfAH7keaSMxxJXW/C2zt2lvH5qn0aY9TJ8kVqLGpTWg1MVqSEGLk0Uc26scJgGhu8TM5BRw+yy4yclaPpgCBYItMWm2mf79QnUj/EKpxTLKw2y8/iKgJtIj/1E++aRriy6xwpFoW6tOy0FPNaCvxNIEQRKpMLQeK7mssBEl1wCRNr3MK7x2I7McXE2b9zwClQpNoAvd87+8SedoHBot1Uim0qVRtFwJa7UwCD5kwR4yqz/AKkw0XCHP3YcSDAG6InevlI00VtteqThwTbfb0sYcPySPw/gt5zxAjcIPCCIhKa+Ha1HtN+oN4NExe5tAFhx9wvTdkbZJcGHv1ILnNH/AG6IMbrbWBgheZYjD06T4aMmjjBdmIHSFdfD3xY3C0zSYIe4y+qc768zw0CrE9ZpjfETyNteBBXJf6gfDtP8DVqNp021KZa8Oa0AmDDgSAM2ko2xPjfBNphjKo7upkkk5k9UD4q+MsO7CVmscajnMLQBlext0nNc/dLmqGNa1jYbmAZtnqTz98ECpXLzJz5qp2ftECgwGTz06ec+yldp7dDBDSJGWXW4yz5LeIKpjR2bqWocXMNjDgYInSYnqFKhtQus4XyMnX9VQ0aoLZJvJ6x9tFlTFjezy1+pSVhtKq+k/KQRY8Rwy0S/45r84nTT80OptLu7u9vDnJ95JDe5Twyt6qJ5zrzy4jNbY5zyWtEnU6AcTKFRwu8Pmg8PFWeAxQnddDCNBkc7jzQoVq4bcMOuekDgfuu22Ew9hTngT5uK43H15PiY9SV6Ls3ZzhQpXH/bZbW4B+pWOm4G/ScpTtLZjZnetw1Wf9PjMjNG7cCwiy51pCq3dAAyCE9xWV618goB+qzSb27P4moeY/xCQrVO6SbRqcgmfijEEYhwBid05XJ3R9lS4jCNqAB5JE5SY8QdF25cKr8R8QZim0O/qcSB4Rn6JDEbdqmxfucNy3mbn1Vw/Y7JzA04euoQauxpzuBqPcroyS2dS3nAnU3OtuPON7yUvirediG0wYa4ieggW8hfojNwsWB3Zy426iPVG2hT7VlOP+407s6FsTM8QQLfmhE9tYrfeyk3+BsfQadfRO7JxQw4eHEA9w38ZGpJ6AzCW/6f87nXJvOo9IKxuFcXNcXEEAt7w7xGcG94UirmOlxcXPaZ0cI5jeAyCNhRT7MbzZJvc2vkTeXH0GUG6bdsyZl0g6GADlnx6I4wxiJ846CNU6lJ+CLXb1KGzAcCLRN+nREr4gAkRI62z9TkrYbOBnvRGhJ16z9UV+xWEEGD9fOFaXHGgRvBpIZJtqRnc3nPRLYnAA6xwsPZ1XVf/wA+4ED5mm2dwPO0fnxUKnw6AO6Mvfn0VqcYdlv0v6KWGwb2uyB5HUeOS6xuxjJi85TmPDMKdXY5Fy2BbSR9ePFWtYohhGvzbGeiE/ZLmGQC5vP3fVdA3ZZ0B0ymfW5/VEZgXAwR6GfcdVnUoqWEAAMn6HyWVhPzZiII09/dXrsE0mMuFhPkgYzZgyzJOh+3WVa1iipUd49Xbo8Tp5r2cU7C2QHovLcBgi2swEWL2dLOHlxXp76kZacFjut8hVskjuyU24zySpcJtzsuZQq0rLQaSMkY5KLqZ81m0ifFVMdu48h9FQVW/N/TcXW1i7R56gysQ5t/5fUXVxh6Yc6CNRlY5HUXWLFqgI4ZpmRMERc/VKHumpEjdiL+58VixSSrCC2LTMxyQqjJcRpf6haWIQmEcd8CbEX8BxUO0MvE2Bd9J+6xYospuLqG8SSbdMuGSWxjywuDSQBuxc2meKxYlLTAM3mum8THhveeQTDcM0uvOQ1M+cysWKaabh2mm4kSRUgSTkAPzVizBMlwiwiJJJzIzJnJYsWSXrYJlu7n14p7HYFjQ2BmwnM5wMpNui0sWWlQ6g2HWyaY45TnqpfhW7xEeZPArFiVFftPAs73dyDjmcwJ4q1e87szoFixZrUFwrt4Om8D7odRt/ArFizWjLGDcPVGbSF/FaWLFL//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2054" name="AutoShape 6" descr="data:image/jpg;base64,/9j/4AAQSkZJRgABAQAAAQABAAD/2wCEAAkGBhQSERUUExQWFBUUFxgaGBgXGBocFxgYGBocFhgYGBcYHSYfFxwjGRcXHy8gJScpLCwsFx8xNTAqNSYrLCkBCQoKDgwOFAwPFCkYFBgpKSkpKSkpKTUpKSkpKSkpKSkpKSkpKSkpKSkpKSkpKSkpKSkpKSkpKSkpKSkpKSkpKf/AABEIAPMA0AMBIgACEQEDEQH/xAAbAAACAgMBAAAAAAAAAAAAAAADBAIFAAEGB//EAD8QAAEDAgMFBgQEBQMEAwEAAAEAAhEDIQQxQQUSUWFxEyKBkaHwBjKxwRTR4fFCUmJysgcjJBUzNJIXQ9IW/8QAGAEBAQEBAQAAAAAAAAAAAAAAAQACAwT/xAAYEQEBAQEBAAAAAAAAAAAAAAAAARECIf/aAAwDAQACEQMRAD8A9jL/AHZCqVUMvVTj9p3LWHLM8+A/NeaKj4vajWEgd53DQdSqvE7Re629uj+m36oTbrVSndaTUeKk6mJWAx1Uaj0hCqNNFF5gLMQ/6JYvJCkI530Qg/Qkx1KiXe4Q2u4pI73G+fmVBruZ8ytPcYQ6fiojVTbNYDC251loCVIIC6Luc1gb7lEARWoUr0+fqlxSIm+nFPVWe5Qiz3KGidIkH9Uw6pZZ2Si9Bbo1Cn6NVVVN1062p4LLR/D41wNnEeJVtg9vuBh/eHHX9VzFKp3s02yp4osTtqGJa8S0yPdituXG4fHupv3m+I0I4fquooY4PaHNyPpyPNcuo3yDtCuWtgZn0Gp+3iqkNsrDGmXO5W8s/WUBjLFd48tKsao1gnabYQ67ZWwT3TotFhhNgLbmWsoK2pTvfghGinXNv4LUWUiD6RUBTKfLUPsYMBTRV4tkhNEFPOo2KEaakC4SFNrSiOpwERgSitwiMqe5W32KihpjlBw4IjmlCLDKGmNE2WqlKxU200SFkqumyCib6cFBCOFUSrHXum2v1QW4dOU6AKEGypKstj4rdfuk2dl/d+o+iSGG8EXsyL6i/ll6rFai9xNQbx6n6oJqoFar3ndXfUoBqTxXaPNTTKuqjUr2KCyopkLQbbV8VIVSoU6a2aSgBVJUS/gp1mXUHtEaJIQrcslp9e+SwMQXi6CM6tZQGI4oblze3vigU5p0SHVQe8SJayM8/md6BWF1D6mSJTJ4Ly+i+pVqtr1HudumDvaAcNIibDgk9o7Q/wB1xoFzQSZIJE8LZaLWJ6nWceCJSK82wG1MRTg9sW6gEk7w4bhtfjbiur2N8Xh7wys0MJ+V14ng4fwrNhjoXzp9VoNv4Ij+qgXLLac+5Unjz6qLHX4KdTJBAaSTp5hE3fdkIHkiByy0C5vL6fZFY6NFgupCEJnaKTJ5IQI81OkbrNMWFaj3nf3H6oDqafrv7zup+qA967R5qXaCiQoNqLKlb3C0BmHotxwSgqFEZVKQysEAkIlV6XqO5ITGvCC9qHUetHEEJIO1MZ2VCpUGbGFw6jL1hIbM/wBLe1w7Khfu1X950mW964HGROfFMbTpdrScw/xbvo9rvsuz2XjrbsReyLcLmv8A40c9rWOrCmwRvNYCS4jUucbaaJWt/pnhqDg5z3VAMmuIGtgYz6Lv+1XOfEeN3Q4ETnH5q2l55jsHTo4l7qhzmJyg5eGQXO4/aznF0Gd62mQyPXLyVv8AF1cvp7x/hAt4ri5JNh6raeu/B22TXwrS4y6mdxx1MfKfFsK6FS68/wD9OsVerTGZDXeUg/ULtmPcCudbhwvK06qoMcZzUnMKy0EXzwUw5DC24FBSDkZhCVFMphrVktEhRD7ypbnFa7KRos0xYYqud53U/VAFUp3E4fvv6lKvw8Su0eagtqqW+sbRzU20lrQBvqQqrZpcFJrLZK1IPJQahPNHqhRN1Iq++cob2ZXTLgo1G5IKt2k8spPe3NrSROVr35LmaPxJjXVAWO7RsA7opuDS1xABk5zK6zGjuOt/CfQSulw+Do9lTcxjZO5loG951ssmn0Tpef8AxK7GfinMa9wbTgd2SBMCLkZk5lVn4nFFwYRVJkiC3OMzYm3Pqu2wOMpsxIe5zHdtIIkEwcpAPJX21jQpsLgGgkZ6xoJVqeS7Wol1KCIJgkGZtdcxRpbzDoW3BnS+XO48l1O3MdvE6yff5LnquEBb3QXPc42GQbEnzJWydwGMG8x1Ad8EADLeJzHOQCPFeoU32E2kC3DlyXDfBmyBvSQCKbR/7uJjyG96LtqTTKx01Bmug+4RnGQgBScVhpBzkB2I4IWKrGYyQmvQTH4o80QVjxISrUdvRCN4ervG+aJuGUo18ZJxtSRPELFai6e7vOn+Z31KjuhAxeJG8f7nfUoIxYXaPNTLqd1jmJcYwIgxQSEDTUSFjsQJWg8cUpEtUC1T3rTlIUArEi9gQagRaiHUcrCBUoggg5OBHmIXEu+J6vZNoh26Mid47xi1ouPDNdwXSvOGvLSQwd/fzBuDJA3Tp4cUyEtQ2e+jU7SHHdO9vFjtwkXguIvwz1XQ4z4oNWkQe64HjYg5H6qnqdu0/wC4XjMwXk2kZX92VbinjekXtfjK0jFfEE9Y0+y3hA4t7g3nus0QSd7KwGcg+iJsrYNbEu7jIAsXus0DXrrkukftfB7LpxSLa+JiN4Xvx4AToOFygifAlJwp1d+Z7S4M2LRBvEG4ix08+nYPouR/082matGqwmXMqb2elQf/AKDvNdQ2oZWa1BFlRwDZQ99JYnEb2WQWGkK9SXW4KTUqwXujOdCCKwXRybJMVJyRQ5CF307h37w6KuaUbCYgAn1CzTFpivmdb+J3+RSznQrLFjvu/ud/kUpVbYrrHnpY1rqba49/ulKtY8AovrG3FaBitjgJSZ2geMJetWk30UC6VpLWhtHQ8M0w2rPNUTyQj4DF/wAJUltUdZCe6yjUq26oXbWQhZsuJ+Jtg1adU1aILmkl5i5a6ZNtRMELsO2mwVJtf4yoUt9u851RoI7jZDXx/MYEg9UlxuL2i9wHaFwzgGZ4ujUi0pjAYWgaL69V8hpgMHdLnaT187Kp2zth1eu2qDcAbo4QZ8ZzPUpatiDUAya1lmtHPM8zz5LSW+0fjGvUZ2bIo0jbdbw5+/Fc+9t85PHVGoUWyN4mCQCeAm5jondrU6AeG4clzQLkmbzaDAm3IKKGwdr1MHV32XBEOaTZzeB4cjovTdkfE9DEx2b4fF6brOnl/N1C8na71smcHsl9V0U25XJJgN5lxyWbDHreKquaDxskGPXMYTbdWg0UzVOIm26Wkgcm1HEEnLQq1w21mOzmmTo+R6wsY3p0v+qmDKWqOvZEZW0WSMyEwHquZUumDVQjW9F+CEKwJ5pWpVjjmMs7rYF0F2WMd33/ANx+p5JGq7T39E3jKoD33yc76lI1XjesZB+q6RwpeqzVL7wKaeJCXbTC0AKzR7/ZRYPFHfSCxtJSAco4Wgd/kEdzEMki4UjlRlr8FW7V2o3D0t5wLibNa2xcYnM2AARfxLuPWTaF53t7ar8RWLySGjusaNGaRzOZVCe2l8Y1n9xrm0WnPc+Yg6F5v5Queq40mn2doa4uaYAmbXPzHp1R6OL7PeEZt3TBjnfjJgxyVaykSc1tMyRKRJBuonDOnU9EzhcKJG9MSJjMt18YlSM4fGUxQew096oXCH37reAgxnfJKNBy1KdOCBe4t3gwmGznynjwUBhtCfD6qJV1M+Pv34roDUo1qDaTKvYFt3MfZrozcX6mZ/JVWI7sEfzDXz9UVmGa9ocBIE56ZIpNVNv9mCKMk3BrOu8yZPZj/wCts65qucS4zLjOZJJJPVEdS6deSw0YM5ZWHBBWPw7toh3ZVDY/ITppukrp28VwVXDH9uPv6rsdmYzfpgmZyd1Fj+fisdNQ3TvZNtYl2M4Qm6dA5rFLbKclS3oRBT3brRYIm3is1pZbXqntao/rPre9+aQFWE1tm1eqP6vsCqtziu0een/xFr3UW1SlclFr7wtAy+pdYytdLPqLbKgUjRdKBUfzWPQKlVSA2xidyhUcP5YHV3dH19F5414340XWfE2IPYtaDnUb6An6wua2Jh6dSqe1fuNvcRM6AE2F4Woi1WHe7LKTIj37/VGdR7zhMgOInkOPBTDeSiZpYYEA6/bp6I7cIBB9J6/cHyStLE7sZgeoVlXkU2vtuvMCHNnxbJcMteKC05mXCff1S9duc9P38foo/iY0sL+/FCr1wRz/ACJ4KJbGPEEai88bj90xgnW3dHT5W+plI1njhf2PyVhs4AU5Obsun7qSThaDzCG2QZUg+x15+9VlSpbLL3P1QR6T7Hh7z4JzYteA9vEg8+BH0VQ2sI/NF2bV/wBwZ3B+k/ZZsadVQxV1aU8UCBfNc3QqXjj+afpVuoWLCtjWPVT7W6rmYlFdWgA5rNK723/5NXqP8Qqtyt9v0v8AkVOrfPdCqKjLrpHGsLUNzbou9ZCqLYZUURC2clFoUBXmQkKr9E6QlnMzSnL/ABRiu8xt+6C4+JgejSfFVWx9nF9KpUBaBTbJkwT0GpkHyTe2WF1aqct23k0W+qrsOXCjem7cBtUGhOk5FKHwdRpEDWLDXn1WVCWC9xNikmt3Ygm2WhR3Vd4EZG3Q/qool5ixkcUSvQqNjea5pN2yItxEhJEEZeSNitpPrO33lxdqSZvyECB5pR1tQnPNAq1eSg2qbFRc6dfp75IIOJqSnqWL7rekA9AFUV3Gb63TeCd8o55eKksWCfP375rVRyzK05+7eC2Kcjj7/OfJZaDJHTpy0RcI7dqMPFwHnIv5qBEWPvmsdViDexDvIzZBdE1kG+nNNNIhBe65Uy61lilunV9yme2VfvGUTe+2ayXb/EVX/k1RzH+IVRUfJVnt8/8AJq5fP9gqzdErpHFjhzUHNsmG5e/eigRwWgA46KARFHckqTYKXfE59Uw6yoviPaG4wsHz1LDk02c77KTn3YoPFV0/M5xvqHZeiXpbUe6k2jvEMBcd2NXxvAnUd0G6EKm6M80bA4UCC7wWkxmE3jGh953Ua+yiASDPhfxTzsPeRcevj70Wu0jISNeXNRKbPf2Tw9zBUZq1xNxxkT+tku4Ne97miAXGBwB6pt4FiPL6jgl/0PAqSLzHvW/5pF9Tl+SeqRwzy9+9UnUoGSogOMp/ZrJN+FuspLd0I95qypM3aAeM94g8hp9PUqQvbRE9PeqbdBA46fl7/eqcSSrHDP0PH379nLSD2XB8/vzQAZ8/Z8U1iKcHX2J9Eg+p5z7PviguuqHvFYyoTmoVz3iisFlilHfzvdaflb3K1uqNVuSyXYfEQ/5NXTvD1AVYapnhzVt8TU/+TVvqP8QqCsy66RxqwZUPsrbSTqqumOqIDBWgeAKmBCRa8SpF0HNKFxOIaxpe8w0Zn8uK4LGVX1qzqgkAnuyQIA+XVXO3Rv1WtuWtEkDIOPGbTEeagWjchufKJ4zciNVJzzqBvOtxfXLT3ZW+GIDQTa0GY6CJz/ZU1ak4PIgzmMpuNIsrGntKoaLqRa2HG+8O8CMjP7x4pRkPgx9/c9efisdG9+WY8Y4ykn4bUHNN4V0fM3lIvHuB5IIWKoEExIm4MWtmknVjkc4EHr7+itMfWqVWsZvjcZ8oIuBlG8LkR+6VqbPt80+ER5eXkkkBUmxQa4MzpwCZdQWU8MSd3w5BSIO0lWmzadQd003OkWBaYg55j1WsPs6aoDnANv3unsLKjnsqOBe4cINuoQT1bZALA5o3Tq3P9p8VXb0WIy+yn+Pqi+9vAKFZ4ffXX3ogjMrEscM4Hp798K2i8ue3mR6lGaN0ny81rZOG3q9Mf1t9CFJ1+IdDj1WNxAjJMvo36ozMOMoXJpWnEEH5SZUatVxyaQnX0xOShWaIUXZfEP8A5NXq3/EKlxTFf7dZ/wAmr1b/AIBVGLpLfLkrdyFBzk26mh4imtMlqjgFhqgCT6a8kDHYjcaDuzePHP7KNCvMZXOmUWnoL3GqUgzCOcSQGkzJHW95BCRxWIIJBEXi/wBoAXT0q4YJyAi7jAv/AE8LZrmNtVq7nB77AvLd22YAdHMQc9eaQpsLSDnkk7oBOWQmfIK3ZTpkBxeDeN4d5vjHeaYnOUDCYCm95abSHkHITEidNFZbG+EK9SnvU6bntkgubETwM5xF/wBVFTuLZsfv1gZx4LdBjN9pqFwbI3uzMO3dQJ93Kf2l8OVqR77HNGm8wiPtHRAoYEFzQYAd9s5jQWQSWLrRUcGGWiCN6JHK2qawm9VMWuchIvnkdbei6rA/DlMjR39uXrJzUdoYRtMBzGgFh3gQBm27mnq237K1KRuwHNaXPaQJ1IjkTBPRQx+xwxgcDvEEZHifJXm1cUHOYWG1Sn3bwZky2eOSqsQCW7oiI6dL9clFXYloa4uEQ7TSecZJGtuuIEnK0mY8eH6JzsnCxFxl1H758ktXoneiOkKJQ0i10Hy0KJ2Pgb+OaO95gA3ny/RCq1XAwIt5+maEFXbrpr1T3w3RLsQ3UCSfAH7keaSMxxJXW/C2zt2lvH5qn0aY9TJ8kVqLGpTWg1MVqSEGLk0Uc26scJgGhu8TM5BRw+yy4yclaPpgCBYItMWm2mf79QnUj/EKpxTLKw2y8/iKgJtIj/1E++aRriy6xwpFoW6tOy0FPNaCvxNIEQRKpMLQeK7mssBEl1wCRNr3MK7x2I7McXE2b9zwClQpNoAvd87+8SedoHBot1Uim0qVRtFwJa7UwCD5kwR4yqz/AKkw0XCHP3YcSDAG6InevlI00VtteqThwTbfb0sYcPySPw/gt5zxAjcIPCCIhKa+Ha1HtN+oN4NExe5tAFhx9wvTdkbZJcGHv1ILnNH/AG6IMbrbWBgheZYjD06T4aMmjjBdmIHSFdfD3xY3C0zSYIe4y+qc768zw0CrE9ZpjfETyNteBBXJf6gfDtP8DVqNp021KZa8Oa0AmDDgSAM2ko2xPjfBNphjKo7upkkk5k9UD4q+MsO7CVmscajnMLQBlext0nNc/dLmqGNa1jYbmAZtnqTz98ECpXLzJz5qp2ftECgwGTz06ec+yldp7dDBDSJGWXW4yz5LeIKpjR2bqWocXMNjDgYInSYnqFKhtQus4XyMnX9VQ0aoLZJvJ6x9tFlTFjezy1+pSVhtKq+k/KQRY8Rwy0S/45r84nTT80OptLu7u9vDnJ95JDe5Twyt6qJ5zrzy4jNbY5zyWtEnU6AcTKFRwu8Pmg8PFWeAxQnddDCNBkc7jzQoVq4bcMOuekDgfuu22Ew9hTngT5uK43H15PiY9SV6Ls3ZzhQpXH/bZbW4B+pWOm4G/ScpTtLZjZnetw1Wf9PjMjNG7cCwiy51pCq3dAAyCE9xWV618goB+qzSb27P4moeY/xCQrVO6SbRqcgmfijEEYhwBid05XJ3R9lS4jCNqAB5JE5SY8QdF25cKr8R8QZim0O/qcSB4Rn6JDEbdqmxfucNy3mbn1Vw/Y7JzA04euoQauxpzuBqPcroyS2dS3nAnU3OtuPON7yUvirediG0wYa4ieggW8hfojNwsWB3Zy426iPVG2hT7VlOP+407s6FsTM8QQLfmhE9tYrfeyk3+BsfQadfRO7JxQw4eHEA9w38ZGpJ6AzCW/6f87nXJvOo9IKxuFcXNcXEEAt7w7xGcG94UirmOlxcXPaZ0cI5jeAyCNhRT7MbzZJvc2vkTeXH0GUG6bdsyZl0g6GADlnx6I4wxiJ846CNU6lJ+CLXb1KGzAcCLRN+nREr4gAkRI62z9TkrYbOBnvRGhJ16z9UV+xWEEGD9fOFaXHGgRvBpIZJtqRnc3nPRLYnAA6xwsPZ1XVf/wA+4ED5mm2dwPO0fnxUKnw6AO6Mvfn0VqcYdlv0v6KWGwb2uyB5HUeOS6xuxjJi85TmPDMKdXY5Fy2BbSR9ePFWtYohhGvzbGeiE/ZLmGQC5vP3fVdA3ZZ0B0ymfW5/VEZgXAwR6GfcdVnUoqWEAAMn6HyWVhPzZiII09/dXrsE0mMuFhPkgYzZgyzJOh+3WVa1iipUd49Xbo8Tp5r2cU7C2QHovLcBgi2swEWL2dLOHlxXp76kZacFjut8hVskjuyU24zySpcJtzsuZQq0rLQaSMkY5KLqZ81m0ifFVMdu48h9FQVW/N/TcXW1i7R56gysQ5t/5fUXVxh6Yc6CNRlY5HUXWLFqgI4ZpmRMERc/VKHumpEjdiL+58VixSSrCC2LTMxyQqjJcRpf6haWIQmEcd8CbEX8BxUO0MvE2Bd9J+6xYospuLqG8SSbdMuGSWxjywuDSQBuxc2meKxYlLTAM3mum8THhveeQTDcM0uvOQ1M+cysWKaabh2mm4kSRUgSTkAPzVizBMlwiwiJJJzIzJnJYsWSXrYJlu7n14p7HYFjQ2BmwnM5wMpNui0sWWlQ6g2HWyaY45TnqpfhW7xEeZPArFiVFftPAs73dyDjmcwJ4q1e87szoFixZrUFwrt4Om8D7odRt/ArFizWjLGDcPVGbSF/FaWLFL//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2056" name="AutoShape 8" descr="data:image/jpg;base64,/9j/4AAQSkZJRgABAQAAAQABAAD/2wCEAAkGBhQSERUUExQWFBUUFxgaGBgXGBocFxgYGBocFhgYGBcYHSYfFxwjGRcXHy8gJScpLCwsFx8xNTAqNSYrLCkBCQoKDgwOFAwPFCkYFBgpKSkpKSkpKTUpKSkpKSkpKSkpKSkpKSkpKSkpKSkpKSkpKSkpKSkpKSkpKSkpKSkpKf/AABEIAPMA0AMBIgACEQEDEQH/xAAbAAACAgMBAAAAAAAAAAAAAAADBAIFAAEGB//EAD8QAAEDAgMFBgQEBQMEAwEAAAEAAhEDIQQxQQUSUWFxEyKBkaHwBjKxwRTR4fFCUmJysgcjJBUzNJIXQ9IW/8QAGAEBAQEBAQAAAAAAAAAAAAAAAQACAwT/xAAYEQEBAQEBAAAAAAAAAAAAAAAAARECIf/aAAwDAQACEQMRAD8A9jL/AHZCqVUMvVTj9p3LWHLM8+A/NeaKj4vajWEgd53DQdSqvE7Re629uj+m36oTbrVSndaTUeKk6mJWAx1Uaj0hCqNNFF5gLMQ/6JYvJCkI530Qg/Qkx1KiXe4Q2u4pI73G+fmVBruZ8ytPcYQ6fiojVTbNYDC251loCVIIC6Luc1gb7lEARWoUr0+fqlxSIm+nFPVWe5Qiz3KGidIkH9Uw6pZZ2Si9Bbo1Cn6NVVVN1062p4LLR/D41wNnEeJVtg9vuBh/eHHX9VzFKp3s02yp4osTtqGJa8S0yPdituXG4fHupv3m+I0I4fquooY4PaHNyPpyPNcuo3yDtCuWtgZn0Gp+3iqkNsrDGmXO5W8s/WUBjLFd48tKsao1gnabYQ67ZWwT3TotFhhNgLbmWsoK2pTvfghGinXNv4LUWUiD6RUBTKfLUPsYMBTRV4tkhNEFPOo2KEaakC4SFNrSiOpwERgSitwiMqe5W32KihpjlBw4IjmlCLDKGmNE2WqlKxU200SFkqumyCib6cFBCOFUSrHXum2v1QW4dOU6AKEGypKstj4rdfuk2dl/d+o+iSGG8EXsyL6i/ll6rFai9xNQbx6n6oJqoFar3ndXfUoBqTxXaPNTTKuqjUr2KCyopkLQbbV8VIVSoU6a2aSgBVJUS/gp1mXUHtEaJIQrcslp9e+SwMQXi6CM6tZQGI4oblze3vigU5p0SHVQe8SJayM8/md6BWF1D6mSJTJ4Ly+i+pVqtr1HudumDvaAcNIibDgk9o7Q/wB1xoFzQSZIJE8LZaLWJ6nWceCJSK82wG1MRTg9sW6gEk7w4bhtfjbiur2N8Xh7wys0MJ+V14ng4fwrNhjoXzp9VoNv4Ij+qgXLLac+5Unjz6qLHX4KdTJBAaSTp5hE3fdkIHkiByy0C5vL6fZFY6NFgupCEJnaKTJ5IQI81OkbrNMWFaj3nf3H6oDqafrv7zup+qA967R5qXaCiQoNqLKlb3C0BmHotxwSgqFEZVKQysEAkIlV6XqO5ITGvCC9qHUetHEEJIO1MZ2VCpUGbGFw6jL1hIbM/wBLe1w7Khfu1X950mW964HGROfFMbTpdrScw/xbvo9rvsuz2XjrbsReyLcLmv8A40c9rWOrCmwRvNYCS4jUucbaaJWt/pnhqDg5z3VAMmuIGtgYz6Lv+1XOfEeN3Q4ETnH5q2l55jsHTo4l7qhzmJyg5eGQXO4/aznF0Gd62mQyPXLyVv8AF1cvp7x/hAt4ri5JNh6raeu/B22TXwrS4y6mdxx1MfKfFsK6FS68/wD9OsVerTGZDXeUg/ULtmPcCudbhwvK06qoMcZzUnMKy0EXzwUw5DC24FBSDkZhCVFMphrVktEhRD7ypbnFa7KRos0xYYqud53U/VAFUp3E4fvv6lKvw8Su0eagtqqW+sbRzU20lrQBvqQqrZpcFJrLZK1IPJQahPNHqhRN1Iq++cob2ZXTLgo1G5IKt2k8spPe3NrSROVr35LmaPxJjXVAWO7RsA7opuDS1xABk5zK6zGjuOt/CfQSulw+Do9lTcxjZO5loG951ssmn0Tpef8AxK7GfinMa9wbTgd2SBMCLkZk5lVn4nFFwYRVJkiC3OMzYm3Pqu2wOMpsxIe5zHdtIIkEwcpAPJX21jQpsLgGgkZ6xoJVqeS7Wol1KCIJgkGZtdcxRpbzDoW3BnS+XO48l1O3MdvE6yff5LnquEBb3QXPc42GQbEnzJWydwGMG8x1Ad8EADLeJzHOQCPFeoU32E2kC3DlyXDfBmyBvSQCKbR/7uJjyG96LtqTTKx01Bmug+4RnGQgBScVhpBzkB2I4IWKrGYyQmvQTH4o80QVjxISrUdvRCN4ervG+aJuGUo18ZJxtSRPELFai6e7vOn+Z31KjuhAxeJG8f7nfUoIxYXaPNTLqd1jmJcYwIgxQSEDTUSFjsQJWg8cUpEtUC1T3rTlIUArEi9gQagRaiHUcrCBUoggg5OBHmIXEu+J6vZNoh26Mid47xi1ouPDNdwXSvOGvLSQwd/fzBuDJA3Tp4cUyEtQ2e+jU7SHHdO9vFjtwkXguIvwz1XQ4z4oNWkQe64HjYg5H6qnqdu0/wC4XjMwXk2kZX92VbinjekXtfjK0jFfEE9Y0+y3hA4t7g3nus0QSd7KwGcg+iJsrYNbEu7jIAsXus0DXrrkukftfB7LpxSLa+JiN4Xvx4AToOFygifAlJwp1d+Z7S4M2LRBvEG4ix08+nYPouR/082matGqwmXMqb2elQf/AKDvNdQ2oZWa1BFlRwDZQ99JYnEb2WQWGkK9SXW4KTUqwXujOdCCKwXRybJMVJyRQ5CF307h37w6KuaUbCYgAn1CzTFpivmdb+J3+RSznQrLFjvu/ud/kUpVbYrrHnpY1rqba49/ulKtY8AovrG3FaBitjgJSZ2geMJetWk30UC6VpLWhtHQ8M0w2rPNUTyQj4DF/wAJUltUdZCe6yjUq26oXbWQhZsuJ+Jtg1adU1aILmkl5i5a6ZNtRMELsO2mwVJtf4yoUt9u851RoI7jZDXx/MYEg9UlxuL2i9wHaFwzgGZ4ujUi0pjAYWgaL69V8hpgMHdLnaT187Kp2zth1eu2qDcAbo4QZ8ZzPUpatiDUAya1lmtHPM8zz5LSW+0fjGvUZ2bIo0jbdbw5+/Fc+9t85PHVGoUWyN4mCQCeAm5jondrU6AeG4clzQLkmbzaDAm3IKKGwdr1MHV32XBEOaTZzeB4cjovTdkfE9DEx2b4fF6brOnl/N1C8na71smcHsl9V0U25XJJgN5lxyWbDHreKquaDxskGPXMYTbdWg0UzVOIm26Wkgcm1HEEnLQq1w21mOzmmTo+R6wsY3p0v+qmDKWqOvZEZW0WSMyEwHquZUumDVQjW9F+CEKwJ5pWpVjjmMs7rYF0F2WMd33/ANx+p5JGq7T39E3jKoD33yc76lI1XjesZB+q6RwpeqzVL7wKaeJCXbTC0AKzR7/ZRYPFHfSCxtJSAco4Wgd/kEdzEMki4UjlRlr8FW7V2o3D0t5wLibNa2xcYnM2AARfxLuPWTaF53t7ar8RWLySGjusaNGaRzOZVCe2l8Y1n9xrm0WnPc+Yg6F5v5Queq40mn2doa4uaYAmbXPzHp1R6OL7PeEZt3TBjnfjJgxyVaykSc1tMyRKRJBuonDOnU9EzhcKJG9MSJjMt18YlSM4fGUxQew096oXCH37reAgxnfJKNBy1KdOCBe4t3gwmGznynjwUBhtCfD6qJV1M+Pv34roDUo1qDaTKvYFt3MfZrozcX6mZ/JVWI7sEfzDXz9UVmGa9ocBIE56ZIpNVNv9mCKMk3BrOu8yZPZj/wCts65qucS4zLjOZJJJPVEdS6deSw0YM5ZWHBBWPw7toh3ZVDY/ITppukrp28VwVXDH9uPv6rsdmYzfpgmZyd1Fj+fisdNQ3TvZNtYl2M4Qm6dA5rFLbKclS3oRBT3brRYIm3is1pZbXqntao/rPre9+aQFWE1tm1eqP6vsCqtziu0een/xFr3UW1SlclFr7wtAy+pdYytdLPqLbKgUjRdKBUfzWPQKlVSA2xidyhUcP5YHV3dH19F5414340XWfE2IPYtaDnUb6An6wua2Jh6dSqe1fuNvcRM6AE2F4Woi1WHe7LKTIj37/VGdR7zhMgOInkOPBTDeSiZpYYEA6/bp6I7cIBB9J6/cHyStLE7sZgeoVlXkU2vtuvMCHNnxbJcMteKC05mXCff1S9duc9P38foo/iY0sL+/FCr1wRz/ACJ4KJbGPEEai88bj90xgnW3dHT5W+plI1njhf2PyVhs4AU5Obsun7qSThaDzCG2QZUg+x15+9VlSpbLL3P1QR6T7Hh7z4JzYteA9vEg8+BH0VQ2sI/NF2bV/wBwZ3B+k/ZZsadVQxV1aU8UCBfNc3QqXjj+afpVuoWLCtjWPVT7W6rmYlFdWgA5rNK723/5NXqP8Qqtyt9v0v8AkVOrfPdCqKjLrpHGsLUNzbou9ZCqLYZUURC2clFoUBXmQkKr9E6QlnMzSnL/ABRiu8xt+6C4+JgejSfFVWx9nF9KpUBaBTbJkwT0GpkHyTe2WF1aqct23k0W+qrsOXCjem7cBtUGhOk5FKHwdRpEDWLDXn1WVCWC9xNikmt3Ygm2WhR3Vd4EZG3Q/qool5ixkcUSvQqNjea5pN2yItxEhJEEZeSNitpPrO33lxdqSZvyECB5pR1tQnPNAq1eSg2qbFRc6dfp75IIOJqSnqWL7rekA9AFUV3Gb63TeCd8o55eKksWCfP375rVRyzK05+7eC2Kcjj7/OfJZaDJHTpy0RcI7dqMPFwHnIv5qBEWPvmsdViDexDvIzZBdE1kG+nNNNIhBe65Uy61lilunV9yme2VfvGUTe+2ayXb/EVX/k1RzH+IVRUfJVnt8/8AJq5fP9gqzdErpHFjhzUHNsmG5e/eigRwWgA46KARFHckqTYKXfE59Uw6yoviPaG4wsHz1LDk02c77KTn3YoPFV0/M5xvqHZeiXpbUe6k2jvEMBcd2NXxvAnUd0G6EKm6M80bA4UCC7wWkxmE3jGh953Ua+yiASDPhfxTzsPeRcevj70Wu0jISNeXNRKbPf2Tw9zBUZq1xNxxkT+tku4Ne97miAXGBwB6pt4FiPL6jgl/0PAqSLzHvW/5pF9Tl+SeqRwzy9+9UnUoGSogOMp/ZrJN+FuspLd0I95qypM3aAeM94g8hp9PUqQvbRE9PeqbdBA46fl7/eqcSSrHDP0PH379nLSD2XB8/vzQAZ8/Z8U1iKcHX2J9Eg+p5z7PviguuqHvFYyoTmoVz3iisFlilHfzvdaflb3K1uqNVuSyXYfEQ/5NXTvD1AVYapnhzVt8TU/+TVvqP8QqCsy66RxqwZUPsrbSTqqumOqIDBWgeAKmBCRa8SpF0HNKFxOIaxpe8w0Zn8uK4LGVX1qzqgkAnuyQIA+XVXO3Rv1WtuWtEkDIOPGbTEeagWjchufKJ4zciNVJzzqBvOtxfXLT3ZW+GIDQTa0GY6CJz/ZU1ak4PIgzmMpuNIsrGntKoaLqRa2HG+8O8CMjP7x4pRkPgx9/c9efisdG9+WY8Y4ykn4bUHNN4V0fM3lIvHuB5IIWKoEExIm4MWtmknVjkc4EHr7+itMfWqVWsZvjcZ8oIuBlG8LkR+6VqbPt80+ER5eXkkkBUmxQa4MzpwCZdQWU8MSd3w5BSIO0lWmzadQd003OkWBaYg55j1WsPs6aoDnANv3unsLKjnsqOBe4cINuoQT1bZALA5o3Tq3P9p8VXb0WIy+yn+Pqi+9vAKFZ4ffXX3ogjMrEscM4Hp798K2i8ue3mR6lGaN0ny81rZOG3q9Mf1t9CFJ1+IdDj1WNxAjJMvo36ozMOMoXJpWnEEH5SZUatVxyaQnX0xOShWaIUXZfEP8A5NXq3/EKlxTFf7dZ/wAmr1b/AIBVGLpLfLkrdyFBzk26mh4imtMlqjgFhqgCT6a8kDHYjcaDuzePHP7KNCvMZXOmUWnoL3GqUgzCOcSQGkzJHW95BCRxWIIJBEXi/wBoAXT0q4YJyAi7jAv/AE8LZrmNtVq7nB77AvLd22YAdHMQc9eaQpsLSDnkk7oBOWQmfIK3ZTpkBxeDeN4d5vjHeaYnOUDCYCm95abSHkHITEidNFZbG+EK9SnvU6bntkgubETwM5xF/wBVFTuLZsfv1gZx4LdBjN9pqFwbI3uzMO3dQJ93Kf2l8OVqR77HNGm8wiPtHRAoYEFzQYAd9s5jQWQSWLrRUcGGWiCN6JHK2qawm9VMWuchIvnkdbei6rA/DlMjR39uXrJzUdoYRtMBzGgFh3gQBm27mnq237K1KRuwHNaXPaQJ1IjkTBPRQx+xwxgcDvEEZHifJXm1cUHOYWG1Sn3bwZky2eOSqsQCW7oiI6dL9clFXYloa4uEQ7TSecZJGtuuIEnK0mY8eH6JzsnCxFxl1H758ktXoneiOkKJQ0i10Hy0KJ2Pgb+OaO95gA3ny/RCq1XAwIt5+maEFXbrpr1T3w3RLsQ3UCSfAH7keaSMxxJXW/C2zt2lvH5qn0aY9TJ8kVqLGpTWg1MVqSEGLk0Uc26scJgGhu8TM5BRw+yy4yclaPpgCBYItMWm2mf79QnUj/EKpxTLKw2y8/iKgJtIj/1E++aRriy6xwpFoW6tOy0FPNaCvxNIEQRKpMLQeK7mssBEl1wCRNr3MK7x2I7McXE2b9zwClQpNoAvd87+8SedoHBot1Uim0qVRtFwJa7UwCD5kwR4yqz/AKkw0XCHP3YcSDAG6InevlI00VtteqThwTbfb0sYcPySPw/gt5zxAjcIPCCIhKa+Ha1HtN+oN4NExe5tAFhx9wvTdkbZJcGHv1ILnNH/AG6IMbrbWBgheZYjD06T4aMmjjBdmIHSFdfD3xY3C0zSYIe4y+qc768zw0CrE9ZpjfETyNteBBXJf6gfDtP8DVqNp021KZa8Oa0AmDDgSAM2ko2xPjfBNphjKo7upkkk5k9UD4q+MsO7CVmscajnMLQBlext0nNc/dLmqGNa1jYbmAZtnqTz98ECpXLzJz5qp2ftECgwGTz06ec+yldp7dDBDSJGWXW4yz5LeIKpjR2bqWocXMNjDgYInSYnqFKhtQus4XyMnX9VQ0aoLZJvJ6x9tFlTFjezy1+pSVhtKq+k/KQRY8Rwy0S/45r84nTT80OptLu7u9vDnJ95JDe5Twyt6qJ5zrzy4jNbY5zyWtEnU6AcTKFRwu8Pmg8PFWeAxQnddDCNBkc7jzQoVq4bcMOuekDgfuu22Ew9hTngT5uK43H15PiY9SV6Ls3ZzhQpXH/bZbW4B+pWOm4G/ScpTtLZjZnetw1Wf9PjMjNG7cCwiy51pCq3dAAyCE9xWV618goB+qzSb27P4moeY/xCQrVO6SbRqcgmfijEEYhwBid05XJ3R9lS4jCNqAB5JE5SY8QdF25cKr8R8QZim0O/qcSB4Rn6JDEbdqmxfucNy3mbn1Vw/Y7JzA04euoQauxpzuBqPcroyS2dS3nAnU3OtuPON7yUvirediG0wYa4ieggW8hfojNwsWB3Zy426iPVG2hT7VlOP+407s6FsTM8QQLfmhE9tYrfeyk3+BsfQadfRO7JxQw4eHEA9w38ZGpJ6AzCW/6f87nXJvOo9IKxuFcXNcXEEAt7w7xGcG94UirmOlxcXPaZ0cI5jeAyCNhRT7MbzZJvc2vkTeXH0GUG6bdsyZl0g6GADlnx6I4wxiJ846CNU6lJ+CLXb1KGzAcCLRN+nREr4gAkRI62z9TkrYbOBnvRGhJ16z9UV+xWEEGD9fOFaXHGgRvBpIZJtqRnc3nPRLYnAA6xwsPZ1XVf/wA+4ED5mm2dwPO0fnxUKnw6AO6Mvfn0VqcYdlv0v6KWGwb2uyB5HUeOS6xuxjJi85TmPDMKdXY5Fy2BbSR9ePFWtYohhGvzbGeiE/ZLmGQC5vP3fVdA3ZZ0B0ymfW5/VEZgXAwR6GfcdVnUoqWEAAMn6HyWVhPzZiII09/dXrsE0mMuFhPkgYzZgyzJOh+3WVa1iipUd49Xbo8Tp5r2cU7C2QHovLcBgi2swEWL2dLOHlxXp76kZacFjut8hVskjuyU24zySpcJtzsuZQq0rLQaSMkY5KLqZ81m0ifFVMdu48h9FQVW/N/TcXW1i7R56gysQ5t/5fUXVxh6Yc6CNRlY5HUXWLFqgI4ZpmRMERc/VKHumpEjdiL+58VixSSrCC2LTMxyQqjJcRpf6haWIQmEcd8CbEX8BxUO0MvE2Bd9J+6xYospuLqG8SSbdMuGSWxjywuDSQBuxc2meKxYlLTAM3mum8THhveeQTDcM0uvOQ1M+cysWKaabh2mm4kSRUgSTkAPzVizBMlwiwiJJJzIzJnJYsWSXrYJlu7n14p7HYFjQ2BmwnM5wMpNui0sWWlQ6g2HWyaY45TnqpfhW7xEeZPArFiVFftPAs73dyDjmcwJ4q1e87szoFixZrUFwrt4Om8D7odRt/ArFizWjLGDcPVGbSF/FaWLFL//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2058" name="Picture 10" descr="http://www.sonofthesouth.net/leefoundation/civil-war/1863/general-ulysses-s-grant.jpg"/>
          <p:cNvPicPr>
            <a:picLocks noChangeAspect="1" noChangeArrowheads="1"/>
          </p:cNvPicPr>
          <p:nvPr/>
        </p:nvPicPr>
        <p:blipFill>
          <a:blip r:embed="rId3" cstate="print"/>
          <a:srcRect/>
          <a:stretch>
            <a:fillRect/>
          </a:stretch>
        </p:blipFill>
        <p:spPr bwMode="auto">
          <a:xfrm>
            <a:off x="914400" y="1371601"/>
            <a:ext cx="1676400" cy="1959551"/>
          </a:xfrm>
          <a:prstGeom prst="rect">
            <a:avLst/>
          </a:prstGeom>
          <a:noFill/>
        </p:spPr>
      </p:pic>
      <p:pic>
        <p:nvPicPr>
          <p:cNvPr id="4098" name="Picture 2" descr="http://www.sonofthesouth.net/leefoundation/Confederate_Generals/Albert_sidney_johnston.jpg"/>
          <p:cNvPicPr>
            <a:picLocks noChangeAspect="1" noChangeArrowheads="1"/>
          </p:cNvPicPr>
          <p:nvPr/>
        </p:nvPicPr>
        <p:blipFill>
          <a:blip r:embed="rId4" cstate="print"/>
          <a:srcRect/>
          <a:stretch>
            <a:fillRect/>
          </a:stretch>
        </p:blipFill>
        <p:spPr bwMode="auto">
          <a:xfrm>
            <a:off x="2895600" y="1295401"/>
            <a:ext cx="2590800" cy="2468401"/>
          </a:xfrm>
          <a:prstGeom prst="rect">
            <a:avLst/>
          </a:prstGeom>
          <a:noFill/>
        </p:spPr>
      </p:pic>
    </p:spTree>
  </p:cSld>
  <p:clrMapOvr>
    <a:masterClrMapping/>
  </p:clrMapOvr>
  <p:transition spd="med" advTm="15054">
    <p:wedge/>
    <p:sndAc>
      <p:stSnd>
        <p:snd r:embed="rId2" name="explod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962400" y="152400"/>
            <a:ext cx="3581400" cy="914400"/>
          </a:xfrm>
        </p:spPr>
        <p:txBody>
          <a:bodyPr>
            <a:normAutofit fontScale="90000"/>
          </a:bodyPr>
          <a:lstStyle/>
          <a:p>
            <a:r>
              <a:rPr lang="en-US" dirty="0" smtClean="0"/>
              <a:t>SHILOH BATTLE MAPS</a:t>
            </a:r>
            <a:endParaRPr lang="en-US" dirty="0"/>
          </a:p>
        </p:txBody>
      </p:sp>
      <p:pic>
        <p:nvPicPr>
          <p:cNvPr id="1028" name="Picture 4" descr="http://thomaslegioncherokee.tripod.com/sitebuildercontent/sitebuilderpictures/shiloh.jpg"/>
          <p:cNvPicPr>
            <a:picLocks noChangeAspect="1" noChangeArrowheads="1"/>
          </p:cNvPicPr>
          <p:nvPr/>
        </p:nvPicPr>
        <p:blipFill>
          <a:blip r:embed="rId4" cstate="print"/>
          <a:srcRect/>
          <a:stretch>
            <a:fillRect/>
          </a:stretch>
        </p:blipFill>
        <p:spPr bwMode="auto">
          <a:xfrm>
            <a:off x="381000" y="0"/>
            <a:ext cx="3505200" cy="4564912"/>
          </a:xfrm>
          <a:prstGeom prst="rect">
            <a:avLst/>
          </a:prstGeom>
          <a:noFill/>
        </p:spPr>
      </p:pic>
      <p:pic>
        <p:nvPicPr>
          <p:cNvPr id="1030" name="Picture 6" descr="http://wpcontent.answcdn.com/wikipedia/commons/thumb/f/fa/Shiloh_Battle_Apr6pm.png/300px-Shiloh_Battle_Apr6pm.png"/>
          <p:cNvPicPr>
            <a:picLocks noChangeAspect="1" noChangeArrowheads="1"/>
          </p:cNvPicPr>
          <p:nvPr/>
        </p:nvPicPr>
        <p:blipFill>
          <a:blip r:embed="rId5" cstate="print"/>
          <a:srcRect/>
          <a:stretch>
            <a:fillRect/>
          </a:stretch>
        </p:blipFill>
        <p:spPr bwMode="auto">
          <a:xfrm>
            <a:off x="3886200" y="1600199"/>
            <a:ext cx="5257800" cy="5272279"/>
          </a:xfrm>
          <a:prstGeom prst="rect">
            <a:avLst/>
          </a:prstGeom>
          <a:noFill/>
        </p:spPr>
      </p:pic>
      <p:sp>
        <p:nvSpPr>
          <p:cNvPr id="7" name="TextBox 6"/>
          <p:cNvSpPr txBox="1"/>
          <p:nvPr/>
        </p:nvSpPr>
        <p:spPr>
          <a:xfrm>
            <a:off x="533400" y="4876800"/>
            <a:ext cx="3200400" cy="1631216"/>
          </a:xfrm>
          <a:prstGeom prst="rect">
            <a:avLst/>
          </a:prstGeom>
          <a:noFill/>
        </p:spPr>
        <p:txBody>
          <a:bodyPr wrap="square" rtlCol="0">
            <a:spAutoFit/>
          </a:bodyPr>
          <a:lstStyle/>
          <a:p>
            <a:r>
              <a:rPr lang="en-US" sz="2500" dirty="0" smtClean="0"/>
              <a:t>These maps show the basic action plans of the Union assault and Confederate defense. </a:t>
            </a:r>
            <a:endParaRPr lang="en-US" sz="2500" dirty="0"/>
          </a:p>
        </p:txBody>
      </p:sp>
      <p:pic>
        <p:nvPicPr>
          <p:cNvPr id="8" name="Shiloh Overview">
            <a:hlinkClick r:id="" action="ppaction://media"/>
          </p:cNvPr>
          <p:cNvPicPr>
            <a:picLocks noRot="1" noChangeAspect="1"/>
          </p:cNvPicPr>
          <p:nvPr>
            <a:wavAudioFile r:embed="rId1" name="Shiloh Overview"/>
          </p:nvPr>
        </p:nvPicPr>
        <p:blipFill>
          <a:blip r:embed="rId6"/>
          <a:stretch>
            <a:fillRect/>
          </a:stretch>
        </p:blipFill>
        <p:spPr>
          <a:xfrm>
            <a:off x="7620000" y="990600"/>
            <a:ext cx="304800" cy="304800"/>
          </a:xfrm>
          <a:prstGeom prst="rect">
            <a:avLst/>
          </a:prstGeom>
        </p:spPr>
      </p:pic>
    </p:spTree>
  </p:cSld>
  <p:clrMapOvr>
    <a:masterClrMapping/>
  </p:clrMapOvr>
  <p:transition advTm="796">
    <p:plus/>
    <p:sndAc>
      <p:stSnd>
        <p:snd r:embed="rId3" name="whoosh.wav"/>
      </p:stSnd>
    </p:sndAc>
  </p:transition>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3940"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images-mediawiki-sites.thefullwiki.org/03/1/9/0/61016513850584859.png"/>
          <p:cNvPicPr>
            <a:picLocks noChangeAspect="1" noChangeArrowheads="1"/>
          </p:cNvPicPr>
          <p:nvPr/>
        </p:nvPicPr>
        <p:blipFill>
          <a:blip r:embed="rId2" cstate="print"/>
          <a:srcRect/>
          <a:stretch>
            <a:fillRect/>
          </a:stretch>
        </p:blipFill>
        <p:spPr bwMode="auto">
          <a:xfrm>
            <a:off x="381002" y="37466"/>
            <a:ext cx="3659207" cy="4915535"/>
          </a:xfrm>
          <a:prstGeom prst="rect">
            <a:avLst/>
          </a:prstGeom>
          <a:noFill/>
        </p:spPr>
      </p:pic>
      <p:sp>
        <p:nvSpPr>
          <p:cNvPr id="6" name="TextBox 5"/>
          <p:cNvSpPr txBox="1"/>
          <p:nvPr/>
        </p:nvSpPr>
        <p:spPr>
          <a:xfrm>
            <a:off x="4343400" y="304800"/>
            <a:ext cx="3810000" cy="1938992"/>
          </a:xfrm>
          <a:prstGeom prst="rect">
            <a:avLst/>
          </a:prstGeom>
          <a:noFill/>
        </p:spPr>
        <p:txBody>
          <a:bodyPr wrap="square" rtlCol="0">
            <a:spAutoFit/>
          </a:bodyPr>
          <a:lstStyle/>
          <a:p>
            <a:r>
              <a:rPr lang="en-US" sz="3000" dirty="0" smtClean="0"/>
              <a:t>The map on the left shows the close up battle plan and movements.</a:t>
            </a:r>
            <a:endParaRPr lang="en-US" sz="3000" dirty="0"/>
          </a:p>
        </p:txBody>
      </p:sp>
      <p:pic>
        <p:nvPicPr>
          <p:cNvPr id="2050" name="Picture 2" descr="http://americancivilwar.com/reenactment/Shiloh_Tennessee/Shiloh_April_6.jpg"/>
          <p:cNvPicPr>
            <a:picLocks noChangeAspect="1" noChangeArrowheads="1"/>
          </p:cNvPicPr>
          <p:nvPr/>
        </p:nvPicPr>
        <p:blipFill>
          <a:blip r:embed="rId3" cstate="print"/>
          <a:srcRect/>
          <a:stretch>
            <a:fillRect/>
          </a:stretch>
        </p:blipFill>
        <p:spPr bwMode="auto">
          <a:xfrm>
            <a:off x="4038600" y="2153022"/>
            <a:ext cx="5105400" cy="4704978"/>
          </a:xfrm>
          <a:prstGeom prst="rect">
            <a:avLst/>
          </a:prstGeom>
          <a:noFill/>
        </p:spPr>
      </p:pic>
      <p:sp>
        <p:nvSpPr>
          <p:cNvPr id="7" name="TextBox 6"/>
          <p:cNvSpPr txBox="1"/>
          <p:nvPr/>
        </p:nvSpPr>
        <p:spPr>
          <a:xfrm>
            <a:off x="2133600" y="5181600"/>
            <a:ext cx="1905000" cy="1477328"/>
          </a:xfrm>
          <a:prstGeom prst="rect">
            <a:avLst/>
          </a:prstGeom>
          <a:noFill/>
        </p:spPr>
        <p:txBody>
          <a:bodyPr wrap="square" rtlCol="0">
            <a:spAutoFit/>
          </a:bodyPr>
          <a:lstStyle/>
          <a:p>
            <a:r>
              <a:rPr lang="en-US" sz="3000" dirty="0" smtClean="0"/>
              <a:t> </a:t>
            </a:r>
            <a:r>
              <a:rPr lang="en-US" sz="2000" dirty="0" smtClean="0"/>
              <a:t>The Map to the right shows the overview of the Battle.</a:t>
            </a:r>
            <a:endParaRPr lang="en-US" sz="2000" dirty="0"/>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ANd9GcQ0xWKNiVorL_pg3sO0jNZlusEBCFUAbEVPt_oW7cf9k68yK619OQ&amp;t=1"/>
          <p:cNvPicPr>
            <a:picLocks noChangeAspect="1" noChangeArrowheads="1"/>
          </p:cNvPicPr>
          <p:nvPr/>
        </p:nvPicPr>
        <p:blipFill>
          <a:blip r:embed="rId3" cstate="print"/>
          <a:srcRect/>
          <a:stretch>
            <a:fillRect/>
          </a:stretch>
        </p:blipFill>
        <p:spPr bwMode="auto">
          <a:xfrm>
            <a:off x="381000" y="0"/>
            <a:ext cx="3505200" cy="5618044"/>
          </a:xfrm>
          <a:prstGeom prst="rect">
            <a:avLst/>
          </a:prstGeom>
          <a:noFill/>
        </p:spPr>
      </p:pic>
      <p:pic>
        <p:nvPicPr>
          <p:cNvPr id="1028" name="Picture 4" descr="http://tommcmahon.typepad.com/photos/uncategorized/shiloh.jpg"/>
          <p:cNvPicPr>
            <a:picLocks noChangeAspect="1" noChangeArrowheads="1"/>
          </p:cNvPicPr>
          <p:nvPr/>
        </p:nvPicPr>
        <p:blipFill>
          <a:blip r:embed="rId4" cstate="print"/>
          <a:srcRect/>
          <a:stretch>
            <a:fillRect/>
          </a:stretch>
        </p:blipFill>
        <p:spPr bwMode="auto">
          <a:xfrm>
            <a:off x="3863272" y="0"/>
            <a:ext cx="5280728" cy="4343400"/>
          </a:xfrm>
          <a:prstGeom prst="rect">
            <a:avLst/>
          </a:prstGeom>
          <a:noFill/>
        </p:spPr>
      </p:pic>
      <p:sp>
        <p:nvSpPr>
          <p:cNvPr id="8" name="TextBox 7"/>
          <p:cNvSpPr txBox="1"/>
          <p:nvPr/>
        </p:nvSpPr>
        <p:spPr>
          <a:xfrm>
            <a:off x="3810000" y="4572001"/>
            <a:ext cx="5334000" cy="492443"/>
          </a:xfrm>
          <a:prstGeom prst="rect">
            <a:avLst/>
          </a:prstGeom>
          <a:noFill/>
        </p:spPr>
        <p:txBody>
          <a:bodyPr wrap="square" rtlCol="0">
            <a:spAutoFit/>
          </a:bodyPr>
          <a:lstStyle/>
          <a:p>
            <a:r>
              <a:rPr lang="en-US" sz="2600" dirty="0" smtClean="0"/>
              <a:t>Pictures of Shiloh During the Civil War</a:t>
            </a:r>
            <a:endParaRPr lang="en-US" sz="2600" dirty="0"/>
          </a:p>
        </p:txBody>
      </p:sp>
      <p:pic>
        <p:nvPicPr>
          <p:cNvPr id="1036" name="Picture 12" descr="http://kms.kapalama.ksbe.edu/projects/2002/civilwar/battle08/images/image.gif"/>
          <p:cNvPicPr>
            <a:picLocks noChangeAspect="1" noChangeArrowheads="1"/>
          </p:cNvPicPr>
          <p:nvPr/>
        </p:nvPicPr>
        <p:blipFill>
          <a:blip r:embed="rId5" cstate="print"/>
          <a:srcRect/>
          <a:stretch>
            <a:fillRect/>
          </a:stretch>
        </p:blipFill>
        <p:spPr bwMode="auto">
          <a:xfrm>
            <a:off x="3810000" y="5029200"/>
            <a:ext cx="5334000" cy="1828800"/>
          </a:xfrm>
          <a:prstGeom prst="rect">
            <a:avLst/>
          </a:prstGeom>
          <a:noFill/>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www.legendsofamerica.com/photos-americanhistory/BattleofShiloh-500.jpg"/>
          <p:cNvPicPr>
            <a:picLocks noChangeAspect="1" noChangeArrowheads="1"/>
          </p:cNvPicPr>
          <p:nvPr/>
        </p:nvPicPr>
        <p:blipFill>
          <a:blip r:embed="rId2" cstate="print"/>
          <a:srcRect/>
          <a:stretch>
            <a:fillRect/>
          </a:stretch>
        </p:blipFill>
        <p:spPr bwMode="auto">
          <a:xfrm>
            <a:off x="304802" y="1"/>
            <a:ext cx="4823559" cy="4495799"/>
          </a:xfrm>
          <a:prstGeom prst="rect">
            <a:avLst/>
          </a:prstGeom>
          <a:noFill/>
        </p:spPr>
      </p:pic>
      <p:pic>
        <p:nvPicPr>
          <p:cNvPr id="2" name="Picture 2" descr="http://thepoordiabetic.com/wp-content/uploads/2010/11/diabetes-civil-war.jpg"/>
          <p:cNvPicPr>
            <a:picLocks noChangeAspect="1" noChangeArrowheads="1"/>
          </p:cNvPicPr>
          <p:nvPr/>
        </p:nvPicPr>
        <p:blipFill>
          <a:blip r:embed="rId3" cstate="print"/>
          <a:srcRect/>
          <a:stretch>
            <a:fillRect/>
          </a:stretch>
        </p:blipFill>
        <p:spPr bwMode="auto">
          <a:xfrm>
            <a:off x="5145397" y="1"/>
            <a:ext cx="3998603" cy="4467226"/>
          </a:xfrm>
          <a:prstGeom prst="rect">
            <a:avLst/>
          </a:prstGeom>
          <a:noFill/>
        </p:spPr>
      </p:pic>
      <p:pic>
        <p:nvPicPr>
          <p:cNvPr id="20484" name="Picture 4" descr="http://www.delsjourney.com/images/news/news_01-06-30/1-2701-Shiloh-Cannon.jpg"/>
          <p:cNvPicPr>
            <a:picLocks noChangeAspect="1" noChangeArrowheads="1"/>
          </p:cNvPicPr>
          <p:nvPr/>
        </p:nvPicPr>
        <p:blipFill>
          <a:blip r:embed="rId4" cstate="print"/>
          <a:srcRect/>
          <a:stretch>
            <a:fillRect/>
          </a:stretch>
        </p:blipFill>
        <p:spPr bwMode="auto">
          <a:xfrm>
            <a:off x="304800" y="4495800"/>
            <a:ext cx="5715000" cy="2362200"/>
          </a:xfrm>
          <a:prstGeom prst="rect">
            <a:avLst/>
          </a:prstGeom>
          <a:noFill/>
        </p:spPr>
      </p:pic>
      <p:sp>
        <p:nvSpPr>
          <p:cNvPr id="5" name="TextBox 4"/>
          <p:cNvSpPr txBox="1"/>
          <p:nvPr/>
        </p:nvSpPr>
        <p:spPr>
          <a:xfrm>
            <a:off x="6324600" y="4876801"/>
            <a:ext cx="2819400" cy="1477328"/>
          </a:xfrm>
          <a:prstGeom prst="rect">
            <a:avLst/>
          </a:prstGeom>
          <a:noFill/>
        </p:spPr>
        <p:txBody>
          <a:bodyPr wrap="square" rtlCol="0">
            <a:spAutoFit/>
          </a:bodyPr>
          <a:lstStyle/>
          <a:p>
            <a:r>
              <a:rPr lang="en-US" sz="3000" dirty="0" smtClean="0"/>
              <a:t>A few more pictures of the fighting.</a:t>
            </a:r>
            <a:endParaRPr lang="en-US" sz="3000" dirty="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whistler-outdoors.com/images/phostel-house_pictures-large.jpg"/>
          <p:cNvPicPr>
            <a:picLocks noChangeAspect="1" noChangeArrowheads="1"/>
          </p:cNvPicPr>
          <p:nvPr/>
        </p:nvPicPr>
        <p:blipFill>
          <a:blip r:embed="rId2" cstate="print"/>
          <a:srcRect/>
          <a:stretch>
            <a:fillRect/>
          </a:stretch>
        </p:blipFill>
        <p:spPr bwMode="auto">
          <a:xfrm>
            <a:off x="2" y="-1"/>
            <a:ext cx="4606567" cy="3352801"/>
          </a:xfrm>
          <a:prstGeom prst="rect">
            <a:avLst/>
          </a:prstGeom>
          <a:noFill/>
        </p:spPr>
      </p:pic>
      <p:pic>
        <p:nvPicPr>
          <p:cNvPr id="21508" name="Picture 4" descr="http://farm5.static.flickr.com/4132/4847018747_1bc1dc1e6b.jpg"/>
          <p:cNvPicPr>
            <a:picLocks noChangeAspect="1" noChangeArrowheads="1"/>
          </p:cNvPicPr>
          <p:nvPr/>
        </p:nvPicPr>
        <p:blipFill>
          <a:blip r:embed="rId3" cstate="print"/>
          <a:srcRect/>
          <a:stretch>
            <a:fillRect/>
          </a:stretch>
        </p:blipFill>
        <p:spPr bwMode="auto">
          <a:xfrm>
            <a:off x="4038600" y="3286126"/>
            <a:ext cx="5105400" cy="3571875"/>
          </a:xfrm>
          <a:prstGeom prst="rect">
            <a:avLst/>
          </a:prstGeom>
          <a:noFill/>
        </p:spPr>
      </p:pic>
      <p:pic>
        <p:nvPicPr>
          <p:cNvPr id="21510" name="Picture 6" descr="http://thismightyscourge.com/wordpress/wp-content/uploads/2009/03/peabody-20shiloh-20memorial.jpg"/>
          <p:cNvPicPr>
            <a:picLocks noChangeAspect="1" noChangeArrowheads="1"/>
          </p:cNvPicPr>
          <p:nvPr/>
        </p:nvPicPr>
        <p:blipFill>
          <a:blip r:embed="rId4" cstate="print"/>
          <a:srcRect/>
          <a:stretch>
            <a:fillRect/>
          </a:stretch>
        </p:blipFill>
        <p:spPr bwMode="auto">
          <a:xfrm>
            <a:off x="0" y="3352800"/>
            <a:ext cx="4038600" cy="3505201"/>
          </a:xfrm>
          <a:prstGeom prst="rect">
            <a:avLst/>
          </a:prstGeom>
          <a:noFill/>
        </p:spPr>
      </p:pic>
      <p:sp>
        <p:nvSpPr>
          <p:cNvPr id="7" name="TextBox 6"/>
          <p:cNvSpPr txBox="1"/>
          <p:nvPr/>
        </p:nvSpPr>
        <p:spPr>
          <a:xfrm>
            <a:off x="4953000" y="457201"/>
            <a:ext cx="3429000" cy="1708160"/>
          </a:xfrm>
          <a:prstGeom prst="rect">
            <a:avLst/>
          </a:prstGeom>
          <a:noFill/>
        </p:spPr>
        <p:txBody>
          <a:bodyPr wrap="square" rtlCol="0">
            <a:spAutoFit/>
          </a:bodyPr>
          <a:lstStyle/>
          <a:p>
            <a:r>
              <a:rPr lang="en-US" sz="3500" dirty="0" smtClean="0">
                <a:solidFill>
                  <a:srgbClr val="92D050"/>
                </a:solidFill>
              </a:rPr>
              <a:t>PICTUERS OF MODERN DAY SHILOH</a:t>
            </a:r>
            <a:endParaRPr lang="en-US" sz="3500" dirty="0">
              <a:solidFill>
                <a:srgbClr val="92D050"/>
              </a:solidFill>
            </a:endParaRPr>
          </a:p>
        </p:txBody>
      </p:sp>
    </p:spTree>
  </p:cSld>
  <p:clrMapOvr>
    <a:masterClrMapping/>
  </p:clrMapOvr>
  <p:transition>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344</TotalTime>
  <Words>529</Words>
  <Application>Microsoft Office PowerPoint</Application>
  <PresentationFormat>On-screen Show (4:3)</PresentationFormat>
  <Paragraphs>52</Paragraphs>
  <Slides>11</Slides>
  <Notes>1</Notes>
  <HiddenSlides>0</HiddenSlides>
  <MMClips>1</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Metro</vt:lpstr>
      <vt:lpstr>Shiloh April 6-7, 1862</vt:lpstr>
      <vt:lpstr>THE BATTLE OF SHILOH</vt:lpstr>
      <vt:lpstr>BATTLE STATISTICS  </vt:lpstr>
      <vt:lpstr>GENERALS OF SHILOH</vt:lpstr>
      <vt:lpstr>SHILOH BATTLE MAPS</vt:lpstr>
      <vt:lpstr>Slide 6</vt:lpstr>
      <vt:lpstr>Slide 7</vt:lpstr>
      <vt:lpstr>Slide 8</vt:lpstr>
      <vt:lpstr>Slide 9</vt:lpstr>
      <vt:lpstr>Slide 10</vt:lpstr>
      <vt:lpstr>SHILOH’S EFFECT IN THE WAR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Shiloh April 6-7, 1862</dc:title>
  <dc:creator>Student</dc:creator>
  <cp:lastModifiedBy>rosemariewilde</cp:lastModifiedBy>
  <cp:revision>82</cp:revision>
  <dcterms:created xsi:type="dcterms:W3CDTF">2011-04-14T17:51:34Z</dcterms:created>
  <dcterms:modified xsi:type="dcterms:W3CDTF">2011-04-27T11:37:20Z</dcterms:modified>
</cp:coreProperties>
</file>