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 id="2147483732" r:id="rId2"/>
    <p:sldMasterId id="2147483744" r:id="rId3"/>
    <p:sldMasterId id="2147483756" r:id="rId4"/>
    <p:sldMasterId id="2147483768" r:id="rId5"/>
    <p:sldMasterId id="2147483780" r:id="rId6"/>
    <p:sldMasterId id="2147483816" r:id="rId7"/>
  </p:sldMasterIdLst>
  <p:sldIdLst>
    <p:sldId id="269" r:id="rId8"/>
    <p:sldId id="256" r:id="rId9"/>
    <p:sldId id="257" r:id="rId10"/>
    <p:sldId id="271" r:id="rId11"/>
    <p:sldId id="261" r:id="rId12"/>
    <p:sldId id="262" r:id="rId13"/>
    <p:sldId id="266" r:id="rId14"/>
    <p:sldId id="258" r:id="rId15"/>
    <p:sldId id="259" r:id="rId16"/>
    <p:sldId id="263" r:id="rId17"/>
    <p:sldId id="264" r:id="rId18"/>
    <p:sldId id="265" r:id="rId19"/>
    <p:sldId id="267"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8" name="Footer Placeholder 7"/>
          <p:cNvSpPr>
            <a:spLocks noGrp="1"/>
          </p:cNvSpPr>
          <p:nvPr>
            <p:ph type="ftr" sz="quarter" idx="11"/>
          </p:nvPr>
        </p:nvSpPr>
        <p:spPr/>
        <p:txBody>
          <a:bodyPr/>
          <a:lstStyle/>
          <a:p>
            <a:endParaRPr lang="en-US">
              <a:solidFill>
                <a:srgbClr val="04617B"/>
              </a:solidFill>
            </a:endParaRPr>
          </a:p>
        </p:txBody>
      </p:sp>
      <p:sp>
        <p:nvSpPr>
          <p:cNvPr id="9" name="Slide Number Placeholder 8"/>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11"/>
          </p:nvPr>
        </p:nvSpPr>
        <p:spPr/>
        <p:txBody>
          <a:bodyPr/>
          <a:lstStyle/>
          <a:p>
            <a:endParaRPr lang="en-US">
              <a:solidFill>
                <a:srgbClr val="04617B"/>
              </a:solidFill>
            </a:endParaRPr>
          </a:p>
        </p:txBody>
      </p:sp>
      <p:sp>
        <p:nvSpPr>
          <p:cNvPr id="6" name="Slide Number Placeholder 5"/>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grpSp>
        <p:nvGrpSpPr>
          <p:cNvPr id="7"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solidFill>
                <a:srgbClr val="5B6973"/>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83BC05A8-ADED-4EBB-B6B4-6A255C57CDA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C3AC9CC-F741-4A73-894B-B91364D4FA2E}" type="datetimeFigureOut">
              <a:rPr lang="en-US" smtClean="0">
                <a:solidFill>
                  <a:srgbClr val="5B6973"/>
                </a:solidFill>
              </a:rPr>
              <a:pPr/>
              <a:t>10/17/2011</a:t>
            </a:fld>
            <a:endParaRPr lang="en-US">
              <a:solidFill>
                <a:srgbClr val="5B6973"/>
              </a:solidFill>
            </a:endParaRPr>
          </a:p>
        </p:txBody>
      </p:sp>
      <p:sp>
        <p:nvSpPr>
          <p:cNvPr id="9" name="Slide Number Placeholder 8"/>
          <p:cNvSpPr>
            <a:spLocks noGrp="1"/>
          </p:cNvSpPr>
          <p:nvPr>
            <p:ph type="sldNum" sz="quarter" idx="15"/>
          </p:nvPr>
        </p:nvSpPr>
        <p:spPr/>
        <p:txBody>
          <a:bodyPr rtlCol="0"/>
          <a:lstStyle/>
          <a:p>
            <a:fld id="{83BC05A8-ADED-4EBB-B6B4-6A255C57CDA2}"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solidFill>
                <a:srgbClr val="5B6973"/>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C3AC9CC-F741-4A73-894B-B91364D4FA2E}" type="datetimeFigureOut">
              <a:rPr lang="en-US" smtClean="0">
                <a:solidFill>
                  <a:srgbClr val="E7ECED"/>
                </a:solidFill>
              </a:rPr>
              <a:pPr/>
              <a:t>10/17/2011</a:t>
            </a:fld>
            <a:endParaRPr lang="en-US">
              <a:solidFill>
                <a:srgbClr val="E7ECE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solidFill>
                <a:srgbClr val="E7ECE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83BC05A8-ADED-4EBB-B6B4-6A255C57CD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6" name="Footer Placeholder 5"/>
          <p:cNvSpPr>
            <a:spLocks noGrp="1"/>
          </p:cNvSpPr>
          <p:nvPr>
            <p:ph type="ftr" sz="quarter" idx="11"/>
          </p:nvPr>
        </p:nvSpPr>
        <p:spPr/>
        <p:txBody>
          <a:bodyPr/>
          <a:lstStyle/>
          <a:p>
            <a:endParaRPr lang="en-US">
              <a:solidFill>
                <a:srgbClr val="5B6973"/>
              </a:solidFill>
            </a:endParaRPr>
          </a:p>
        </p:txBody>
      </p:sp>
      <p:sp>
        <p:nvSpPr>
          <p:cNvPr id="7" name="Slide Number Placeholder 6"/>
          <p:cNvSpPr>
            <a:spLocks noGrp="1"/>
          </p:cNvSpPr>
          <p:nvPr>
            <p:ph type="sldNum" sz="quarter" idx="12"/>
          </p:nvPr>
        </p:nvSpPr>
        <p:spPr/>
        <p:txBody>
          <a:bodyPr/>
          <a:lstStyle/>
          <a:p>
            <a:fld id="{83BC05A8-ADED-4EBB-B6B4-6A255C57CDA2}"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4" name="Footer Placeholder 3"/>
          <p:cNvSpPr>
            <a:spLocks noGrp="1"/>
          </p:cNvSpPr>
          <p:nvPr>
            <p:ph type="ftr" sz="quarter" idx="11"/>
          </p:nvPr>
        </p:nvSpPr>
        <p:spPr/>
        <p:txBody>
          <a:bodyPr/>
          <a:lstStyle/>
          <a:p>
            <a:endParaRPr lang="en-US">
              <a:solidFill>
                <a:srgbClr val="04617B"/>
              </a:solidFill>
            </a:endParaRPr>
          </a:p>
        </p:txBody>
      </p:sp>
      <p:sp>
        <p:nvSpPr>
          <p:cNvPr id="5" name="Slide Number Placeholder 4"/>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8" name="Footer Placeholder 7"/>
          <p:cNvSpPr>
            <a:spLocks noGrp="1"/>
          </p:cNvSpPr>
          <p:nvPr>
            <p:ph type="ftr" sz="quarter" idx="11"/>
          </p:nvPr>
        </p:nvSpPr>
        <p:spPr/>
        <p:txBody>
          <a:bodyPr/>
          <a:lstStyle/>
          <a:p>
            <a:endParaRPr lang="en-US">
              <a:solidFill>
                <a:srgbClr val="5B6973"/>
              </a:solidFill>
            </a:endParaRPr>
          </a:p>
        </p:txBody>
      </p:sp>
      <p:sp>
        <p:nvSpPr>
          <p:cNvPr id="9" name="Slide Number Placeholder 8"/>
          <p:cNvSpPr>
            <a:spLocks noGrp="1"/>
          </p:cNvSpPr>
          <p:nvPr>
            <p:ph type="sldNum" sz="quarter" idx="12"/>
          </p:nvPr>
        </p:nvSpPr>
        <p:spPr/>
        <p:txBody>
          <a:bodyPr/>
          <a:lstStyle/>
          <a:p>
            <a:fld id="{83BC05A8-ADED-4EBB-B6B4-6A255C57CDA2}"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C3AC9CC-F741-4A73-894B-B91364D4FA2E}" type="datetimeFigureOut">
              <a:rPr lang="en-US" smtClean="0">
                <a:solidFill>
                  <a:srgbClr val="5B6973"/>
                </a:solidFill>
              </a:rPr>
              <a:pPr/>
              <a:t>10/17/2011</a:t>
            </a:fld>
            <a:endParaRPr lang="en-US">
              <a:solidFill>
                <a:srgbClr val="5B6973"/>
              </a:solidFill>
            </a:endParaRPr>
          </a:p>
        </p:txBody>
      </p:sp>
      <p:sp>
        <p:nvSpPr>
          <p:cNvPr id="7" name="Slide Number Placeholder 6"/>
          <p:cNvSpPr>
            <a:spLocks noGrp="1"/>
          </p:cNvSpPr>
          <p:nvPr>
            <p:ph type="sldNum" sz="quarter" idx="11"/>
          </p:nvPr>
        </p:nvSpPr>
        <p:spPr/>
        <p:txBody>
          <a:bodyPr rtlCol="0"/>
          <a:lstStyle/>
          <a:p>
            <a:fld id="{83BC05A8-ADED-4EBB-B6B4-6A255C57CDA2}"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solidFill>
                <a:srgbClr val="5B6973"/>
              </a:solidFill>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3" name="Footer Placeholder 2"/>
          <p:cNvSpPr>
            <a:spLocks noGrp="1"/>
          </p:cNvSpPr>
          <p:nvPr>
            <p:ph type="ftr" sz="quarter" idx="11"/>
          </p:nvPr>
        </p:nvSpPr>
        <p:spPr/>
        <p:txBody>
          <a:bodyPr/>
          <a:lstStyle/>
          <a:p>
            <a:endParaRPr lang="en-US">
              <a:solidFill>
                <a:srgbClr val="5B6973"/>
              </a:solidFill>
            </a:endParaRPr>
          </a:p>
        </p:txBody>
      </p:sp>
      <p:sp>
        <p:nvSpPr>
          <p:cNvPr id="4" name="Slide Number Placeholder 3"/>
          <p:cNvSpPr>
            <a:spLocks noGrp="1"/>
          </p:cNvSpPr>
          <p:nvPr>
            <p:ph type="sldNum" sz="quarter" idx="12"/>
          </p:nvPr>
        </p:nvSpPr>
        <p:spPr/>
        <p:txBody>
          <a:bodyPr/>
          <a:lstStyle/>
          <a:p>
            <a:fld id="{83BC05A8-ADED-4EBB-B6B4-6A255C57CDA2}"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C3AC9CC-F741-4A73-894B-B91364D4FA2E}" type="datetimeFigureOut">
              <a:rPr lang="en-US" smtClean="0">
                <a:solidFill>
                  <a:srgbClr val="5B6973"/>
                </a:solidFill>
              </a:rPr>
              <a:pPr/>
              <a:t>10/17/2011</a:t>
            </a:fld>
            <a:endParaRPr lang="en-US">
              <a:solidFill>
                <a:srgbClr val="5B6973"/>
              </a:solidFill>
            </a:endParaRPr>
          </a:p>
        </p:txBody>
      </p:sp>
      <p:sp>
        <p:nvSpPr>
          <p:cNvPr id="22" name="Slide Number Placeholder 21"/>
          <p:cNvSpPr>
            <a:spLocks noGrp="1"/>
          </p:cNvSpPr>
          <p:nvPr>
            <p:ph type="sldNum" sz="quarter" idx="15"/>
          </p:nvPr>
        </p:nvSpPr>
        <p:spPr/>
        <p:txBody>
          <a:bodyPr rtlCol="0"/>
          <a:lstStyle/>
          <a:p>
            <a:fld id="{83BC05A8-ADED-4EBB-B6B4-6A255C57CDA2}"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solidFill>
                <a:srgbClr val="5B6973"/>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4C3AC9CC-F741-4A73-894B-B91364D4FA2E}" type="datetimeFigureOut">
              <a:rPr lang="en-US" smtClean="0">
                <a:solidFill>
                  <a:srgbClr val="5B6973"/>
                </a:solidFill>
              </a:rPr>
              <a:pPr/>
              <a:t>10/17/2011</a:t>
            </a:fld>
            <a:endParaRPr lang="en-US">
              <a:solidFill>
                <a:srgbClr val="5B6973"/>
              </a:solidFill>
            </a:endParaRPr>
          </a:p>
        </p:txBody>
      </p:sp>
      <p:sp>
        <p:nvSpPr>
          <p:cNvPr id="18" name="Slide Number Placeholder 17"/>
          <p:cNvSpPr>
            <a:spLocks noGrp="1"/>
          </p:cNvSpPr>
          <p:nvPr>
            <p:ph type="sldNum" sz="quarter" idx="11"/>
          </p:nvPr>
        </p:nvSpPr>
        <p:spPr/>
        <p:txBody>
          <a:bodyPr rtlCol="0"/>
          <a:lstStyle/>
          <a:p>
            <a:fld id="{83BC05A8-ADED-4EBB-B6B4-6A255C57CDA2}"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solidFill>
                <a:srgbClr val="5B6973"/>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5" name="Footer Placeholder 4"/>
          <p:cNvSpPr>
            <a:spLocks noGrp="1"/>
          </p:cNvSpPr>
          <p:nvPr>
            <p:ph type="ftr" sz="quarter" idx="11"/>
          </p:nvPr>
        </p:nvSpPr>
        <p:spPr/>
        <p:txBody>
          <a:bodyPr/>
          <a:lstStyle/>
          <a:p>
            <a:endParaRPr lang="en-US">
              <a:solidFill>
                <a:srgbClr val="5B6973"/>
              </a:solidFill>
            </a:endParaRPr>
          </a:p>
        </p:txBody>
      </p:sp>
      <p:sp>
        <p:nvSpPr>
          <p:cNvPr id="6" name="Slide Number Placeholder 5"/>
          <p:cNvSpPr>
            <a:spLocks noGrp="1"/>
          </p:cNvSpPr>
          <p:nvPr>
            <p:ph type="sldNum" sz="quarter" idx="12"/>
          </p:nvPr>
        </p:nvSpPr>
        <p:spPr/>
        <p:txBody>
          <a:bodyPr/>
          <a:lstStyle/>
          <a:p>
            <a:fld id="{83BC05A8-ADED-4EBB-B6B4-6A255C57CDA2}"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5" name="Footer Placeholder 4"/>
          <p:cNvSpPr>
            <a:spLocks noGrp="1"/>
          </p:cNvSpPr>
          <p:nvPr>
            <p:ph type="ftr" sz="quarter" idx="11"/>
          </p:nvPr>
        </p:nvSpPr>
        <p:spPr/>
        <p:txBody>
          <a:bodyPr/>
          <a:lstStyle/>
          <a:p>
            <a:endParaRPr lang="en-US">
              <a:solidFill>
                <a:srgbClr val="5B6973"/>
              </a:solidFill>
            </a:endParaRPr>
          </a:p>
        </p:txBody>
      </p:sp>
      <p:sp>
        <p:nvSpPr>
          <p:cNvPr id="6" name="Slide Number Placeholder 5"/>
          <p:cNvSpPr>
            <a:spLocks noGrp="1"/>
          </p:cNvSpPr>
          <p:nvPr>
            <p:ph type="sldNum" sz="quarter" idx="12"/>
          </p:nvPr>
        </p:nvSpPr>
        <p:spPr/>
        <p:txBody>
          <a:bodyPr/>
          <a:lstStyle/>
          <a:p>
            <a:fld id="{83BC05A8-ADED-4EBB-B6B4-6A255C57CDA2}"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5"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3" name="Footer Placeholder 2"/>
          <p:cNvSpPr>
            <a:spLocks noGrp="1"/>
          </p:cNvSpPr>
          <p:nvPr>
            <p:ph type="ftr" sz="quarter" idx="11"/>
          </p:nvPr>
        </p:nvSpPr>
        <p:spPr/>
        <p:txBody>
          <a:bodyPr/>
          <a:lstStyle/>
          <a:p>
            <a:endParaRPr lang="en-US">
              <a:solidFill>
                <a:srgbClr val="04617B"/>
              </a:solidFill>
            </a:endParaRPr>
          </a:p>
        </p:txBody>
      </p:sp>
      <p:sp>
        <p:nvSpPr>
          <p:cNvPr id="4" name="Slide Number Placeholder 3"/>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2F95D2E-5165-4875-9CC5-0BD95450CBC4}"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00269E-C58B-4479-9EC7-7B6BCA624161}"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2F95D2E-5165-4875-9CC5-0BD95450CBC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6" name="Footer Placeholder 5"/>
          <p:cNvSpPr>
            <a:spLocks noGrp="1"/>
          </p:cNvSpPr>
          <p:nvPr>
            <p:ph type="ftr" sz="quarter" idx="11"/>
          </p:nvPr>
        </p:nvSpPr>
        <p:spPr/>
        <p:txBody>
          <a:bodyPr/>
          <a:lstStyle/>
          <a:p>
            <a:endParaRPr lang="en-US">
              <a:solidFill>
                <a:srgbClr val="04617B"/>
              </a:solidFill>
            </a:endParaRPr>
          </a:p>
        </p:txBody>
      </p:sp>
      <p:sp>
        <p:nvSpPr>
          <p:cNvPr id="7" name="Slide Number Placeholder 6"/>
          <p:cNvSpPr>
            <a:spLocks noGrp="1"/>
          </p:cNvSpPr>
          <p:nvPr>
            <p:ph type="sldNum" sz="quarter" idx="12"/>
          </p:nvPr>
        </p:nvSpPr>
        <p:spPr/>
        <p:txBody>
          <a:bodyPr/>
          <a:lstStyle/>
          <a:p>
            <a:fld id="{DC460F5C-7587-457F-A5EF-5BFF7FE961C1}" type="slidenum">
              <a:rPr lang="en-US" smtClean="0">
                <a:solidFill>
                  <a:srgbClr val="04617B"/>
                </a:solidFill>
              </a:rPr>
              <a:pPr/>
              <a:t>‹#›</a:t>
            </a:fld>
            <a:endParaRPr lang="en-US">
              <a:solidFill>
                <a:srgbClr val="04617B"/>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FDF7CD65-6C48-4E88-A482-CF44E14975EA}" type="datetimeFigureOut">
              <a:rPr lang="en-US" smtClean="0">
                <a:solidFill>
                  <a:srgbClr val="04617B"/>
                </a:solidFill>
              </a:rPr>
              <a:pPr/>
              <a:t>10/17/2011</a:t>
            </a:fld>
            <a:endParaRPr lang="en-US">
              <a:solidFill>
                <a:srgbClr val="04617B"/>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solidFill>
                <a:srgbClr val="04617B"/>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C460F5C-7587-457F-A5EF-5BFF7FE961C1}" type="slidenum">
              <a:rPr lang="en-US" smtClean="0">
                <a:solidFill>
                  <a:srgbClr val="04617B"/>
                </a:solidFill>
              </a:rPr>
              <a:pPr/>
              <a:t>‹#›</a:t>
            </a:fld>
            <a:endParaRPr lang="en-US">
              <a:solidFill>
                <a:srgbClr val="04617B"/>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C3AC9CC-F741-4A73-894B-B91364D4FA2E}" type="datetimeFigureOut">
              <a:rPr lang="en-US" smtClean="0">
                <a:solidFill>
                  <a:srgbClr val="5B6973"/>
                </a:solidFill>
              </a:rPr>
              <a:pPr/>
              <a:t>10/17/2011</a:t>
            </a:fld>
            <a:endParaRPr lang="en-US">
              <a:solidFill>
                <a:srgbClr val="5B6973"/>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solidFill>
                <a:srgbClr val="5B6973"/>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3BC05A8-ADED-4EBB-B6B4-6A255C57CD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DF7CD65-6C48-4E88-A482-CF44E14975EA}" type="datetimeFigureOut">
              <a:rPr lang="en-US" smtClean="0">
                <a:solidFill>
                  <a:srgbClr val="04617B"/>
                </a:solidFill>
              </a:rPr>
              <a:pPr/>
              <a:t>10/17/2011</a:t>
            </a:fld>
            <a:endParaRPr lang="en-US">
              <a:solidFill>
                <a:srgbClr val="04617B"/>
              </a:solidFill>
            </a:endParaRPr>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solidFill>
                <a:srgbClr val="04617B"/>
              </a:solidFill>
            </a:endParaRPr>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C460F5C-7587-457F-A5EF-5BFF7FE961C1}" type="slidenum">
              <a:rPr lang="en-US" smtClean="0">
                <a:solidFill>
                  <a:srgbClr val="04617B"/>
                </a:solidFill>
              </a:rPr>
              <a:pPr/>
              <a:t>‹#›</a:t>
            </a:fld>
            <a:endParaRPr lang="en-US">
              <a:solidFill>
                <a:srgbClr val="04617B"/>
              </a:solidFill>
            </a:endParaRP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NULL"/><Relationship Id="rId2" Type="http://schemas.openxmlformats.org/officeDocument/2006/relationships/audio" Target="../media/audio1.wav"/><Relationship Id="rId1" Type="http://schemas.openxmlformats.org/officeDocument/2006/relationships/slideLayout" Target="../slideLayouts/slideLayout6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7" Type="http://schemas.openxmlformats.org/officeDocument/2006/relationships/audio" Target="NULL"/><Relationship Id="rId2" Type="http://schemas.openxmlformats.org/officeDocument/2006/relationships/audio" Target="../media/audio3.wav"/><Relationship Id="rId1" Type="http://schemas.openxmlformats.org/officeDocument/2006/relationships/slideLayout" Target="../slideLayouts/slideLayout68.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gi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2.wav"/><Relationship Id="rId1" Type="http://schemas.openxmlformats.org/officeDocument/2006/relationships/slideLayout" Target="../slideLayouts/slideLayout68.xml"/><Relationship Id="rId6" Type="http://schemas.openxmlformats.org/officeDocument/2006/relationships/audio" Target="NULL"/><Relationship Id="rId5" Type="http://schemas.openxmlformats.org/officeDocument/2006/relationships/image" Target="../media/image10.gif"/><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www.libertarianstandard.com/wp-content/uploads/2010/04/slavery.gif"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2362200"/>
            <a:ext cx="6172200" cy="1828800"/>
          </a:xfrm>
        </p:spPr>
        <p:txBody>
          <a:bodyPr>
            <a:normAutofit fontScale="90000"/>
          </a:bodyPr>
          <a:lstStyle/>
          <a:p>
            <a:r>
              <a:rPr lang="en-US" sz="6700" dirty="0" smtClean="0">
                <a:solidFill>
                  <a:srgbClr val="AA3C1A"/>
                </a:solidFill>
                <a:latin typeface="Informal Roman" pitchFamily="66" charset="0"/>
              </a:rPr>
              <a:t>Presentation by: </a:t>
            </a:r>
            <a:r>
              <a:rPr lang="en-US" sz="4400" dirty="0" smtClean="0">
                <a:solidFill>
                  <a:srgbClr val="AA3C1A"/>
                </a:solidFill>
                <a:latin typeface="Informal Roman" pitchFamily="66" charset="0"/>
              </a:rPr>
              <a:t>Karli, Cassie, Madison, and Mike</a:t>
            </a:r>
            <a:br>
              <a:rPr lang="en-US" sz="4400" dirty="0" smtClean="0">
                <a:solidFill>
                  <a:srgbClr val="AA3C1A"/>
                </a:solidFill>
                <a:latin typeface="Informal Roman" pitchFamily="66" charset="0"/>
              </a:rPr>
            </a:br>
            <a:endParaRPr lang="en-US" sz="4400" dirty="0">
              <a:solidFill>
                <a:srgbClr val="AA3C1A"/>
              </a:solidFill>
              <a:latin typeface="Informal Roman" pitchFamily="66" charset="0"/>
            </a:endParaRPr>
          </a:p>
        </p:txBody>
      </p:sp>
      <p:sp>
        <p:nvSpPr>
          <p:cNvPr id="3" name="Subtitle 2"/>
          <p:cNvSpPr>
            <a:spLocks noGrp="1"/>
          </p:cNvSpPr>
          <p:nvPr>
            <p:ph type="subTitle" idx="1"/>
          </p:nvPr>
        </p:nvSpPr>
        <p:spPr>
          <a:xfrm>
            <a:off x="1714500" y="3657600"/>
            <a:ext cx="6172200" cy="1371600"/>
          </a:xfrm>
        </p:spPr>
        <p:txBody>
          <a:bodyPr>
            <a:normAutofit/>
          </a:bodyPr>
          <a:lstStyle/>
          <a:p>
            <a:pPr algn="ctr"/>
            <a:r>
              <a:rPr lang="en-US" sz="4000" dirty="0" smtClean="0">
                <a:solidFill>
                  <a:srgbClr val="00B0F0"/>
                </a:solidFill>
                <a:latin typeface="Informal Roman" pitchFamily="66" charset="0"/>
              </a:rPr>
              <a:t>Sections 4.7. and 4.8</a:t>
            </a:r>
            <a:endParaRPr lang="en-US" sz="4000" dirty="0">
              <a:solidFill>
                <a:srgbClr val="00B0F0"/>
              </a:solidFill>
              <a:latin typeface="Informal Roman" pitchFamily="66" charset="0"/>
            </a:endParaRPr>
          </a:p>
        </p:txBody>
      </p:sp>
      <p:sp>
        <p:nvSpPr>
          <p:cNvPr id="6" name="TextBox 5"/>
          <p:cNvSpPr txBox="1"/>
          <p:nvPr/>
        </p:nvSpPr>
        <p:spPr>
          <a:xfrm rot="10800000" flipV="1">
            <a:off x="2394679" y="9382"/>
            <a:ext cx="4572000" cy="1692771"/>
          </a:xfrm>
          <a:prstGeom prst="rect">
            <a:avLst/>
          </a:prstGeom>
          <a:noFill/>
        </p:spPr>
        <p:txBody>
          <a:bodyPr wrap="square" rtlCol="0">
            <a:spAutoFit/>
          </a:bodyPr>
          <a:lstStyle/>
          <a:p>
            <a:pPr algn="ctr"/>
            <a:r>
              <a:rPr lang="en-US" sz="5000" b="1" dirty="0" smtClean="0">
                <a:solidFill>
                  <a:srgbClr val="AA3C1A"/>
                </a:solidFill>
                <a:latin typeface="Informal Roman" pitchFamily="66" charset="0"/>
              </a:rPr>
              <a:t>Religion &amp; African Slaves</a:t>
            </a:r>
            <a:endParaRPr lang="en-US" sz="5000" b="1" dirty="0">
              <a:solidFill>
                <a:srgbClr val="AA3C1A"/>
              </a:solidFill>
              <a:latin typeface="Informal Roman" pitchFamily="66" charset="0"/>
            </a:endParaRPr>
          </a:p>
        </p:txBody>
      </p:sp>
      <p:sp>
        <p:nvSpPr>
          <p:cNvPr id="4" name="TextBox 3"/>
          <p:cNvSpPr txBox="1"/>
          <p:nvPr/>
        </p:nvSpPr>
        <p:spPr>
          <a:xfrm>
            <a:off x="4678848" y="5181600"/>
            <a:ext cx="248786" cy="369332"/>
          </a:xfrm>
          <a:prstGeom prst="rect">
            <a:avLst/>
          </a:prstGeom>
          <a:noFill/>
        </p:spPr>
        <p:txBody>
          <a:bodyPr wrap="none" rtlCol="0">
            <a:spAutoFit/>
          </a:bodyPr>
          <a:lstStyle/>
          <a:p>
            <a:pPr algn="ctr"/>
            <a:r>
              <a:rPr lang="en-US" dirty="0" smtClean="0"/>
              <a:t> </a:t>
            </a:r>
            <a:endParaRPr lang="en-US" dirty="0"/>
          </a:p>
        </p:txBody>
      </p:sp>
      <p:sp>
        <p:nvSpPr>
          <p:cNvPr id="5" name="TextBox 4"/>
          <p:cNvSpPr txBox="1"/>
          <p:nvPr/>
        </p:nvSpPr>
        <p:spPr>
          <a:xfrm>
            <a:off x="3480674" y="4581435"/>
            <a:ext cx="2396348" cy="1200329"/>
          </a:xfrm>
          <a:prstGeom prst="rect">
            <a:avLst/>
          </a:prstGeom>
          <a:noFill/>
        </p:spPr>
        <p:txBody>
          <a:bodyPr wrap="square" rtlCol="0">
            <a:spAutoFit/>
          </a:bodyPr>
          <a:lstStyle/>
          <a:p>
            <a:pPr algn="ctr"/>
            <a:r>
              <a:rPr lang="en-US" sz="2400" dirty="0" smtClean="0">
                <a:solidFill>
                  <a:schemeClr val="accent1">
                    <a:lumMod val="75000"/>
                  </a:schemeClr>
                </a:solidFill>
                <a:latin typeface="Algerian" pitchFamily="82" charset="0"/>
              </a:rPr>
              <a:t>Enjoy the presentation </a:t>
            </a:r>
            <a:r>
              <a:rPr lang="en-US" sz="2400" dirty="0" smtClean="0">
                <a:solidFill>
                  <a:schemeClr val="accent1">
                    <a:lumMod val="75000"/>
                  </a:schemeClr>
                </a:solidFill>
                <a:latin typeface="Algerian" pitchFamily="82" charset="0"/>
                <a:sym typeface="Wingdings" pitchFamily="2" charset="2"/>
              </a:rPr>
              <a:t></a:t>
            </a:r>
            <a:endParaRPr lang="en-US" sz="2400" dirty="0">
              <a:solidFill>
                <a:schemeClr val="accent1">
                  <a:lumMod val="75000"/>
                </a:schemeClr>
              </a:solidFill>
              <a:latin typeface="Algerian" pitchFamily="82" charset="0"/>
            </a:endParaRPr>
          </a:p>
        </p:txBody>
      </p:sp>
    </p:spTree>
    <p:extLst>
      <p:ext uri="{BB962C8B-B14F-4D97-AF65-F5344CB8AC3E}">
        <p14:creationId xmlns:p14="http://schemas.microsoft.com/office/powerpoint/2010/main" val="462833347"/>
      </p:ext>
    </p:extLst>
  </p:cSld>
  <p:clrMapOvr>
    <a:masterClrMapping/>
  </p:clrMapOvr>
  <mc:AlternateContent xmlns:mc="http://schemas.openxmlformats.org/markup-compatibility/2006" xmlns:p14="http://schemas.microsoft.com/office/powerpoint/2010/main">
    <mc:Choice Requires="p14">
      <p:transition spd="slow" p14:dur="1400">
        <p14:ripple/>
        <p:sndAc>
          <p:stSnd>
            <p:snd r:embed="rId2" name="push.wav"/>
          </p:stSnd>
        </p:sndAc>
      </p:transition>
    </mc:Choice>
    <mc:Fallback xmlns="">
      <p:transition spd="slow">
        <p:fade/>
        <p:sndAc>
          <p:stSnd>
            <p:snd r:embed="rId3" name="push.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xit" presetSubtype="0" fill="hold" grpId="0" nodeType="clickEffect">
                                  <p:stCondLst>
                                    <p:cond delay="0"/>
                                  </p:stCondLst>
                                  <p:childTnLst>
                                    <p:anim calcmode="lin" valueType="num">
                                      <p:cBhvr>
                                        <p:cTn id="14" dur="1000"/>
                                        <p:tgtEl>
                                          <p:spTgt spid="3">
                                            <p:txEl>
                                              <p:pRg st="0" end="0"/>
                                            </p:txEl>
                                          </p:spTgt>
                                        </p:tgtEl>
                                        <p:attrNameLst>
                                          <p:attrName>ppt_w</p:attrName>
                                        </p:attrNameLst>
                                      </p:cBhvr>
                                      <p:tavLst>
                                        <p:tav tm="0">
                                          <p:val>
                                            <p:strVal val="ppt_w"/>
                                          </p:val>
                                        </p:tav>
                                        <p:tav tm="100000">
                                          <p:val>
                                            <p:fltVal val="0"/>
                                          </p:val>
                                        </p:tav>
                                      </p:tavLst>
                                    </p:anim>
                                    <p:anim calcmode="lin" valueType="num">
                                      <p:cBhvr>
                                        <p:cTn id="15" dur="1000"/>
                                        <p:tgtEl>
                                          <p:spTgt spid="3">
                                            <p:txEl>
                                              <p:pRg st="0" end="0"/>
                                            </p:txEl>
                                          </p:spTgt>
                                        </p:tgtEl>
                                        <p:attrNameLst>
                                          <p:attrName>ppt_h</p:attrName>
                                        </p:attrNameLst>
                                      </p:cBhvr>
                                      <p:tavLst>
                                        <p:tav tm="0">
                                          <p:val>
                                            <p:strVal val="ppt_h"/>
                                          </p:val>
                                        </p:tav>
                                        <p:tav tm="100000">
                                          <p:val>
                                            <p:fltVal val="0"/>
                                          </p:val>
                                        </p:tav>
                                      </p:tavLst>
                                    </p:anim>
                                    <p:anim calcmode="lin" valueType="num">
                                      <p:cBhvr>
                                        <p:cTn id="16" dur="1000"/>
                                        <p:tgtEl>
                                          <p:spTgt spid="3">
                                            <p:txEl>
                                              <p:pRg st="0" end="0"/>
                                            </p:txEl>
                                          </p:spTgt>
                                        </p:tgtEl>
                                        <p:attrNameLst>
                                          <p:attrName>style.rotation</p:attrName>
                                        </p:attrNameLst>
                                      </p:cBhvr>
                                      <p:tavLst>
                                        <p:tav tm="0">
                                          <p:val>
                                            <p:fltVal val="0"/>
                                          </p:val>
                                        </p:tav>
                                        <p:tav tm="100000">
                                          <p:val>
                                            <p:fltVal val="90"/>
                                          </p:val>
                                        </p:tav>
                                      </p:tavLst>
                                    </p:anim>
                                    <p:animEffect transition="out" filter="fade">
                                      <p:cBhvr>
                                        <p:cTn id="17" dur="1000"/>
                                        <p:tgtEl>
                                          <p:spTgt spid="3">
                                            <p:txEl>
                                              <p:pRg st="0" end="0"/>
                                            </p:txEl>
                                          </p:spTgt>
                                        </p:tgtEl>
                                      </p:cBhvr>
                                    </p:animEffect>
                                    <p:set>
                                      <p:cBhvr>
                                        <p:cTn id="18"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2" presetClass="emph" presetSubtype="0" fill="hold" grpId="0" nodeType="clickEffect">
                                  <p:stCondLst>
                                    <p:cond delay="0"/>
                                  </p:stCondLst>
                                  <p:childTnLst>
                                    <p:animRot by="120000">
                                      <p:cBhvr>
                                        <p:cTn id="22" dur="100" fill="hold">
                                          <p:stCondLst>
                                            <p:cond delay="0"/>
                                          </p:stCondLst>
                                        </p:cTn>
                                        <p:tgtEl>
                                          <p:spTgt spid="6"/>
                                        </p:tgtEl>
                                        <p:attrNameLst>
                                          <p:attrName>r</p:attrName>
                                        </p:attrNameLst>
                                      </p:cBhvr>
                                    </p:animRot>
                                    <p:animRot by="-240000">
                                      <p:cBhvr>
                                        <p:cTn id="23" dur="200" fill="hold">
                                          <p:stCondLst>
                                            <p:cond delay="200"/>
                                          </p:stCondLst>
                                        </p:cTn>
                                        <p:tgtEl>
                                          <p:spTgt spid="6"/>
                                        </p:tgtEl>
                                        <p:attrNameLst>
                                          <p:attrName>r</p:attrName>
                                        </p:attrNameLst>
                                      </p:cBhvr>
                                    </p:animRot>
                                    <p:animRot by="240000">
                                      <p:cBhvr>
                                        <p:cTn id="24" dur="200" fill="hold">
                                          <p:stCondLst>
                                            <p:cond delay="400"/>
                                          </p:stCondLst>
                                        </p:cTn>
                                        <p:tgtEl>
                                          <p:spTgt spid="6"/>
                                        </p:tgtEl>
                                        <p:attrNameLst>
                                          <p:attrName>r</p:attrName>
                                        </p:attrNameLst>
                                      </p:cBhvr>
                                    </p:animRot>
                                    <p:animRot by="-240000">
                                      <p:cBhvr>
                                        <p:cTn id="25" dur="200" fill="hold">
                                          <p:stCondLst>
                                            <p:cond delay="600"/>
                                          </p:stCondLst>
                                        </p:cTn>
                                        <p:tgtEl>
                                          <p:spTgt spid="6"/>
                                        </p:tgtEl>
                                        <p:attrNameLst>
                                          <p:attrName>r</p:attrName>
                                        </p:attrNameLst>
                                      </p:cBhvr>
                                    </p:animRot>
                                    <p:animRot by="120000">
                                      <p:cBhvr>
                                        <p:cTn id="26" dur="200" fill="hold">
                                          <p:stCondLst>
                                            <p:cond delay="800"/>
                                          </p:stCondLst>
                                        </p:cTn>
                                        <p:tgtEl>
                                          <p:spTgt spid="6"/>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4373563"/>
          </a:xfrm>
        </p:spPr>
        <p:txBody>
          <a:bodyPr/>
          <a:lstStyle/>
          <a:p>
            <a:r>
              <a:rPr lang="en-US" dirty="0" smtClean="0"/>
              <a:t>1) What was done to make sure people went to church?</a:t>
            </a:r>
          </a:p>
          <a:p>
            <a:r>
              <a:rPr lang="en-US" dirty="0" smtClean="0"/>
              <a:t>2) How long could church services last?</a:t>
            </a:r>
          </a:p>
          <a:p>
            <a:r>
              <a:rPr lang="en-US" dirty="0" smtClean="0"/>
              <a:t>3) True or false, slaves had little hope of making a better life?</a:t>
            </a:r>
          </a:p>
          <a:p>
            <a:r>
              <a:rPr lang="en-US" dirty="0" smtClean="0"/>
              <a:t>4) True or false, slaves loved their lives and they never rebelled?</a:t>
            </a:r>
          </a:p>
          <a:p>
            <a:r>
              <a:rPr lang="en-US" dirty="0" smtClean="0"/>
              <a:t>5) What state did slavery first come to?</a:t>
            </a:r>
          </a:p>
        </p:txBody>
      </p:sp>
      <p:sp>
        <p:nvSpPr>
          <p:cNvPr id="3" name="Title 2"/>
          <p:cNvSpPr>
            <a:spLocks noGrp="1"/>
          </p:cNvSpPr>
          <p:nvPr>
            <p:ph type="title"/>
          </p:nvPr>
        </p:nvSpPr>
        <p:spPr/>
        <p:txBody>
          <a:bodyPr/>
          <a:lstStyle/>
          <a:p>
            <a:r>
              <a:rPr lang="en-US" dirty="0" smtClean="0"/>
              <a:t>Quiz Time Slide</a:t>
            </a:r>
            <a:endParaRPr lang="en-US" dirty="0"/>
          </a:p>
        </p:txBody>
      </p:sp>
    </p:spTree>
    <p:extLst>
      <p:ext uri="{BB962C8B-B14F-4D97-AF65-F5344CB8AC3E}">
        <p14:creationId xmlns:p14="http://schemas.microsoft.com/office/powerpoint/2010/main" val="903938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6) What costs less then owning slaves?</a:t>
            </a:r>
            <a:endParaRPr lang="en-US" dirty="0"/>
          </a:p>
          <a:p>
            <a:r>
              <a:rPr lang="en-US" dirty="0" smtClean="0"/>
              <a:t>7) Where were slaves traded for goods?</a:t>
            </a:r>
          </a:p>
          <a:p>
            <a:r>
              <a:rPr lang="en-US" dirty="0" smtClean="0"/>
              <a:t>8) The Atlantic Slave Trade was very what?</a:t>
            </a:r>
          </a:p>
          <a:p>
            <a:r>
              <a:rPr lang="en-US" dirty="0" smtClean="0"/>
              <a:t>9) What was the religious movement known as?</a:t>
            </a:r>
          </a:p>
          <a:p>
            <a:r>
              <a:rPr lang="en-US" dirty="0" smtClean="0"/>
              <a:t>10) What was the movement spurred by?</a:t>
            </a:r>
            <a:endParaRPr lang="en-US" dirty="0"/>
          </a:p>
        </p:txBody>
      </p:sp>
      <p:sp>
        <p:nvSpPr>
          <p:cNvPr id="3" name="Title 2"/>
          <p:cNvSpPr>
            <a:spLocks noGrp="1"/>
          </p:cNvSpPr>
          <p:nvPr>
            <p:ph type="title"/>
          </p:nvPr>
        </p:nvSpPr>
        <p:spPr/>
        <p:txBody>
          <a:bodyPr/>
          <a:lstStyle/>
          <a:p>
            <a:r>
              <a:rPr lang="en-US" dirty="0" smtClean="0"/>
              <a:t>…Continued Quiz time</a:t>
            </a:r>
            <a:endParaRPr lang="en-US" dirty="0"/>
          </a:p>
        </p:txBody>
      </p:sp>
    </p:spTree>
    <p:extLst>
      <p:ext uri="{BB962C8B-B14F-4D97-AF65-F5344CB8AC3E}">
        <p14:creationId xmlns:p14="http://schemas.microsoft.com/office/powerpoint/2010/main" val="4084423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408333" cy="4343400"/>
          </a:xfrm>
        </p:spPr>
        <p:txBody>
          <a:bodyPr>
            <a:normAutofit lnSpcReduction="10000"/>
          </a:bodyPr>
          <a:lstStyle/>
          <a:p>
            <a:r>
              <a:rPr lang="en-US" dirty="0" smtClean="0"/>
              <a:t>1) their homes were checked</a:t>
            </a:r>
          </a:p>
          <a:p>
            <a:r>
              <a:rPr lang="en-US" dirty="0" smtClean="0"/>
              <a:t>2)  up to five hours</a:t>
            </a:r>
          </a:p>
          <a:p>
            <a:r>
              <a:rPr lang="en-US" dirty="0" smtClean="0"/>
              <a:t>3) True</a:t>
            </a:r>
          </a:p>
          <a:p>
            <a:r>
              <a:rPr lang="en-US" dirty="0" smtClean="0"/>
              <a:t>4) False</a:t>
            </a:r>
          </a:p>
          <a:p>
            <a:r>
              <a:rPr lang="en-US" dirty="0" smtClean="0"/>
              <a:t>5) Virginia</a:t>
            </a:r>
          </a:p>
          <a:p>
            <a:r>
              <a:rPr lang="en-US" dirty="0" smtClean="0"/>
              <a:t>6) hiring workers when you need them</a:t>
            </a:r>
          </a:p>
          <a:p>
            <a:r>
              <a:rPr lang="en-US" dirty="0" smtClean="0"/>
              <a:t>7)  Coast of West Africa</a:t>
            </a:r>
          </a:p>
          <a:p>
            <a:r>
              <a:rPr lang="en-US" dirty="0" smtClean="0"/>
              <a:t>8) Profitable</a:t>
            </a:r>
          </a:p>
          <a:p>
            <a:r>
              <a:rPr lang="en-US" dirty="0" smtClean="0"/>
              <a:t>9)  The First Great Awakening</a:t>
            </a:r>
          </a:p>
          <a:p>
            <a:r>
              <a:rPr lang="en-US" dirty="0" smtClean="0"/>
              <a:t>10) A feeling that people have lost their </a:t>
            </a:r>
            <a:r>
              <a:rPr lang="en-US" smtClean="0"/>
              <a:t>religious faith</a:t>
            </a:r>
            <a:endParaRPr lang="en-US" dirty="0"/>
          </a:p>
        </p:txBody>
      </p:sp>
      <p:sp>
        <p:nvSpPr>
          <p:cNvPr id="3" name="Title 2"/>
          <p:cNvSpPr>
            <a:spLocks noGrp="1"/>
          </p:cNvSpPr>
          <p:nvPr>
            <p:ph type="title"/>
          </p:nvPr>
        </p:nvSpPr>
        <p:spPr/>
        <p:txBody>
          <a:bodyPr/>
          <a:lstStyle/>
          <a:p>
            <a:r>
              <a:rPr lang="en-US" dirty="0" smtClean="0"/>
              <a:t>Answers</a:t>
            </a:r>
            <a:endParaRPr lang="en-US" dirty="0"/>
          </a:p>
        </p:txBody>
      </p:sp>
    </p:spTree>
    <p:extLst>
      <p:ext uri="{BB962C8B-B14F-4D97-AF65-F5344CB8AC3E}">
        <p14:creationId xmlns:p14="http://schemas.microsoft.com/office/powerpoint/2010/main" val="10081033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smtClean="0">
                <a:solidFill>
                  <a:schemeClr val="accent3">
                    <a:lumMod val="75000"/>
                  </a:schemeClr>
                </a:solidFill>
                <a:latin typeface="Algerian" pitchFamily="82" charset="0"/>
              </a:rPr>
              <a:t>THANK YOU</a:t>
            </a:r>
            <a:br>
              <a:rPr lang="en-US" dirty="0" smtClean="0">
                <a:solidFill>
                  <a:schemeClr val="accent3">
                    <a:lumMod val="75000"/>
                  </a:schemeClr>
                </a:solidFill>
                <a:latin typeface="Algerian" pitchFamily="82" charset="0"/>
              </a:rPr>
            </a:br>
            <a:r>
              <a:rPr lang="en-US" dirty="0" smtClean="0">
                <a:solidFill>
                  <a:schemeClr val="accent3">
                    <a:lumMod val="75000"/>
                  </a:schemeClr>
                </a:solidFill>
                <a:latin typeface="Algerian" pitchFamily="82" charset="0"/>
              </a:rPr>
              <a:t> For watching!!</a:t>
            </a:r>
            <a:endParaRPr lang="en-US" dirty="0">
              <a:solidFill>
                <a:schemeClr val="accent3">
                  <a:lumMod val="75000"/>
                </a:schemeClr>
              </a:solidFill>
              <a:latin typeface="Algerian" pitchFamily="82" charset="0"/>
            </a:endParaRPr>
          </a:p>
        </p:txBody>
      </p:sp>
      <p:sp>
        <p:nvSpPr>
          <p:cNvPr id="2" name="Content Placeholder 1"/>
          <p:cNvSpPr>
            <a:spLocks noGrp="1"/>
          </p:cNvSpPr>
          <p:nvPr>
            <p:ph idx="1"/>
          </p:nvPr>
        </p:nvSpPr>
        <p:spPr/>
        <p:txBody>
          <a:bodyPr/>
          <a:lstStyle/>
          <a:p>
            <a:r>
              <a:rPr lang="en-US" dirty="0" smtClean="0">
                <a:solidFill>
                  <a:schemeClr val="accent3">
                    <a:lumMod val="60000"/>
                    <a:lumOff val="40000"/>
                  </a:schemeClr>
                </a:solidFill>
                <a:latin typeface="Algerian" pitchFamily="82" charset="0"/>
              </a:rPr>
              <a:t>We hope you enjoyed are presentation</a:t>
            </a:r>
            <a:r>
              <a:rPr lang="en-US" dirty="0">
                <a:solidFill>
                  <a:schemeClr val="accent3">
                    <a:lumMod val="60000"/>
                    <a:lumOff val="40000"/>
                  </a:schemeClr>
                </a:solidFill>
              </a:rPr>
              <a:t>!</a:t>
            </a:r>
          </a:p>
        </p:txBody>
      </p:sp>
      <p:pic>
        <p:nvPicPr>
          <p:cNvPr id="2054" name="Picture 6" descr="http://www.myspacelayoutsupport.com/myspace-graphics/images/hearts/02hearts.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rot="20868590">
            <a:off x="453315" y="4487940"/>
            <a:ext cx="2667243" cy="25146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http://www.graphicsgrotto.com/animatedgifs/comments/thankyou/images/agcthankyou25.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990599" y="2438400"/>
            <a:ext cx="1981200" cy="21463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hemmy.net/images/animation/thankyo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0228" y="4584700"/>
            <a:ext cx="2673183" cy="203162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2.bp.blogspot.com/_3zbNnTsKlKU/TMHD-mCvCXI/AAAAAAAAACU/gnNMEvzF55Q/s1600/animation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5976" y="2743200"/>
            <a:ext cx="2663825" cy="2743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23370" y="3020137"/>
            <a:ext cx="3191899" cy="646331"/>
          </a:xfrm>
          <a:prstGeom prst="rect">
            <a:avLst/>
          </a:prstGeom>
          <a:noFill/>
        </p:spPr>
        <p:txBody>
          <a:bodyPr wrap="none" rtlCol="0">
            <a:spAutoFit/>
          </a:bodyPr>
          <a:lstStyle/>
          <a:p>
            <a:r>
              <a:rPr lang="en-US" dirty="0" smtClean="0">
                <a:solidFill>
                  <a:schemeClr val="tx2">
                    <a:lumMod val="60000"/>
                    <a:lumOff val="40000"/>
                  </a:schemeClr>
                </a:solidFill>
                <a:latin typeface="Algerian" pitchFamily="82" charset="0"/>
              </a:rPr>
              <a:t>I liked the presentation!</a:t>
            </a:r>
          </a:p>
          <a:p>
            <a:r>
              <a:rPr lang="en-US" dirty="0">
                <a:solidFill>
                  <a:schemeClr val="tx2">
                    <a:lumMod val="60000"/>
                    <a:lumOff val="40000"/>
                  </a:schemeClr>
                </a:solidFill>
                <a:latin typeface="Algerian" pitchFamily="82" charset="0"/>
              </a:rPr>
              <a:t>	</a:t>
            </a:r>
            <a:r>
              <a:rPr lang="en-US" dirty="0" smtClean="0">
                <a:solidFill>
                  <a:schemeClr val="tx2">
                    <a:lumMod val="60000"/>
                    <a:lumOff val="40000"/>
                  </a:schemeClr>
                </a:solidFill>
                <a:latin typeface="Algerian" pitchFamily="82" charset="0"/>
              </a:rPr>
              <a:t> did you?</a:t>
            </a:r>
            <a:endParaRPr lang="en-US" dirty="0">
              <a:solidFill>
                <a:schemeClr val="tx2">
                  <a:lumMod val="60000"/>
                  <a:lumOff val="40000"/>
                </a:schemeClr>
              </a:solidFill>
              <a:latin typeface="Algerian" pitchFamily="82" charset="0"/>
            </a:endParaRPr>
          </a:p>
        </p:txBody>
      </p:sp>
    </p:spTree>
    <p:extLst>
      <p:ext uri="{BB962C8B-B14F-4D97-AF65-F5344CB8AC3E}">
        <p14:creationId xmlns:p14="http://schemas.microsoft.com/office/powerpoint/2010/main" val="2252411838"/>
      </p:ext>
    </p:extLst>
  </p:cSld>
  <p:clrMapOvr>
    <a:masterClrMapping/>
  </p:clrMapOvr>
  <mc:AlternateContent xmlns:mc="http://schemas.openxmlformats.org/markup-compatibility/2006" xmlns:p14="http://schemas.microsoft.com/office/powerpoint/2010/main">
    <mc:Choice Requires="p14">
      <p:transition spd="slow" p14:dur="3000">
        <p14:shred/>
        <p:sndAc>
          <p:stSnd>
            <p:snd r:embed="rId2" name="applause.wav"/>
          </p:stSnd>
        </p:sndAc>
      </p:transition>
    </mc:Choice>
    <mc:Fallback xmlns="">
      <p:transition spd="slow">
        <p:fade/>
        <p:sndAc>
          <p:stSnd>
            <p:snd r:embed="rId7"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3"/>
                                        </p:tgtEl>
                                      </p:cBhvr>
                                    </p:animEffect>
                                    <p:anim calcmode="lin" valueType="num">
                                      <p:cBhvr>
                                        <p:cTn id="7" dur="2000"/>
                                        <p:tgtEl>
                                          <p:spTgt spid="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gtEl>
                                        <p:attrNameLst>
                                          <p:attrName>ppt_h</p:attrName>
                                        </p:attrNameLst>
                                      </p:cBhvr>
                                      <p:tavLst>
                                        <p:tav tm="0">
                                          <p:val>
                                            <p:strVal val="ppt_h"/>
                                          </p:val>
                                        </p:tav>
                                        <p:tav tm="100000">
                                          <p:val>
                                            <p:strVal val="ppt_h"/>
                                          </p:val>
                                        </p:tav>
                                      </p:tavLst>
                                    </p:anim>
                                    <p:set>
                                      <p:cBhvr>
                                        <p:cTn id="9" dur="1" fill="hold">
                                          <p:stCondLst>
                                            <p:cond delay="1999"/>
                                          </p:stCondLst>
                                        </p:cTn>
                                        <p:tgtEl>
                                          <p:spTgt spid="3"/>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1" presetClass="exit" presetSubtype="1" fill="hold" grpId="0" nodeType="clickEffect">
                                  <p:stCondLst>
                                    <p:cond delay="0"/>
                                  </p:stCondLst>
                                  <p:childTnLst>
                                    <p:animEffect transition="out" filter="wheel(1)">
                                      <p:cBhvr>
                                        <p:cTn id="13" dur="2000"/>
                                        <p:tgtEl>
                                          <p:spTgt spid="2">
                                            <p:txEl>
                                              <p:pRg st="0" end="0"/>
                                            </p:txEl>
                                          </p:spTgt>
                                        </p:tgtEl>
                                      </p:cBhvr>
                                    </p:animEffect>
                                    <p:set>
                                      <p:cBhvr>
                                        <p:cTn id="14" dur="1" fill="hold">
                                          <p:stCondLst>
                                            <p:cond delay="1999"/>
                                          </p:stCondLst>
                                        </p:cTn>
                                        <p:tgtEl>
                                          <p:spTgt spid="2">
                                            <p:txEl>
                                              <p:pRg st="0" end="0"/>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circle(in)">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7483648" y="800100"/>
            <a:ext cx="2147483647" cy="381000"/>
          </a:xfrm>
          <a:prstGeom prst="rect">
            <a:avLst/>
          </a:prstGeom>
          <a:noFill/>
        </p:spPr>
        <p:txBody>
          <a:bodyPr wrap="square" rtlCol="0">
            <a:spAutoFit/>
          </a:bodyPr>
          <a:lstStyle/>
          <a:p>
            <a:r>
              <a:rPr lang="en-US" dirty="0" err="1" smtClean="0"/>
              <a:t>hnncnncscbhbdcnbmnDCbcc</a:t>
            </a:r>
            <a:r>
              <a:rPr lang="en-US" dirty="0" smtClean="0"/>
              <a:t>  </a:t>
            </a:r>
            <a:r>
              <a:rPr lang="en-US" dirty="0" err="1" smtClean="0"/>
              <a:t>aschbschasfhw</a:t>
            </a:r>
            <a:r>
              <a:rPr lang="en-US" dirty="0" smtClean="0"/>
              <a:t>  </a:t>
            </a:r>
            <a:r>
              <a:rPr lang="en-US" smtClean="0"/>
              <a:t>duehasufdchschsdsachadcgdacascuyhaschchvh</a:t>
            </a:r>
            <a:endParaRPr lang="en-US" dirty="0"/>
          </a:p>
        </p:txBody>
      </p:sp>
      <p:sp>
        <p:nvSpPr>
          <p:cNvPr id="3" name="TextBox 2"/>
          <p:cNvSpPr txBox="1"/>
          <p:nvPr/>
        </p:nvSpPr>
        <p:spPr>
          <a:xfrm>
            <a:off x="457200" y="405825"/>
            <a:ext cx="8001000" cy="646331"/>
          </a:xfrm>
          <a:prstGeom prst="rect">
            <a:avLst/>
          </a:prstGeom>
          <a:noFill/>
        </p:spPr>
        <p:txBody>
          <a:bodyPr wrap="square" rtlCol="0">
            <a:spAutoFit/>
          </a:bodyPr>
          <a:lstStyle/>
          <a:p>
            <a:pPr algn="ctr"/>
            <a:r>
              <a:rPr lang="en-US" sz="3600" dirty="0" smtClean="0"/>
              <a:t>Life for African Americans</a:t>
            </a:r>
            <a:endParaRPr lang="en-US" sz="3600" dirty="0"/>
          </a:p>
        </p:txBody>
      </p:sp>
      <p:sp>
        <p:nvSpPr>
          <p:cNvPr id="5" name="TextBox 4"/>
          <p:cNvSpPr txBox="1"/>
          <p:nvPr/>
        </p:nvSpPr>
        <p:spPr>
          <a:xfrm>
            <a:off x="1447800" y="1143000"/>
            <a:ext cx="6477000" cy="1938992"/>
          </a:xfrm>
          <a:prstGeom prst="rect">
            <a:avLst/>
          </a:prstGeom>
          <a:noFill/>
        </p:spPr>
        <p:txBody>
          <a:bodyPr wrap="square" rtlCol="0">
            <a:spAutoFit/>
          </a:bodyPr>
          <a:lstStyle/>
          <a:p>
            <a:r>
              <a:rPr lang="en-US" sz="2000" dirty="0" smtClean="0"/>
              <a:t>	Slavery first came to Virginia and then it spread both North and South. Then by the 1700s, enslaved Africans lived in every colony. Even Benjamin Franklin owned slaves for a time. Like most people in the northern colonies Franklin found that hiring workers when he needed them cost less than owning slaves.</a:t>
            </a:r>
            <a:endParaRPr lang="en-US" sz="2000" dirty="0"/>
          </a:p>
        </p:txBody>
      </p:sp>
      <p:pic>
        <p:nvPicPr>
          <p:cNvPr id="1026" name="Picture 2" descr="http://t2.gstatic.com/images?q=tbn:ANd9GcTCocinvzK56k_pDm-akxK8QZheegMH7EuclXKPtTu6vEqzjf4p"/>
          <p:cNvPicPr>
            <a:picLocks noChangeAspect="1" noChangeArrowheads="1"/>
          </p:cNvPicPr>
          <p:nvPr/>
        </p:nvPicPr>
        <p:blipFill>
          <a:blip r:embed="rId2" cstate="print"/>
          <a:srcRect/>
          <a:stretch>
            <a:fillRect/>
          </a:stretch>
        </p:blipFill>
        <p:spPr bwMode="auto">
          <a:xfrm>
            <a:off x="609600" y="3352800"/>
            <a:ext cx="2819400" cy="3276600"/>
          </a:xfrm>
          <a:prstGeom prst="rect">
            <a:avLst/>
          </a:prstGeom>
          <a:noFill/>
        </p:spPr>
      </p:pic>
      <p:sp>
        <p:nvSpPr>
          <p:cNvPr id="1028" name="AutoShape 4" descr="data:image/jpg;base64,/9j/4AAQSkZJRgABAQAAAQABAAD/2wCEAAkGBhMSERUUExQWFRUWGBgXGBcYFxgYGBgcFxgYFxgYGBcYHCYeGBojHBgXHy8gJCcpLCwsFR4xNTAqNSYrLCkBCQoKDgwOGg8PGiwkHyQpLCwsLCwpLCwsLCwsLCwsLCwsLCwsKSwsLCksLCwpLCwsKSwsLCwsLCwpLCwsLCwsLP/AABEIALMBGgMBIgACEQEDEQH/xAAcAAAABwEBAAAAAAAAAAAAAAABAgMEBQYHAAj/xABAEAABAgMGAwUFBgQFBQAAAAABAhEAAyEEBRIxQVEGYXETIoGRoTKxwdHwBxRCUuHxI1NykhUzYoKyJEOiwtL/xAAaAQADAQEBAQAAAAAAAAAAAAABAgMABAUG/8QAKBEAAgICAgEEAQQDAAAAAAAAAAECEQMhEjFBBBMiUTIUYYGxM0Jx/9oADAMBAAIRAxEAPwBUWhYAcrZqAl28j3oCVKINe0Pis/R+cHUjoafleCJmSyvCVAKyZvfWPnFJvR7rSQuiWVKYKUojSr5PWtIlLLcZI79M6Zn1NIf2WzJQGSBkKgCsPkCOuOBf7E3J+BnZrvwOAx9Icosx5Q4SM4Pgjtg+KpEmrdhZckCFFoDQRNIMJlYvyVWJQkEQITBsIhRIjllPY6QQmBxQfDAkfQheRhFM0CFMTwHYCBVL2g8jHBMABWAEzeBTNDwUzBcJjimFCqAgmCCVtBzHAwChSNejHNAlIhCav1hWWGEC0zHNB0QTC8HBwiCo7NYdWUERAwVJgsAZSQ0F1hQiCrTAYToBUdigIZMAmRygCn94VBeOMahRoUOYLMs9MoVXnCiDGoBHKs8I/djvEpMTBWELRilBOWQ8TtFZvIjGtQdidC4pQ+sWda2GembjaK0uQlRcseVQXPoY4/RLbZb1D0kK2G9psv8Ay5hYaP8A+ppE1ZeN5oHeAPVLDq6YrM1A01ehHxjgVAuAQB+U/Ax6XFM5VNov1i43lqotJB3TUeWcS8jiKzqZpqQToe774ypM73ZEMa1zGtYUkl0ln8wRroaxuAyyM13tQod0g60IPqIYXqpRkkoUUFNTUhwMw4yjOkTiC4WOhcH9os10dobLOmKUSlQwgVUKFiW+so55pqLKxlbQWXfc9P4lDPZQ31rDiXxNNDOoUH4ks/k0Q0zCkaGh1I/aFEKU+reBjy+T+zv4pk/L4uVSiDuyiPKlIcyuKnNZZbkoH4RXUADJn5p/ZoA2d2IwPTcUz3hlml9ie3H6LUnimXqlfkPnlBzxNKbJXkP/AKiq9mDoOoURp0jjZlAPVgDQK50zGUH35fYPaiWf/HJZOvll6xIy1iKnd0grmAd5jn3gaZ7bRaESmZo6fTzlJWyOSKj0LlQjnhLDArWAI62SFARHFcNlEQdBoTACdMygyEkwUAwrKgJbMHSiBaBCoAqh6MCBBglhBDBgY1AEw8GEyBJhFRgWkEWYGEVpGkcVc6QVRrDfGhQ0sCsASY5KoAzKwqMRF732mRNly1pUBMBwrzGIZJIFXLjzh/ZrUFChhnxHdKbVJMs0OaVflUMj00PWIfhK9O0QxYLQcCh3jUczSrbwz10J5LStUAYSCoVwRO9jGfXvPAknKoCWY684hbJagKOX1BZYp8YneILMoSkhnJLioOQ2PWKkpRevdIpqk8oT0kKhs2aVyJmagGoAY/lPPYiG86Qkag8iGNYZC0OqpJzNQ+XNMPZU2ndB0cAv6GOyiBwkqAo5D1/EIHsywxYfccw+fSDMXA9mj1BSa89RB5sp6OSRsoKGXOA2YIJKSci42II310i+y5HZ3ckM3dBOntF9OUUWzy5ilBGEVITUb00jRL3ltZmByCQD0oIll/xy/wCMriXyRUSon2Q4rqkj66wGBOo30I9RB53Msej60qPlBZVQcNOin9I8U9RCidMCiM6YgdNlc2jloDucTuPwg1Y7coFUqtVHXNOYflAyyDonWtR4xgHSA5qAH/0HTKDAJTkxLflVz26xwpr5KPugQO7Qtl+PpACyb4alArUoABg2RGZ3PSLDMiL4Xs7SyrUk6vl1iXKTHp+njUEceR/IKqCKlPC2GAKKR01okIGW2sBKS77epiEvy/1SpmAJDADNy7h/rpDNHFyvxISeYJFPWOWeVJ0WWNvZacJGXkfhA9oGr5a+UQEvi5JzQodCD8qwrK4hlEviUk5VD89HrCLMg+2yaNeQyzr+kcijt9ecM5d8SzlMR5t74cpnJOr9C8P7u7sXiOE1DwILQ0TNKMRzGbNttDhnqKg1HQx0RyJrQjVA4oRmmFCI4iFMNFWpAzUkNzERtvv9LNJUlSnDnMAdcnOkN71uGWMc1ICSAVECgLAnwMVKx8Q2aYWJVLOmIkDzdvdHLlyZUmlH+UVhGD7ZbpN+FIGNLjdPr3T8DExKnhSQoVBDiKapKkgMcSfXz1h3K4naQEJQUzMLJeqQcnYVLZs0J6b1DepsOXEluI+va8lTJn3eSWUQ8xf8tJ/9iNOcQl5WBNgnSp8sNKUBLmVU4LuJndOuR084sVxWOWiX3DjJLrWc1K1JevhpDy12BM1CkLDpUGPjHoX5RyNHSZgIChrC+PnDSwWBMpCUJJKUgCpJyDPyPSHjQjCUni614USk7u/RgH84q8xOIgkU3r1O4i4f4jZbQkInowbE5PyUMoPZ+CpJUFoWrCC7AggsXZxGhJJBnCVkFc/Cipvfbs0/nbPoBnTwi9XXdEuSkBIrqotiPU/CHSRC0sxnKwxhQjOu5C0stIV106HMZxWLz4MUKylFQ/KognwNHH1WLkmOUKQdpaC4pmf8L2MqtYBBGFyXGWEandzFu4pVhssw6sAOpIbrrz90OxISF4wkYmKX1ahz8IXmSETUFCwFJUGUk6jYiHTUotMVJx6Mes/FSWImDvDVILHZmyiVumcZklK15qc0S7Vy30hPj7gaVZEJnSSoJUvCUKOJnBIIJq1Dm+ecWXg64JE2wyV94EghWFTd4KIPQxzZvTKvgtlceeV1IiF0YZ0FXUnxrBJSFCrluoMRvFXEXYWlcmSCUy+4orqSoZ4WZhpvEfZeMNFoDZUrl1jn/S5Uui36iF1ZbUIzI/4j61hVIOv/ABHWIz/EZfYIn5IWsoBwVxJYkEA7axY7iuRU1KJhKTLUAoEO6geT02iHs5G+mP7ka7LHdUnBJQG0fzrDoqaFGpBCY9dRpJI427CiZALmQMFXBbdGKLxJaQbQtyQxAycUAiNQt/ynw+vow7vhKTOmKLVWRqDSnwiNmuBUlo8me5Ojvh0hWmWHYUMG7OmShCUqYA2WmYgUqHxzaEsZCjn8xbmICXML+0n3QAfctpUbQOQcP5A6QLNQ4l26YPZWrwX8Hi48LT5ipaisul2STnTP4RR6FnzpTD478o0Lh+Rhs8sMzjEf91flHX6VPmQzUoj2YITCYXUmEso7n2cxW+NbGpdjnBIJIGJgW9kuX3DOW5RihFY9FWiSFJIUAQQQQciCKg8ow7ieZZ1WgizS8KB3aEkKIPtAHIQY6JTHHC0+ZjPfOBAfA7lZVRKUJ3Km6CNKu25DhSZ1V5lI9kcqZ+6Moui2qs05M0BJUnIKDjn0PONcuXiSVaZYUlwQwUG9ktlEsmGDfJpDxyuqTHyEAAABgNBQQuhNIAAHL0gcMMA7BAwOGOwxjFHn2Kzt3J1dlAt5t74Z2O1rkl5ZbdOaT4fGI8Wwb/8AifGBTbgWILvlTWOVxkt0dalHqy6XfxJLWO+ezWMwcuoOoiQTe8n+ajzihYQobHfY/HpAy5gBYsCPp4HJ/RuKNAF8Sf5iPOFBesr+Yj+4RnwnjeDdoNx5wfckvBuEfs0FF4SX/wAxD/1D5wf/ABGW4IWg/wC9IjOzawNRCiFvB96S8A9pMefa9awbNICS4VMUp9O6lvH2vSG32X3p/wBLaZWZlvNSAWLFJBY6F0ivOEOPpRVd1mVmETFpPLEC3/GK/wAJXiuQJpDNMThIKQpw/PIGo8Y70+UUzhl8Z0VydNKiSXJJck1Na1JzPOHF13ZMnzAiUhS1HIAP4nQDmaQ84os0oWg/d0KTKISQC5rhBUAXNHi0cBX2ix2a0Ep/iqUjC4PeSNHGQBrpD3SJJW6JHje5xY7rs8kVImd47qKFFRHiWHIROfZZeXa2Psye9JUU/wC1XeT64h4RTeLeK122UJZShOFeINidRAI16w/+yK04bTMl/nlu3NCh8CYCplLqWjVCILhhbDBSiC4j2JECClMK4IKUxnEZMzi8VHtVvQYlZ1HtHbwiOXhyISeYLac4kr6SET5ocBlE7Z1+MQsm1Oopzao/EGHrSkeI4O2dyaVDq0skOSQndwdMjtEeL8ku2MHqktyq0RfFNqYhAybEWo+gBHhFfCo6sPpVONyZz5fUuMuKL9TkfOAUvKiR5xG3DeRUjAWKkZVq2jUqxceUS8wsBiDmv4m92sck8coSpnVDIpxtBbPIxKAADkganP8AeNalIASBoAB5CM74bkBdoltVjioScq1fnGiAx2+j6bOfP2kGMJTEQeOUWjslsgih/aTfi5UsSUFlTKls8OTeJfyjOLPZmpmtVOkWT7SLeDbVAd7AlCaaFiSPWK7dt4pTMClpUw2zG0ZKkQm7ZMy+HU9m5JxEb600bnCnCs1VntIQT3VnCeeqTTn74YWjiRDnCgq5qPvEKcP24zrTIGFmmD9ukI0/JkjUZKmUK01aJNCXER6JIepaJWQhgAIlHssJGWRpBWMPHgriKcf3MYsJvdZnrn+sGlWUpBOvuf3QqJYfEQA9QBQO2bQYS3fvKrnpEZZU3XgrHE4q12CpJLMaDTTnC06QWpnmPlDc2QOGNOZhwhDaktAyZIta7DjhOL2LyilSBvCc2VqA5A8oIqX3qFnD/OC/dKviIho5lWxJYZXoFFloS2mn1lDqzgMIbfdj+YwvZ0tSsSzZFNaK4YSi3ZZp9lTMupaVS+0cKISHd8XdIIq4NYzeSlSDhLhjl6ZHaNfuFf8A08oDZz4qMZnf1j7OYtKhVKiAdc8/j4x2R/FL9jlyr5NiBUDRnprDKejBllWn76Q3NoXiyHvhcznFS7O0NVEjpocOAaUdt940v7N+H0S5RnqQ01ZICj+SnsjQH1aLPdVhRLkoSlKUpwpoABVg5I1MOxSGjGilA4o7FFZ4y4yRYUJ7uOYt8KXYMM1KLZaNrFKlfa/PxVlSin8oxA/3P8IbkZ0jWcUDDK6rzRaJSJsv2VhxuNCDzBDQ+aMthIm+rhlWlGFYqPZUMwfiORjP+JOFTZMK0KKkn8TMQram+njGp4Ya26xJmoVLWHSoNzGxHMROSDVmNKuI21JWlQTMQ4ZTstg+FKqjFy5xVVyygstJSc2UCDXKhjTxc5kYpRqxNdDsRyIaGS5i0qThGNwcQWAsAOMsQOHw2icZKPxQk05bYjcF2JlSQ4ZShiLir7eA0iQNkKqg8+X0YFagKvTInbpCtnPkfTb0iUly7Hi3Hos/Ddydn/EKkqKk0Z8jVyTrpE+BEDwvbMSFIOaTTof198TwjpxRjGPFDOTlthVraMn4r+0KauapMhRQhFEqSohRINVUzBywl9840PiO9exQyRimr7stAzUT8BmYp877JguUD2xTNaowgy32DVA5wH+VCu/BTbZMlTUylp9ooaaHc40kusv+YEK84apk4sokL14QtVjQVLQMGIDGlQUK5PqPERG2dan0eGRB9jK2pZcSPC68M9CxTDMSfMiGN5/5ngOlKRIXEMJQHqVp94AgPoKNmTKCiz/PyiWQGAEU9fGdnkz8ClKZziUkOlJ2U1fJ2i3ypgUkEEEEODoQciOUJCOi9gEwTCd4VVAQ3A1mQy1PUOQ30PraFBYFpIUsHslZKRX35HNwYjpE+d3koGLEA7DEzeyQ2RekO7MFqUJRxCtQsnDi1oNY4VE7LJRd3WcBxPNaswfyAcQ1nGWAySs7FWFI+JhxNueYB3S/Id35w5uuelKmKUpVupINeqsjDcd09CctWtkWs90HY5+h+uUSV43QqSlKitJC6Bn2xZEbR3EU4qUMTElBGTbwlabcqYiUCXCEBuWIAe4esBpR5J/wMpN00O7p4eVNQVdoAHIDjNmL06w6Vwqsf9xH/kPhDi5bUtEoAFg5PnDuZb5iiA4bpFlig4K1sjLLK9Epc8sS5aUkglIALOecVP7SbKgiXMSWWThIbMNn4ZeUWezT2ABI84pP2hWkGalIYhKQ7bqJPnlHQukiEinzJLAcoWuxSBMSZmIpCgVANk9QIStIybWEkrZudIJI3a775lzkBctQUk+Y5EaGFjaxpWMZuO+ZlmW6TRu8kmh+RG8ard9rEyUheWJIUxzqHhW2Wi0zO/tac2iUpu6ZeEGuYUSeWsUu7LsmWiamXLDqUabDck6AamNY47+7CzEzxiNezALKxkZg7DXkIza4LXNs85E1FCKsfxJOYPIiCpUtk5RuWjbOH7ALNZ5ckF8Cancmqj4kmJL7xDCw25E1CVoPdUPLcHmIVUqNz+itCyrTBE2gkxl3Ef2lzhNUiRhSlKiMRGIqahLGgDw+4L4+mT5okzwMSnwrFKgPhUBTIZiA4vsVTV0XO9rrE5jkoa6HkYqN5WSZJPeyydiR4ED0MXyI2+bKVyyE+0Kjw08Q8I8fkZsoylFTrU4SGwpP/IiHcpZUgjIjKEioA8siCPeIBKmV3SD4+TjTaESFsfXXehlzkKdgod4eLEfHwi4229kypalrLBI89gOZ2ihybB2s5KQrCklVdX1A6sfOJ9Ek2mcFqB7GUr+Gk0K1poZih+UadCYpFGseXLIWtZtE8fxFUSn+WjRI5nM9YsHaUhklUHxwVaGEb4mAyZoZ3QqhYjLYxmhu2UCSEAfXWNEvJYEtZUWGEv5NGfzpmFL7RyZm01TL4kmnaKtxDICJoYMCkH1LwpZ7SJaZcyWf4gq+bEcjR4R4hn9pMoXAAA+PrCd2BnPl1joV8E2Q7m1EdT7vnpliYtCghRZKlBnJDvXfeLPwJxbNSoSMKloOWGpRuf6Istlsfb2MSJwY4EpPIs4I5gtDi4+G5NmRhQHJ9pZzUfDIcoZztE1FpkxLtBOYIhTtoZoJBYlxnBscCxzObnniUVahQAoR1q+cPrQuWpIUlQdJyyPIsdjDe5ZSJhLgF06jZvGFrVdZB7oYf3DyNfWIKMnEu3FStk5YZiVoChQ69RAWmyJmkggBQyNfXeK2ta5BzKH1BcHwPyiSk38tJ7yQT4oJ8DSG5p6kDg1uI3t8taThWXwihzpBLHZipSU7t+pg142rtFFWTsGOg+niYui7lBOLInLpEkucqXRVy4x32PhJ0yaDpk9YOhB1g6sWjeIPvjrOM5Ehw2WdYz++7pmpV36ucxXo/WNE7ZgSdBWK+vvrcjMvX0g+QMo8ywqb2VeRgJdzTlVwEAZk098XlaiCQMwknl0hFc4FQO4r0jcheJXLuugodahiUAFJToRV40S61YpSTnQfpFJnLWmWFSxjWkKKX5k93yyEMLDxHeIk/wAOWClIdwh1M+YD1Y8oFNuw2kSHGs/FacBqEgMDkCe8fHKK3b0qCSpOYFW23EHXbpk0hc4kzD7TjDTLIANkIXWvbJmPq31zjmk2pHWlyjol/s54sCVGRNV7ZBQo5OzYT10O/WNEtZJQoAsSCHAyJDPGF26yBJCk0GrabEbRr/Dd7/eLLLmHPCyv6k0Ovj4x02mrRzbTpmM22zKlrUhYZSSQaain0Yuv2aXMkk2hRcglCBsWqo+bDxhTjG1S5rmYk4EPhw0VnUu2uTdIjOGr/SFpRLT2RFQHfFu9O87VB8IeUrjolFJPZrUqZRnbrCNpXX2obWS2drLSpOumbVqPAgxHcSWwSkpClMZisI36DrE1Isxlec1KphUzmgp+LmfrSGtkkBLqPtHOnoOUKSgDXyjpk5kl6Deuu0LYAkqiQpOYrnkXzi3WK0Y0JVuAYo0u1KVMEuWl1KCWKgcDKLHEpqUBLdIvdik4UBOwA8oPJoyFRM6QpipmPKExK6xDX7xJLs3cfHNPsyxnyxN7I9TDKTCxhxneYQlKCqhLmm2XX9IpdomrmpJ9iWKvqW9/uh5MlLtEztZ5JOicgNh05QN7h5JAbQeojmlNOeu/6LKL4b6/sikWSWQGIrniGvX0iQuywpE5AmAKRiSDmNcucM7HespBGKShbN+OYCfWkSs3iWQWIs7EEKDTSzg00h3jydkv1OKqRerKUodCXbQ1cJL0fViCH2aHKZ4GQir8OcQTLRMW4QEpRo7glTh3zo/lFgxYsjD3T2InatATrQcQ6GA+9K+hCC5JcZwUy17ev6RnsJTrqteDCU+1hS/MFKS3uiflWxyNQdduRisWazjClTkHAjXdKd4W7Wn65/rEVNxbR1PGppMl76wLQU4klWY18C0RgtU0oEtZ7qablQGQ/aFrHIxhwQkc9PAVhS3oQhmJUQC5y8ANIEnJ76DFRXx7Ou2x9pNSMwO8fcIt6gQWiH4eswSkqVRSqtsNBEqucDF8UeMSGWXKQoZhEFM0wQchHYC/6xQmEts1WHxERPaELJUaDL3ViTtpZNTnpEPPNMjl4HlGa2Kcj21Oa+6E51mZAAzyf1eDzphxpUAGZj4tB5NrIIFKUPz8jCmKzN4sRKXgMsnApQcEV0GcSHDfE0tZRL7wUAok6MAomoOzRR70Cu2mEgh1qLEEZk7xKcLWc/xVhmRLq/8AqUBTn8oaSSjYsW3Kh1bJmOcpeblXrX4wExNTo/6GDyLN3iTkTT3wS1D+J9cvhHE5W6O9KkN0zR3SQ+YUncaiHlxX7abJMVKko7VJJKUFJLvksYa1GcM5MglYABLlm56RfOGrPMloIWMLO1Q7Z+FSYvBtdEMqvfkhwntVAqS3cBKSCwJqoEHLasVziC6OwV2sk4UhSSA9Uk1BB2cRcMY7RQzKwWf1+uUQl+IH3eYVHTD4pVSKKTshJaLTwNfBm2cks7uRzNCehIfxiN42sk5drs60h5aU6fh73fNdwU+UR/A1qCRLZ+8FpVs4JIb0i3X+CqWkjQ6B6NWN02HtFfnS1JDJY8iSPdnC1rT2XZpJdSwG2BZyB084r1i4qCnEwMpNQRqxybQtFyvi6DPkoSDgWgpWkmocDItoXaNRkximYUlJpQhR6fGLhItgIGHLOKIu1YSoTElAGRNE02Vk+jZxIcHXz20taXdUtWeWJKvZU3m/OBQUyy29ZXLWhKjLUoEBQZwdxFfuThhNmQtSz2k5QU6y9KH2Xr45xNiU5cwNqICFNok+6MMUwBgIY3hKcE5U3y508YdJU7dI6ZLxgpFXSsAbkpLRww1JHbP8WVhSqNmHGkCqUPyp2yy+nhdV1ztULf8ApJG/4XhJQp3s31p749SUzwo42Wbgmel5j7AMAGZztnmPOLlYMLbRntyzeyCVNnn0MXSVaAoAp8945eSbbO9QcEiYXhcV9YHEN/WIKbaCdISY/T/OGTMQd0zEiWkqIIwI0BrgTR4fz0pUMLO7UoGfJtjEVd6k9nLxKA/hy3zOSffl9CFZ9vH4SR7/AA2gOSSHjBt6CYDLURiryOexI0MHs0ntFJfJ6D8xHw1g1iu0zCCqidtT1idTZ0oWCGy9KUETjFt2ys5pKl2BJs3+pvCFTYeavSHKZo5eMKdqI6jmGQsRfNQ8YXly21J6n5QsZogwnCCYj79takWZa2BKE4hmMucUOzcWqWsJ7JySEjvHUgVpF84ktI+6zhugxn3B1hCragmoR/E/ty9SPKHpCNu9F5TccwlIJSACXar7Q8RcQBJc5vl7qxJptFMmhMzD+wiT7HSMz4rsEyTOONRUlZJQo1H9LZAing0WHgSdLXJWghLgvlmFe+oPnEve13Jny1IWc6g/lOhij3JbDZbSy6BJKFjkTn4EAwe0L0yKvuTOs09csrVQuCCWINUkReF3DLn2AKlAY+zCkr/EVAOQTmXOIeMRH2lWIfwZyaggoJGrd5J8niwfZ5NP3FI/1LA6P+8F1VgTd1ZnlxXj92tCJiklQSSCMjUEHP8AEH1jX7PMRNlpXLqhaXB3Bz8eUVfjThTtwZsoNNTmPzj/AOtt8toZ/Zxev+ZZ1EjNaOWiwAdcj4Rm7Vmj8XTI+18TplWlYwY0y3QkgtUFiYRXxVLU7y1KJUSxZuh38ohLbYDLtCpSzVMzCVePteReHt9XMuxT3DlOLFLWQ4IBcPo41EHiheTNNuG5cEtKpiUBbUSkUQDoH1rWJpLNFZ4e4qTa5ZfuzEe0l8/9SeXuiwfeKRJtpllVGN8V3cJNrmIT7L4k9Fd4eWXhGvyLSDLQd0pPmBFB+0uWkqlTNTiQfDvD3mJ7he9O0ssoipSkIPIop8j4w0m3FCRVSaJe8LGmdLVLWO6sMR9ajPwjOLutSrutrLJKQcK21SpiFAeRblGlfefp4zW9Urt1tUJbflB0CUUKidsz4iBDfYZ/aNRs9sTMSFoViSqoUKgwleCzgUBmQR56xE8O3N90lGWV4ipWLJgMsg/rEpPnpAqRCMZFGvNf3dsZYKdsyO706iFbgX2x7QKcJLMzMc/dEfxrfcucUol1wFTq3ejDcc4T4CvEInmUrKaAB/UlyPMEiMsSqzSzSbo0CzJerNFfvyyBE4kZLGJtARQj4+MWYCGN5WQLFX9ISUbVDQlxdlRtFsQmhUB41iz3TIWhABIPKvpuPnGe3/dqZc5WEljUOG3fwd4mOFOMSjDJm1TRKV6h8grcaPDLEkrQJZnJ0y6zlwRxt6wMyd0griMKZ0DMCUYSwKUnQ5ga/CF7PblIU/Wr59KZRLXJZUrs8pyPYGeeZgVXcjPN3euWe8FVewucvsaJvokH2/7jBkW1wrvKBbc1rD1F1ysmHvh/Ju6WknIuGyFKiHtWLsgpE2aWZSvA5esSdntM4UC1jKpYu+ocRLosyWyA8MoOJCGy9TDdgOsU9Y9taVDoQfrwhZVqAqSPWEZiwkUHlFft3aryXgAclwSFbZVELdDJWPeKb4lpkKTi7ywyRycOTyiM+z5jMnHZKR5k/KERwnNmqxKmo8lk+sLXZwpaJKlqC0CjUUqutaUiiehGtl8c6D4QLlqhvF4qQvC1ooS3VlD3wSVxDagrvJBHJI+BDRN7YyLPOmpQCpaglINSSw+uUZYueZ85TEkrWojM0cnSuUWq9lptSUpmKmJCSSQkBiWarnSvnEam4pSXCFEEggkguAdHBpBi0gSTYbiO0Spdhl2cTDMXiC8vZAxPn7IqwEWD7P1p+6IY1BW/V/k3nEHI4ISrXyLxNXXwyZIwoWtId2cVLAP6CC2qArssNqnpSCpSglIqSTk0Zdc93zLVa1rkq7IBZXjqMLqLNuTtF9tNymYnBM76Sauc2yyIgJdwdkgiS0smjgOAd8JoT1hU6C02UrjeQE24VcqEsr6mh9AD4xoc+yiagoWgKQQzHWKZbOBjjKlzipSi7sxffMxYrDLnBICpwwgACgegapMaTTqjJdlNve6l2O2ITZlKxLYoGveJGE6KFNYu9stfYWcTJ9FMAoIr3jonl1hA3NKM7tlTT2oFC6S1Dkk0H6w+Rg/FNxPocHuAEZu6MlRmd9XhMtcx/ZlgsgKoB13Jia4Umy7MFFc0nE1BQAjWpqYt0+RKzwpPlHSZUolglPkDG5p6Bxd2Rl4WyRaZRR2i0AsXDVbToYQsdzWWWHlGaDqQVOR6RYTKSNAPAQRU8CFukNRHIlITosvqon6EVW8Ljtcw1m9oAaOogf2mgi6zZj/WcM7be0tFKHwJbyhVJphaspkvg6e/eKR4vCtn4RmBTmYEkMQQ7uMm2ixS78SdPT5mFV30jC7E8mh+cifBDax3baiQfvS25AfF4XvG9kWQJE2bNmqLkJplucgzwMq+GqEtDa9UJtCRjlg4cjr0cMW5QL3sYpV5XmZs1S8sRoM2Gg8ImLnNjlEKUpSlhi5SwB5AH1MOfuwBYSEkFn0/cw4/wuUf+0jz084o5KqEofK4hknJcKC9pe3qIYIu5AdpaPV/SD/dh/L9Ymq8DWOOG7Mk2aWSPwD4wnbBhUQmgr7o6OgPtj+BxLFH1b4wztNqXi9o6x0dACKiqXJL9TDVai7c46OigpwWXzMSt3rJTWsdHRmFExIQBkIcE0jo6CugMRWgHMA+AhKfY0N7Ijo6AAZTLMkZJEN1yEkE4R5Npyjo6A+wg2KcUPhLfXOJGVbluK+g+UdHQGEStFqW/tGG9pTzOW5+cdHQvkwgE01zGp5wrZpIY9dzAR0EwJs6Saj6eHKLOlhTU/GOjoKAKdiCA40iMEgJWWo3Mx0dAkMh65AdzpqYJ2p3OcdHRhQZimiOvCWCkE5udTHR0BdhCyrKkgU9TB0WROBVDmNTv1jo6HEFF2RLZban5wFosyQmg21Pzjo6AA6x2JGDI/3K+cLIsyefmfnAR0EAomyJ5/3K+cORYUbHzV846OgIx//Z"/>
          <p:cNvSpPr>
            <a:spLocks noChangeAspect="1" noChangeArrowheads="1"/>
          </p:cNvSpPr>
          <p:nvPr/>
        </p:nvSpPr>
        <p:spPr bwMode="auto">
          <a:xfrm>
            <a:off x="63500" y="-823913"/>
            <a:ext cx="268605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g;base64,/9j/4AAQSkZJRgABAQAAAQABAAD/2wCEAAkGBhMSERUUExQWFRUWGBgXGBcYFxgYGBgcFxgYFxgYGBcYHCYeGBojHBgXHy8gJCcpLCwsFR4xNTAqNSYrLCkBCQoKDgwOGg8PGiwkHyQpLCwsLCwpLCwsLCwsLCwsLCwsLCwsKSwsLCksLCwpLCwsKSwsLCwsLCwpLCwsLCwsLP/AABEIALMBGgMBIgACEQEDEQH/xAAcAAAABwEBAAAAAAAAAAAAAAABAgMEBQYHAAj/xABAEAABAgMGAwUFBgQFBQAAAAABAhEAAyEEBRIxQVEGYXETIoGRoTKxwdHwBxRCUuHxI1NykhUzYoKyJEOiwtL/xAAaAQADAQEBAQAAAAAAAAAAAAABAgMABAUG/8QAKBEAAgICAgEEAQQDAAAAAAAAAAECEQMhEjFBBBMiUTIUYYGxM0Jx/9oADAMBAAIRAxEAPwBUWhYAcrZqAl28j3oCVKINe0Pis/R+cHUjoafleCJmSyvCVAKyZvfWPnFJvR7rSQuiWVKYKUojSr5PWtIlLLcZI79M6Zn1NIf2WzJQGSBkKgCsPkCOuOBf7E3J+BnZrvwOAx9Icosx5Q4SM4Pgjtg+KpEmrdhZckCFFoDQRNIMJlYvyVWJQkEQITBsIhRIjllPY6QQmBxQfDAkfQheRhFM0CFMTwHYCBVL2g8jHBMABWAEzeBTNDwUzBcJjimFCqAgmCCVtBzHAwChSNejHNAlIhCav1hWWGEC0zHNB0QTC8HBwiCo7NYdWUERAwVJgsAZSQ0F1hQiCrTAYToBUdigIZMAmRygCn94VBeOMahRoUOYLMs9MoVXnCiDGoBHKs8I/djvEpMTBWELRilBOWQ8TtFZvIjGtQdidC4pQ+sWda2GembjaK0uQlRcseVQXPoY4/RLbZb1D0kK2G9psv8Ay5hYaP8A+ppE1ZeN5oHeAPVLDq6YrM1A01ehHxjgVAuAQB+U/Ax6XFM5VNov1i43lqotJB3TUeWcS8jiKzqZpqQToe774ypM73ZEMa1zGtYUkl0ln8wRroaxuAyyM13tQod0g60IPqIYXqpRkkoUUFNTUhwMw4yjOkTiC4WOhcH9os10dobLOmKUSlQwgVUKFiW+so55pqLKxlbQWXfc9P4lDPZQ31rDiXxNNDOoUH4ks/k0Q0zCkaGh1I/aFEKU+reBjy+T+zv4pk/L4uVSiDuyiPKlIcyuKnNZZbkoH4RXUADJn5p/ZoA2d2IwPTcUz3hlml9ie3H6LUnimXqlfkPnlBzxNKbJXkP/AKiq9mDoOoURp0jjZlAPVgDQK50zGUH35fYPaiWf/HJZOvll6xIy1iKnd0grmAd5jn3gaZ7bRaESmZo6fTzlJWyOSKj0LlQjnhLDArWAI62SFARHFcNlEQdBoTACdMygyEkwUAwrKgJbMHSiBaBCoAqh6MCBBglhBDBgY1AEw8GEyBJhFRgWkEWYGEVpGkcVc6QVRrDfGhQ0sCsASY5KoAzKwqMRF732mRNly1pUBMBwrzGIZJIFXLjzh/ZrUFChhnxHdKbVJMs0OaVflUMj00PWIfhK9O0QxYLQcCh3jUczSrbwz10J5LStUAYSCoVwRO9jGfXvPAknKoCWY684hbJagKOX1BZYp8YneILMoSkhnJLioOQ2PWKkpRevdIpqk8oT0kKhs2aVyJmagGoAY/lPPYiG86Qkag8iGNYZC0OqpJzNQ+XNMPZU2ndB0cAv6GOyiBwkqAo5D1/EIHsywxYfccw+fSDMXA9mj1BSa89RB5sp6OSRsoKGXOA2YIJKSci42II310i+y5HZ3ckM3dBOntF9OUUWzy5ilBGEVITUb00jRL3ltZmByCQD0oIll/xy/wCMriXyRUSon2Q4rqkj66wGBOo30I9RB53Msej60qPlBZVQcNOin9I8U9RCidMCiM6YgdNlc2jloDucTuPwg1Y7coFUqtVHXNOYflAyyDonWtR4xgHSA5qAH/0HTKDAJTkxLflVz26xwpr5KPugQO7Qtl+PpACyb4alArUoABg2RGZ3PSLDMiL4Xs7SyrUk6vl1iXKTHp+njUEceR/IKqCKlPC2GAKKR01okIGW2sBKS77epiEvy/1SpmAJDADNy7h/rpDNHFyvxISeYJFPWOWeVJ0WWNvZacJGXkfhA9oGr5a+UQEvi5JzQodCD8qwrK4hlEviUk5VD89HrCLMg+2yaNeQyzr+kcijt9ecM5d8SzlMR5t74cpnJOr9C8P7u7sXiOE1DwILQ0TNKMRzGbNttDhnqKg1HQx0RyJrQjVA4oRmmFCI4iFMNFWpAzUkNzERtvv9LNJUlSnDnMAdcnOkN71uGWMc1ICSAVECgLAnwMVKx8Q2aYWJVLOmIkDzdvdHLlyZUmlH+UVhGD7ZbpN+FIGNLjdPr3T8DExKnhSQoVBDiKapKkgMcSfXz1h3K4naQEJQUzMLJeqQcnYVLZs0J6b1DepsOXEluI+va8lTJn3eSWUQ8xf8tJ/9iNOcQl5WBNgnSp8sNKUBLmVU4LuJndOuR084sVxWOWiX3DjJLrWc1K1JevhpDy12BM1CkLDpUGPjHoX5RyNHSZgIChrC+PnDSwWBMpCUJJKUgCpJyDPyPSHjQjCUni614USk7u/RgH84q8xOIgkU3r1O4i4f4jZbQkInowbE5PyUMoPZ+CpJUFoWrCC7AggsXZxGhJJBnCVkFc/Cipvfbs0/nbPoBnTwi9XXdEuSkBIrqotiPU/CHSRC0sxnKwxhQjOu5C0stIV106HMZxWLz4MUKylFQ/KognwNHH1WLkmOUKQdpaC4pmf8L2MqtYBBGFyXGWEandzFu4pVhssw6sAOpIbrrz90OxISF4wkYmKX1ahz8IXmSETUFCwFJUGUk6jYiHTUotMVJx6Mes/FSWImDvDVILHZmyiVumcZklK15qc0S7Vy30hPj7gaVZEJnSSoJUvCUKOJnBIIJq1Dm+ecWXg64JE2wyV94EghWFTd4KIPQxzZvTKvgtlceeV1IiF0YZ0FXUnxrBJSFCrluoMRvFXEXYWlcmSCUy+4orqSoZ4WZhpvEfZeMNFoDZUrl1jn/S5Uui36iF1ZbUIzI/4j61hVIOv/ABHWIz/EZfYIn5IWsoBwVxJYkEA7axY7iuRU1KJhKTLUAoEO6geT02iHs5G+mP7ka7LHdUnBJQG0fzrDoqaFGpBCY9dRpJI427CiZALmQMFXBbdGKLxJaQbQtyQxAycUAiNQt/ynw+vow7vhKTOmKLVWRqDSnwiNmuBUlo8me5Ojvh0hWmWHYUMG7OmShCUqYA2WmYgUqHxzaEsZCjn8xbmICXML+0n3QAfctpUbQOQcP5A6QLNQ4l26YPZWrwX8Hi48LT5ipaisul2STnTP4RR6FnzpTD478o0Lh+Rhs8sMzjEf91flHX6VPmQzUoj2YITCYXUmEso7n2cxW+NbGpdjnBIJIGJgW9kuX3DOW5RihFY9FWiSFJIUAQQQQciCKg8ow7ieZZ1WgizS8KB3aEkKIPtAHIQY6JTHHC0+ZjPfOBAfA7lZVRKUJ3Km6CNKu25DhSZ1V5lI9kcqZ+6Moui2qs05M0BJUnIKDjn0PONcuXiSVaZYUlwQwUG9ktlEsmGDfJpDxyuqTHyEAAABgNBQQuhNIAAHL0gcMMA7BAwOGOwxjFHn2Kzt3J1dlAt5t74Z2O1rkl5ZbdOaT4fGI8Wwb/8AifGBTbgWILvlTWOVxkt0dalHqy6XfxJLWO+ezWMwcuoOoiQTe8n+ajzihYQobHfY/HpAy5gBYsCPp4HJ/RuKNAF8Sf5iPOFBesr+Yj+4RnwnjeDdoNx5wfckvBuEfs0FF4SX/wAxD/1D5wf/ABGW4IWg/wC9IjOzawNRCiFvB96S8A9pMefa9awbNICS4VMUp9O6lvH2vSG32X3p/wBLaZWZlvNSAWLFJBY6F0ivOEOPpRVd1mVmETFpPLEC3/GK/wAJXiuQJpDNMThIKQpw/PIGo8Y70+UUzhl8Z0VydNKiSXJJck1Na1JzPOHF13ZMnzAiUhS1HIAP4nQDmaQ84os0oWg/d0KTKISQC5rhBUAXNHi0cBX2ix2a0Ep/iqUjC4PeSNHGQBrpD3SJJW6JHje5xY7rs8kVImd47qKFFRHiWHIROfZZeXa2Psye9JUU/wC1XeT64h4RTeLeK122UJZShOFeINidRAI16w/+yK04bTMl/nlu3NCh8CYCplLqWjVCILhhbDBSiC4j2JECClMK4IKUxnEZMzi8VHtVvQYlZ1HtHbwiOXhyISeYLac4kr6SET5ocBlE7Z1+MQsm1Oopzao/EGHrSkeI4O2dyaVDq0skOSQndwdMjtEeL8ku2MHqktyq0RfFNqYhAybEWo+gBHhFfCo6sPpVONyZz5fUuMuKL9TkfOAUvKiR5xG3DeRUjAWKkZVq2jUqxceUS8wsBiDmv4m92sck8coSpnVDIpxtBbPIxKAADkganP8AeNalIASBoAB5CM74bkBdoltVjioScq1fnGiAx2+j6bOfP2kGMJTEQeOUWjslsgih/aTfi5UsSUFlTKls8OTeJfyjOLPZmpmtVOkWT7SLeDbVAd7AlCaaFiSPWK7dt4pTMClpUw2zG0ZKkQm7ZMy+HU9m5JxEb600bnCnCs1VntIQT3VnCeeqTTn74YWjiRDnCgq5qPvEKcP24zrTIGFmmD9ukI0/JkjUZKmUK01aJNCXER6JIepaJWQhgAIlHssJGWRpBWMPHgriKcf3MYsJvdZnrn+sGlWUpBOvuf3QqJYfEQA9QBQO2bQYS3fvKrnpEZZU3XgrHE4q12CpJLMaDTTnC06QWpnmPlDc2QOGNOZhwhDaktAyZIta7DjhOL2LyilSBvCc2VqA5A8oIqX3qFnD/OC/dKviIho5lWxJYZXoFFloS2mn1lDqzgMIbfdj+YwvZ0tSsSzZFNaK4YSi3ZZp9lTMupaVS+0cKISHd8XdIIq4NYzeSlSDhLhjl6ZHaNfuFf8A08oDZz4qMZnf1j7OYtKhVKiAdc8/j4x2R/FL9jlyr5NiBUDRnprDKejBllWn76Q3NoXiyHvhcznFS7O0NVEjpocOAaUdt940v7N+H0S5RnqQ01ZICj+SnsjQH1aLPdVhRLkoSlKUpwpoABVg5I1MOxSGjGilA4o7FFZ4y4yRYUJ7uOYt8KXYMM1KLZaNrFKlfa/PxVlSin8oxA/3P8IbkZ0jWcUDDK6rzRaJSJsv2VhxuNCDzBDQ+aMthIm+rhlWlGFYqPZUMwfiORjP+JOFTZMK0KKkn8TMQram+njGp4Ya26xJmoVLWHSoNzGxHMROSDVmNKuI21JWlQTMQ4ZTstg+FKqjFy5xVVyygstJSc2UCDXKhjTxc5kYpRqxNdDsRyIaGS5i0qThGNwcQWAsAOMsQOHw2icZKPxQk05bYjcF2JlSQ4ZShiLir7eA0iQNkKqg8+X0YFagKvTInbpCtnPkfTb0iUly7Hi3Hos/Ddydn/EKkqKk0Z8jVyTrpE+BEDwvbMSFIOaTTof198TwjpxRjGPFDOTlthVraMn4r+0KauapMhRQhFEqSohRINVUzBywl9840PiO9exQyRimr7stAzUT8BmYp877JguUD2xTNaowgy32DVA5wH+VCu/BTbZMlTUylp9ooaaHc40kusv+YEK84apk4sokL14QtVjQVLQMGIDGlQUK5PqPERG2dan0eGRB9jK2pZcSPC68M9CxTDMSfMiGN5/5ngOlKRIXEMJQHqVp94AgPoKNmTKCiz/PyiWQGAEU9fGdnkz8ClKZziUkOlJ2U1fJ2i3ypgUkEEEEODoQciOUJCOi9gEwTCd4VVAQ3A1mQy1PUOQ30PraFBYFpIUsHslZKRX35HNwYjpE+d3koGLEA7DEzeyQ2RekO7MFqUJRxCtQsnDi1oNY4VE7LJRd3WcBxPNaswfyAcQ1nGWAySs7FWFI+JhxNueYB3S/Id35w5uuelKmKUpVupINeqsjDcd09CctWtkWs90HY5+h+uUSV43QqSlKitJC6Bn2xZEbR3EU4qUMTElBGTbwlabcqYiUCXCEBuWIAe4esBpR5J/wMpN00O7p4eVNQVdoAHIDjNmL06w6Vwqsf9xH/kPhDi5bUtEoAFg5PnDuZb5iiA4bpFlig4K1sjLLK9Epc8sS5aUkglIALOecVP7SbKgiXMSWWThIbMNn4ZeUWezT2ABI84pP2hWkGalIYhKQ7bqJPnlHQukiEinzJLAcoWuxSBMSZmIpCgVANk9QIStIybWEkrZudIJI3a775lzkBctQUk+Y5EaGFjaxpWMZuO+ZlmW6TRu8kmh+RG8ard9rEyUheWJIUxzqHhW2Wi0zO/tac2iUpu6ZeEGuYUSeWsUu7LsmWiamXLDqUabDck6AamNY47+7CzEzxiNezALKxkZg7DXkIza4LXNs85E1FCKsfxJOYPIiCpUtk5RuWjbOH7ALNZ5ckF8Cancmqj4kmJL7xDCw25E1CVoPdUPLcHmIVUqNz+itCyrTBE2gkxl3Ef2lzhNUiRhSlKiMRGIqahLGgDw+4L4+mT5okzwMSnwrFKgPhUBTIZiA4vsVTV0XO9rrE5jkoa6HkYqN5WSZJPeyydiR4ED0MXyI2+bKVyyE+0Kjw08Q8I8fkZsoylFTrU4SGwpP/IiHcpZUgjIjKEioA8siCPeIBKmV3SD4+TjTaESFsfXXehlzkKdgod4eLEfHwi4229kypalrLBI89gOZ2ihybB2s5KQrCklVdX1A6sfOJ9Ek2mcFqB7GUr+Gk0K1poZih+UadCYpFGseXLIWtZtE8fxFUSn+WjRI5nM9YsHaUhklUHxwVaGEb4mAyZoZ3QqhYjLYxmhu2UCSEAfXWNEvJYEtZUWGEv5NGfzpmFL7RyZm01TL4kmnaKtxDICJoYMCkH1LwpZ7SJaZcyWf4gq+bEcjR4R4hn9pMoXAAA+PrCd2BnPl1joV8E2Q7m1EdT7vnpliYtCghRZKlBnJDvXfeLPwJxbNSoSMKloOWGpRuf6Istlsfb2MSJwY4EpPIs4I5gtDi4+G5NmRhQHJ9pZzUfDIcoZztE1FpkxLtBOYIhTtoZoJBYlxnBscCxzObnniUVahQAoR1q+cPrQuWpIUlQdJyyPIsdjDe5ZSJhLgF06jZvGFrVdZB7oYf3DyNfWIKMnEu3FStk5YZiVoChQ69RAWmyJmkggBQyNfXeK2ta5BzKH1BcHwPyiSk38tJ7yQT4oJ8DSG5p6kDg1uI3t8taThWXwihzpBLHZipSU7t+pg142rtFFWTsGOg+niYui7lBOLInLpEkucqXRVy4x32PhJ0yaDpk9YOhB1g6sWjeIPvjrOM5Ehw2WdYz++7pmpV36ucxXo/WNE7ZgSdBWK+vvrcjMvX0g+QMo8ywqb2VeRgJdzTlVwEAZk098XlaiCQMwknl0hFc4FQO4r0jcheJXLuugodahiUAFJToRV40S61YpSTnQfpFJnLWmWFSxjWkKKX5k93yyEMLDxHeIk/wAOWClIdwh1M+YD1Y8oFNuw2kSHGs/FacBqEgMDkCe8fHKK3b0qCSpOYFW23EHXbpk0hc4kzD7TjDTLIANkIXWvbJmPq31zjmk2pHWlyjol/s54sCVGRNV7ZBQo5OzYT10O/WNEtZJQoAsSCHAyJDPGF26yBJCk0GrabEbRr/Dd7/eLLLmHPCyv6k0Ovj4x02mrRzbTpmM22zKlrUhYZSSQaain0Yuv2aXMkk2hRcglCBsWqo+bDxhTjG1S5rmYk4EPhw0VnUu2uTdIjOGr/SFpRLT2RFQHfFu9O87VB8IeUrjolFJPZrUqZRnbrCNpXX2obWS2drLSpOumbVqPAgxHcSWwSkpClMZisI36DrE1Isxlec1KphUzmgp+LmfrSGtkkBLqPtHOnoOUKSgDXyjpk5kl6Deuu0LYAkqiQpOYrnkXzi3WK0Y0JVuAYo0u1KVMEuWl1KCWKgcDKLHEpqUBLdIvdik4UBOwA8oPJoyFRM6QpipmPKExK6xDX7xJLs3cfHNPsyxnyxN7I9TDKTCxhxneYQlKCqhLmm2XX9IpdomrmpJ9iWKvqW9/uh5MlLtEztZ5JOicgNh05QN7h5JAbQeojmlNOeu/6LKL4b6/sikWSWQGIrniGvX0iQuywpE5AmAKRiSDmNcucM7HespBGKShbN+OYCfWkSs3iWQWIs7EEKDTSzg00h3jydkv1OKqRerKUodCXbQ1cJL0fViCH2aHKZ4GQir8OcQTLRMW4QEpRo7glTh3zo/lFgxYsjD3T2InatATrQcQ6GA+9K+hCC5JcZwUy17ev6RnsJTrqteDCU+1hS/MFKS3uiflWxyNQdduRisWazjClTkHAjXdKd4W7Wn65/rEVNxbR1PGppMl76wLQU4klWY18C0RgtU0oEtZ7qablQGQ/aFrHIxhwQkc9PAVhS3oQhmJUQC5y8ANIEnJ76DFRXx7Ou2x9pNSMwO8fcIt6gQWiH4eswSkqVRSqtsNBEqucDF8UeMSGWXKQoZhEFM0wQchHYC/6xQmEts1WHxERPaELJUaDL3ViTtpZNTnpEPPNMjl4HlGa2Kcj21Oa+6E51mZAAzyf1eDzphxpUAGZj4tB5NrIIFKUPz8jCmKzN4sRKXgMsnApQcEV0GcSHDfE0tZRL7wUAok6MAomoOzRR70Cu2mEgh1qLEEZk7xKcLWc/xVhmRLq/8AqUBTn8oaSSjYsW3Kh1bJmOcpeblXrX4wExNTo/6GDyLN3iTkTT3wS1D+J9cvhHE5W6O9KkN0zR3SQ+YUncaiHlxX7abJMVKko7VJJKUFJLvksYa1GcM5MglYABLlm56RfOGrPMloIWMLO1Q7Z+FSYvBtdEMqvfkhwntVAqS3cBKSCwJqoEHLasVziC6OwV2sk4UhSSA9Uk1BB2cRcMY7RQzKwWf1+uUQl+IH3eYVHTD4pVSKKTshJaLTwNfBm2cks7uRzNCehIfxiN42sk5drs60h5aU6fh73fNdwU+UR/A1qCRLZ+8FpVs4JIb0i3X+CqWkjQ6B6NWN02HtFfnS1JDJY8iSPdnC1rT2XZpJdSwG2BZyB084r1i4qCnEwMpNQRqxybQtFyvi6DPkoSDgWgpWkmocDItoXaNRkximYUlJpQhR6fGLhItgIGHLOKIu1YSoTElAGRNE02Vk+jZxIcHXz20taXdUtWeWJKvZU3m/OBQUyy29ZXLWhKjLUoEBQZwdxFfuThhNmQtSz2k5QU6y9KH2Xr45xNiU5cwNqICFNok+6MMUwBgIY3hKcE5U3y508YdJU7dI6ZLxgpFXSsAbkpLRww1JHbP8WVhSqNmHGkCqUPyp2yy+nhdV1ztULf8ApJG/4XhJQp3s31p749SUzwo42Wbgmel5j7AMAGZztnmPOLlYMLbRntyzeyCVNnn0MXSVaAoAp8945eSbbO9QcEiYXhcV9YHEN/WIKbaCdISY/T/OGTMQd0zEiWkqIIwI0BrgTR4fz0pUMLO7UoGfJtjEVd6k9nLxKA/hy3zOSffl9CFZ9vH4SR7/AA2gOSSHjBt6CYDLURiryOexI0MHs0ntFJfJ6D8xHw1g1iu0zCCqidtT1idTZ0oWCGy9KUETjFt2ys5pKl2BJs3+pvCFTYeavSHKZo5eMKdqI6jmGQsRfNQ8YXly21J6n5QsZogwnCCYj79takWZa2BKE4hmMucUOzcWqWsJ7JySEjvHUgVpF84ktI+6zhugxn3B1hCragmoR/E/ty9SPKHpCNu9F5TccwlIJSACXar7Q8RcQBJc5vl7qxJptFMmhMzD+wiT7HSMz4rsEyTOONRUlZJQo1H9LZAing0WHgSdLXJWghLgvlmFe+oPnEve13Jny1IWc6g/lOhij3JbDZbSy6BJKFjkTn4EAwe0L0yKvuTOs09csrVQuCCWINUkReF3DLn2AKlAY+zCkr/EVAOQTmXOIeMRH2lWIfwZyaggoJGrd5J8niwfZ5NP3FI/1LA6P+8F1VgTd1ZnlxXj92tCJiklQSSCMjUEHP8AEH1jX7PMRNlpXLqhaXB3Bz8eUVfjThTtwZsoNNTmPzj/AOtt8toZ/Zxev+ZZ1EjNaOWiwAdcj4Rm7Vmj8XTI+18TplWlYwY0y3QkgtUFiYRXxVLU7y1KJUSxZuh38ohLbYDLtCpSzVMzCVePteReHt9XMuxT3DlOLFLWQ4IBcPo41EHiheTNNuG5cEtKpiUBbUSkUQDoH1rWJpLNFZ4e4qTa5ZfuzEe0l8/9SeXuiwfeKRJtpllVGN8V3cJNrmIT7L4k9Fd4eWXhGvyLSDLQd0pPmBFB+0uWkqlTNTiQfDvD3mJ7he9O0ssoipSkIPIop8j4w0m3FCRVSaJe8LGmdLVLWO6sMR9ajPwjOLutSrutrLJKQcK21SpiFAeRblGlfefp4zW9Urt1tUJbflB0CUUKidsz4iBDfYZ/aNRs9sTMSFoViSqoUKgwleCzgUBmQR56xE8O3N90lGWV4ipWLJgMsg/rEpPnpAqRCMZFGvNf3dsZYKdsyO706iFbgX2x7QKcJLMzMc/dEfxrfcucUol1wFTq3ejDcc4T4CvEInmUrKaAB/UlyPMEiMsSqzSzSbo0CzJerNFfvyyBE4kZLGJtARQj4+MWYCGN5WQLFX9ISUbVDQlxdlRtFsQmhUB41iz3TIWhABIPKvpuPnGe3/dqZc5WEljUOG3fwd4mOFOMSjDJm1TRKV6h8grcaPDLEkrQJZnJ0y6zlwRxt6wMyd0griMKZ0DMCUYSwKUnQ5ga/CF7PblIU/Wr59KZRLXJZUrs8pyPYGeeZgVXcjPN3euWe8FVewucvsaJvokH2/7jBkW1wrvKBbc1rD1F1ysmHvh/Ju6WknIuGyFKiHtWLsgpE2aWZSvA5esSdntM4UC1jKpYu+ocRLosyWyA8MoOJCGy9TDdgOsU9Y9taVDoQfrwhZVqAqSPWEZiwkUHlFft3aryXgAclwSFbZVELdDJWPeKb4lpkKTi7ywyRycOTyiM+z5jMnHZKR5k/KERwnNmqxKmo8lk+sLXZwpaJKlqC0CjUUqutaUiiehGtl8c6D4QLlqhvF4qQvC1ooS3VlD3wSVxDagrvJBHJI+BDRN7YyLPOmpQCpaglINSSw+uUZYueZ85TEkrWojM0cnSuUWq9lptSUpmKmJCSSQkBiWarnSvnEam4pSXCFEEggkguAdHBpBi0gSTYbiO0Spdhl2cTDMXiC8vZAxPn7IqwEWD7P1p+6IY1BW/V/k3nEHI4ISrXyLxNXXwyZIwoWtId2cVLAP6CC2qArssNqnpSCpSglIqSTk0Zdc93zLVa1rkq7IBZXjqMLqLNuTtF9tNymYnBM76Sauc2yyIgJdwdkgiS0smjgOAd8JoT1hU6C02UrjeQE24VcqEsr6mh9AD4xoc+yiagoWgKQQzHWKZbOBjjKlzipSi7sxffMxYrDLnBICpwwgACgegapMaTTqjJdlNve6l2O2ITZlKxLYoGveJGE6KFNYu9stfYWcTJ9FMAoIr3jonl1hA3NKM7tlTT2oFC6S1Dkk0H6w+Rg/FNxPocHuAEZu6MlRmd9XhMtcx/ZlgsgKoB13Jia4Umy7MFFc0nE1BQAjWpqYt0+RKzwpPlHSZUolglPkDG5p6Bxd2Rl4WyRaZRR2i0AsXDVbToYQsdzWWWHlGaDqQVOR6RYTKSNAPAQRU8CFukNRHIlITosvqon6EVW8Ljtcw1m9oAaOogf2mgi6zZj/WcM7be0tFKHwJbyhVJphaspkvg6e/eKR4vCtn4RmBTmYEkMQQ7uMm2ixS78SdPT5mFV30jC7E8mh+cifBDax3baiQfvS25AfF4XvG9kWQJE2bNmqLkJplucgzwMq+GqEtDa9UJtCRjlg4cjr0cMW5QL3sYpV5XmZs1S8sRoM2Gg8ImLnNjlEKUpSlhi5SwB5AH1MOfuwBYSEkFn0/cw4/wuUf+0jz084o5KqEofK4hknJcKC9pe3qIYIu5AdpaPV/SD/dh/L9Ymq8DWOOG7Mk2aWSPwD4wnbBhUQmgr7o6OgPtj+BxLFH1b4wztNqXi9o6x0dACKiqXJL9TDVai7c46OigpwWXzMSt3rJTWsdHRmFExIQBkIcE0jo6CugMRWgHMA+AhKfY0N7Ijo6AAZTLMkZJEN1yEkE4R5Npyjo6A+wg2KcUPhLfXOJGVbluK+g+UdHQGEStFqW/tGG9pTzOW5+cdHQvkwgE01zGp5wrZpIY9dzAR0EwJs6Saj6eHKLOlhTU/GOjoKAKdiCA40iMEgJWWo3Mx0dAkMh65AdzpqYJ2p3OcdHRhQZimiOvCWCkE5udTHR0BdhCyrKkgU9TB0WROBVDmNTv1jo6HEFF2RLZban5wFosyQmg21Pzjo6AA6x2JGDI/3K+cLIsyefmfnAR0EAomyJ5/3K+cORYUbHzV846OgIx//Z"/>
          <p:cNvSpPr>
            <a:spLocks noChangeAspect="1" noChangeArrowheads="1"/>
          </p:cNvSpPr>
          <p:nvPr/>
        </p:nvSpPr>
        <p:spPr bwMode="auto">
          <a:xfrm>
            <a:off x="63500" y="-823913"/>
            <a:ext cx="2686050" cy="17049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g;base64,/9j/4AAQSkZJRgABAQAAAQABAAD/2wCEAAkGBhQSERUUExQVFBUVGBoaFxgXGBkYFhscFxgYGhocGhwdGyYeGhojHBgYHy8gIycpLCwsFx4xNTAqNSYrLCkBCQoKDgwOFw8PGikcHBwpLCksLCwsKSwsKSksKSkpLCwsLCksLCksLCksKSwpKSksLCwpLCwsKSwpKSwsLCwsLP/AABEIAOsA1wMBIgACEQEDEQH/xAAcAAABBQEBAQAAAAAAAAAAAAAEAgMFBgcAAQj/xABKEAABAgMFAwcICAMHBAMBAAABAhEAAyEEEjFBUQVhcQYTIoGRobEHMlKTssHT8BcjQnJz0eHxFCQzJTVTY7PS4mKCg5IWNMIV/8QAGQEBAQEBAQEAAAAAAAAAAAAAAAECBAMF/8QAIBEBAQEAAgIDAQEBAAAAAAAAAAERAhMDMRIhMkFxUf/aAAwDAQACEQMRAD8AznkxyYm2+cZMkoCwgr6ZKQySkGoSa9IZRaFeRS3D7Vm9Yv4ceeRZTbQV+Av25UbgVvHzfJ5LxuR9O26w/wCha3elZ/WL+HHfQtbvSs/rF/DjbyY548+7kbWHnyL270rP6xfw476GLd6Vn9Yv4cbhCVQ7uRrET5GLd6Vn9Yv4cefQxbvSs/rF/DjbTHoXDu5GsQPkatvpWf1i/hx6PI1bfSs/rF/DjbCqPId3I1in0M270rP6xfw476GLd6Vn9Yv4cbS2hhaHh3cl1ig8i9u9Kz+sX8OFDyK270rN6xfw42wGFvDu5JtYj9Cdu9KzesX8OO+hO3elZvWL+HG4gx7Du5MfKsN+hO3elZvWL+HHfQlb/Ss3rF/DjchHsO7kfKsM+hK3+lZvWL+HHfQnbvSs3rF/DjdHhsmHdyJyrDj5FLd6Vm9Yv4cefQtbvSs/rF/DjcFmPBDu5NbWI/QrbvSs3rF/DjvoUt3pWb1i/hxt4rCyIdvJPlWG/QrbvSs3rF/DjvoVt3pWb1i/hxuLwl4d3Jdr5g23sddlnrkTLpXLICrpJTVIUGJAOChlHRM+U3+9LT95H+lLj2OqXZG4lfIsP7QV+Av25UbjcjD/ACJ/3ir8CZ7cqNzIjl836efK/ZkvHhBeHwmOuR5J8jDmFXTBAAhJMMT5GFJMeBEPKjrsXF0wUR3NmHwiPWhh8ghSYUBDioSVRFJBhYMNgwtMsxA4FwqEplikLuxcZrwR0zjHhEdMLCGBAmR5zkNXo4Fxvg0UpUc8IvR4pcUPIVCyuBechXOvEww8pcN85CVVENEwGC+Uo/2pafvI/wBKXHQnyj/3nafvI/0pcdHdx9R6RNeRU/2ir8Bftyo3J4wzyK/3ir8CZ7cqNyeOfy/p58vZYj0mGwqOJjzYwsKjww28LBiGEEx5fhZjiqC6QJtY5U2FNCi0A2FQ5zUc8KKoJaTdaOjwqhN6AVCgYYn2i6lSmJYEsMaDKKnJ5bnngVOJVXo7ZjAO70guaut6G1qivbW5YIlXLiSu8Ao4pF06Ux4xDcouV1+zXUi4VitXpeIIFN3fAnGrdItcua9xQVdLFsjDolxmXJ/bvMzkrVUEFCgC3nEdIvkDXqjSrTa0y0lS1BKRiThFi2Y4y4aXJ39WcN2Xa8uclapa/MxcENQsSDlj2RRkbQXLn87fqWa+DVBoDUkswbFw/GKSLyJRhx4g7PyxSZ6kLTdRUBYL4Ak3k4h+6B1cshcKubrW50uj150xp3QPtZgono0fjWGVkgxSyVrUFc6m+SVXrwYMXA3VwyiwbC5Q89KKpt1KkFlFwxHpbsQ/GIrGvKL/AHlaPvI/0pcdHeUYf2nafvI/0pcdHZPUek9JryLf3ir8Bftyo3ARhnkaH9oK/AX7cqNwSGjn8v6Y5FwhMwKDpII1FREByi2ktR5mSog/bIDljQtpx8IqsvnZCVqTMCLpYi9Uro1BRiEu40rHkkjRyS8KBikWbl1MVMSSlKUJAvjEkfaU+7IZvAfKnldfnShJJAlkKc0BLOxS2IDhnrWNYZV1tO3ZaJwkqdym8Gr2jHxgqzW5K1LSl70ssoENiAQRujIrRtVUy0IUcikJcYAVwHX2wu38oZonzFoWU8552QrlqwyJ0hh8WuotSCopCwVJ85IIcYYjLEdserUIybZu21S56ZqibyiCVOSWIZ2cPTJ6tBe0uXE/nJnNq6BJCRdemAxwi4nxq1bS5ZpSq7JuzVA1qW0ZLDpH8jA3JnleqZPVLmzEFKvMcXSFEhkBqF3PZjWM4kWxSC4JBx3uRjxj2XbSlV9q9nWNDoYY18W5Wy0ploUtVAkEnqEVRfL1JmJCEdBum5ZW9qtTvikbU5STFlIvrbmkoU6nelXyNYjhaM9ImE4tO25tdYKShaebmpIRiFPd87cHox7ogBIlpEy6VMAlJvqA5xSj9mlWIPZFVl7VUaKUogVAJNCWNOsQVtblFMnqdTJSwCUp80N8k9cMWcUlMtKitIUpLSwEhQcAB3BUGqK1LVOsR+0J99VCCH85yCakktgAa0GERyZ9CnWPBaGDDE47j8+MGpDqpqiokmozDY5RK7L24tKVykqbnSApS1Fk9IlxVqgh+EQZWaklyfnrzhHO1zGmUCxquyNmok2czll+gXZTy1JI6LpFCe+K/LsyZomrnKUUjzSkXiCAQwGSQMA4OAgbk9ynuSpkpQCFEFpmuASDwcxE2DbEyUo3FqSFGoBxx7ce6DzkpdolBaXQXIIBIoA46J1xBxzHCCOeKUqF0OOiFIUXSSNHzYjSpiFJq4rx3ax7z3D590G8EbNtNyYCT0c3bA5VygeXNUVKKRdzupOWgrDBOL5/lqYRLmNjmIsMQO35xVaFlRJPRqa4ISB3COhrap+uX1eyI8jqnqKmOQdqMu1FSSx5tQfrRGhS+UUwFd5ayFAA100ORjNeSP8AXP3D4pi4pnMqgDHtpgI5/L+kp7a21pkxTlRqACxLFg1cniNM+jtnT5ELtKnLaQHMbHqzjzBUi3FKgQAQMi7HV6u0DzrQXLGhyxEICdfGGSS5aNRTqrQTjVmjp1pvKvGur8Gq0ISM+2EiV1v85xcBKJrfsMjvjplVO48MYRKSW4GmccFdfZEweTEVoH4frCBKOhhwDCHkpoOEAFOG/wCRHgwh+cIbQn9IGkBFYWRSFqluQIcrdGbv+kF0Pd8B4RzdeMGWPZUyYVFCFKbG6Ham6B5dnVhUEPTBqHIwNMrJOI11jzDugzmaOdThDctIU7DA9eUDTkibUvpHLLEb/fHc0wwy3UwglWzZhTfCTdAx/LWDId2ffDZZnNat3R7MThhHqRQY1L+EALM98egP7ocuuqnV1R6sN1RYKrtP+qrq8BHR7tQfXL4jwEdHTPUVJ8jZb2gj/LV4pi7S5d0MUir4t1N85xS+RJa0k/5avFMXC0rfF6Zxz+X9JSFoBUCHwzzpp2w1MkhiLtch1jTjCecDHPhDayQcajtjECrRZWIF0mj4HWNQ5H7FRZrMkML6wFLObnAcAKRnOxLPMtE0JS7faUPspzPZlFr5acuE2GWiXLBVPWkXAfNQMApeuFAMTGpGOW+ieWls2bf5ubMTKn+khJLPhfuhq76xSP4UvQFW8VDZMRRj+UVO1qUtbqVfWskqJd3Jd98WqxT7stIFC7dQwc6PlG7MXMcLMoHzTjUMX64641CCMsIkppVLUAVAXn6QBFRr+dYFtcwyyQoJBOtb28HDtjC6ZQK5twjw47v3EPCewolLaVfxjxM7MAdpx90RQSw1O6Bprig7qwbtSbN5vohIatQ7irgb4grDb1qmjodhZgRiXxHCNSbFSoUxFMIJs6gLpKbyXqAWJds2LQ2J5GTd9YVLtK2UQlygFRzeMolxtuwyhcWLRJvfaBvB6DLThCLdY5KUhUu0JmOcFAhdRu97RT9pEzC6yScTxNYl9nzbstLl23h90XImCStxiMfzhqQtjxGXVCk2kHsh1PmBQqHY4UOT6PlExSpgd+zvgM8oZ4XzYCWDAM7buDxO7BlpUsLUlwCyQQClSmJrSoArxaG7PsHnpxtCnJK7qUBvOYFLjge6LIzqKSt2B6J407dIWFhk6B+73xO7T2WlEolQSmYhTFlDpVDhtzioiF58MzeGecRd00ua4DZYQgjt/aHkzm190IVPCjUHtgqo7YH1y+r2RHQrbinnrO8eyI6Orj6ipLkOHtJB/wANXtIi42hAA7sd8U7kOl7Sfw1e0iLna5H/AFflHP5f0iPTIJLAYGPJVhWogJBclgKYvBxmAPWLJya2ZdBnzB0lD6sHFs1bqRhLcE7E2ciwSlzJkwXrvSbB9BqaRk3KBE+1Wlc265WeiH81IoB2d7xddpW0zytF4siY6gd6Qx6t2sO2bZYBQtWbAJOBxa9UM8b42ys7n2q+xOS0xb3k3iAkgVG4hxWJK2bNuTUyzQgh82epwxMWebtcGUpMmXdmgELTgUgAkKFOkkxB2bZ4MuVOSVFiQvioOH3fmIf6bprbBBQGxBf5pCv4Tn5OIFzA1fg+mEPW+UkoNCHB0od56oB2Rb7irowVTWB/EbLzSpx7iITNdIwcPjuixbY2aFC8HvD/AKTXccO2ICRaT0r7M9Ut1dRiNy6Yn2hSUE667s9+MA8n7H0ysuzNjrWJOdKF5Sgy03AAkhsFAl6MeNcYf2DZwVqUALoAA3HN+oDti7hv0Ym2iu7u4wpNxVHKQoMptwo2cNmUCVcS0IXLbAlmd/GIqGnmpTiQSMDVi2EWq0WUISn8svA1iPsNgTL+vJCkyg5QoYqHm1xZi/VHsvaap61KIu5gYsMGwi1Dk1IpvDx1mnFNUtvBYhQeoOo3boXMJLHCjNDWChoWbrFT3RkSMnazBPNpUkSVFUwFjRTilXq7O2gMSMzblxCZkpRS90gFIa8xcnF6OKZRBEqAUpBAU1MGLguDqDgxypAVmkXyVCgS/wBW5dD0oCXKNDk7HIm4mLfbFotEhVol+etJKgcQUmvVXuEVpNp3ANE5JaXs9ktfUVJAzAUrpYaitdIrYSSBU1cdgiEFJnh2Ix3x0yYCxIJB9xYiBrzAOMmPUcfCESplCDlh88PCDSv7ZUDPW2FPZEdCdqf1V8R4CPI6uPqCY5DH+ZP4avaRF1mKpVzl2e6KTyIP8wr8NXtIi5zDmdGIfD5rHP5f0h3Zq/rHWUpSASoEgApI82uL/rEltLlHLugIm0SkNLS2ADMHqatSK1On9MFn1c6ZjTOGf4ZE8EFxMBcOS7/lGYzZorZ/KJEqSL0om4olwAb1/wBLf7hAu0OWTlkg3VajpD9BBFsXzKJcoy0rCk1qElyX0INAzvqIZtVrJASmSAMCSoEioFKMHweNxMAz+VQJBUDfSGq4vpVik7jiIttgtKubEoJYFIJINMimurDOKpty2BanEp0XUm7gXCUpUnA0fDjBmyNozEpEpP8AVRdLGstYXQgpdwtOLihEas1MTs2zXgQCSGNHOQx0o4irkXZihgUnLA8ItVntQ9I9HEEABicKZxCbUs4TMvUU+PH58Ixq8U5sdYmoe8q8Mekfk1iM5SbMSgc4l3fpDTfveHth2m6pi1T1ZxL21BXK6SSxDOWPYNOOkZPVZ1brcrmmR6TktgGamjlhWmEFI2wqTIAIF9YvCgGOrM1BBs3ZQlJWFuULDUozKStzoAE1MVCWpSypZq2GgfIDKNybP8bn2mUuUudAX4wTZpnSIVgRhvZocsEoTJSQaMBDc2XcmClARviB+yy79oVIUQETpZQDklYP1Z7aHcqAbJKVKBCgygSCOFC/XDH8YVTFqroMmJLv3eEWLlBPCjLnpb65AKhosdFb6Oz9Zgf0DJmhYbOH0SytKUg4Cna5B6vGALOsXg2cG2GZdVoHAroTXfp3xkMC1gBq6DqyiHtVtWmcFJN1STQjd4honptiCnZsXHa8RVmlc5OUwcEa6kRYqc2bNTOQZssMtHnoAZg73k6pc4ZOco8EkXykuOkO8Y9bwPs2xqluUEhQJLjQeI/OJabZ75vpoqilp3U6SdwzGXDCMoibKAoxxUCeDiGkygRTWm9tIk7fJDFi6gx3VFYAUlpUtWrv1uPyguqjtENNV1eAjod20lp6wQ2HsiOjqnpR/I4/zB+4r2kxdJgcsHbd1RTuRH/2f/GrxTGmWPYbstRO4AYY6kYhs45/L+kqN2fsYEhSqJGuBz6oJtGz5S0lLAXSSFIa8/FvdElMWU0DNxrkDSu7siJtM01A0VQPkH1bCMRjUFJtH8SkIUapqFYN1fIgUqVLK0qPSDYFxVQr14wHtSymUQoOAoqL5EA4GHNnW4TUKQsNNJHNFIcEUJSc8Rjvj0jR+QsFd8+bLDnech21bdFisFluoqyVqLqL6swDDABsc3irKUSUS0AXSakP0zUBXBxQbhFss0xBABCgo/aowUzDHjErNOos5JvAIcMD5r0z1eAtu2dg4SUl+Pa2u+DZMhKFPQk1LpAAADV64b2naCAwQkXnJYuzHKrZeMRJUFZbRqMxFolzUlKXc0AYAsKBvyximSwaviMDw1iy7P2heSAVEHiWfI4ikK1yPWm1CYVySlTlKxVLYoIxZ2rjujNLEj6lOq1YPkM40+UvpIJIe8Kh2PENo4eM5RL5tawcUrWAdLpLtvNB1mNcfVOIyTOYHXugqVNchyWz1h20bHKEoWOkCASNLwerjfEQZt0sNWFKRn20eRLCQoalPvB90eGQaPg27B2rDpS6d/uMOSZtGIGkAJLmXVU7+6C02gBj+opDVtsuBD4ij1y/WG5kk3BkxIOtW/KIJRM4Ek1Au9Tv+0DIWEmWyQAKEh6vg7k6d8JsdrASx8Ho/wC8IVNvE6bsKBosVJ2WayQRnQ6AH9oVOtRBQUliM00YpOIgSRO+rUGGXz2tDInFJ690RE8JnOks3OFnTS6pjiBkpvs5tTSHrTIC5FEuEfZoCLuLVDxXbVNKVIUCrpsTvq/WzxP2O2FQuqUVHpGoF7Ttr2PBLMZ/yhUDaZhGBIb/ANUx5DW10ETlghi+HUI6Oqeo0sPkzQDbFO/9FbNj5yB741ZyE0Zg7hTu+FN27fGU+TNbWwn/ACl+0iNOKR5xLDPPqwjn8v6Y5BdoTsGIB3PllUw1sWXzkxanJupFWGJP6Q3brMnpKvEnJ6CmGUFbBnpSmYfSV2sP1jzjKA5VbNvFmomWoji4fuBiv2zYaiqWlCSVEKUGoei1e+L5teWknNyAH+8S47G7YiEzQq3gClyWt6Zkp/SNyrKE2aUzvPDTkAYUTMZmUMgsDHXHKJ9Em95oBADKDOeOObw5L2cEFctQHTF9JSzpUmoIOTZfrDMqWSVJWwKWv1KU181QajGo3GCabmLdJBD3ahRSkPhQVvd1WgW2kEdFCQDhRywAwpXWkSE+eE0Aa6wBKsxhnwgVSwWfovmBQniSGiIq5lXVcdXg6xzSklOZwYjs7o82hZSlVa78t41hmWKvB6fxYZNoA868ScMA8VTlLYGtc1I6P1qjUasqmp6T03RMTLeUISUJvH9N0dI2zPtHRnyEc2XN4pN5wKVfMBnixmfX2OTZwZaQAqqQMUthqQc4rm3NjmWxuqAOpT2064nbNZ+bAuAlmJZRHAEVod0LttnM1gZTOPOvkqPVWtGiEVfZqKtdKtw3P31hiWujcQYmjZzKWbinDY3WYjUHiKxD2lBSs782z+TFbiWsMu+AGDNW87UxNBSGNo2ZqMGO/wCaQLYbUpwGOJ8BEp/EhgGelcHzff8AtEEXLs6Q7659T90erlJTMZncZ7xrElN2ffReDsxdxhlpXCE2nZwMxAF0Xk1dyHrA0JZmVLOILcBuMA2lZuhy7qz4RJbPszhaA4q1XDHLtNOuIvaALAgZi8N+Jih6cAqWg+jTsESNnSeeAv0KXx3Mw3vEXJU6SWq5enY3aILlWgonSyWZYppo3hAVfbSiZ63xoOxIHujod5SKe1TTvHspjo6Z6ipryZra2E0/pKx+9LjSZ9qxoDGZ+Tk/zZ/CV7SIvlqmHj+cc3l/THIm0Wk9IFmVpuj2xWoc2ntbjEfaV0hqdMugAGt39YzDFkMwFUsdJjUaFtNTETLlf2gkCjy1PTeD3+6BrFtN5qXPmSy3FxDmz1k2u+B9hRGVKDf2xWbFmm2ZN0qBqkgpOuo7KwnagCiLpCSllIWQ+IJL6pOBA0h6xWqWosVgEOLpYdJdHZ8WOUA2hN1YlmqBgWc1c9jGDJyRtC+mtwgllAgEg5gnN8jmIEttruOm7LBVg1MXxLwOLIyypJejLQpNFB3DF2JDuKbokv4FK030BLqBINRoKOSx14QXFVts6hCklOhYDDuMRF8gtFw2hYQX6JYveIThp+7xU7VI5tTdjuKZGuUV6Slypp4V7jFh2ebyapUQdC1MaO+YwitBwaVETOzLcrmwOkwOW/viHJPKQEpHnd4OObYQym1AvU0Bo4Lb6mprCLPKvOrqe8ce+PFWGW2B1cGtO7ugwGtNrvUUxcByxu5s4YtxduEQe2tnFNb4VeNWxF2gf5MWxWywhNCSCz4Fs6nXCIna0kgKKljgpqDMvXJu2BL9qnZklJzCqe7LSDVT89a4Ur+kLYlT+cHZw+Dj3xxKcsgTXVx2YmD0F2C1C6HYgOP1hRlurokE9WOFDwgGwgFK9RVst+HbB05nVUjSmJFYgRIssxKlB2KmIbNqgjhSBLRLcLL0cEnLQ5M+Bg+wbTcg1eowGmsD7RQSkgA1NWFNYojbOlkkCt6iidWBDaYEnqEJtVZSSRVIccHY95guVLCRdIrerw8cYInbL/ljhfS5Ad1XX6VHq7A7m7Bql7Ym3pyjg93uQkGOhvaB+sV1eyI6Oqeoqf8AJ2gG1l/8JXtIi82pV0Pi35xRfJ6h7Ufwle0iL3a045xzeX9JUbPcgjPGsMTy6QoYgduUPBDi9R2I76Q1OAuDM49ter9YwheypZSlai1aV0zA7O6DLJbQqaUJUkqAJUDkCUht3DhFXVbAwTdILOVAuo18MsIZsabk5Uy9VV4Fzi/jgI3J/wBLGl2SyiW15YR9oklr2LBzTjA/KG1gLF2Y99N5V0u7YM1MA0U622Zc9CUCovA1ZnwyphuwguzbJmS1CQCxajJoc3du/jBnBwWskTENNS9Uki8DoAS9a1AziUsu1LpbBKh0mqEq9LR8iMM4e2VsNCQHAUvEkEpBIxqAODGDp9lly0qKAoEDDH9hSIhi2SOiqt5QDgHfmlu2KryjQrnAVEYY6/rrFlCWIlFgFD6tRxGBKFZsTEbtDYl9V4kuaFLhidw7f0gsVtDs1GBgiROuORRi8NT0DeGJ7vdCgsY5KAx3RG1i2YoMDkQHLnKFptwUu4b10VD0GXfnEYgK6KQTo/HuHZ+hsqRmQRdcEhwHG7tgxRl4sfOKXfTXEnLxhd8JwYJPBq0Z2qIZs88qBZhgMP1h9SARdXVqgh2eCB7bZjVkILsSBRQrk3ARVl2ZaVrdJIrlhWnh8vFzlpPnOSkYt5up64EtFi51wJgSGN1mri2WHCCy4rFl6KVi7niMQ4w7W+TC5to6QLlmCu4MeLeESlt2UUIUbzksVUo/bwgXZ8krAwcMNcXDQaAS1VORSX/9s+w+MSFlmKvLSwUxeit2/qgNEljcIJJCatxT88IRJlvP6Ll094YwURPsiS5r0QHbqrwYwYJv1AAKbyCVJdIep6Yzdw9MKx5PBTLvBwQCTrvfvpAuyVyykhdMwdCC4AOkEUjlAlItEy55tG60JMdC+U5Btc0pF0OGGnRTHR18fUaSXk+P80cvqle0iL/PBvAGm/L9ooHk/H80fw1e0iNFtkvov6Ph8mOby/pKgmZLPQEv1QJKsxmX8XYAcaU4UiTVICj1u33Q/ZSCtk7IvHFno70xGG/8oxKgXY+zJSphBxNMQPNo79piS/8AhKAoKQTMVUKEwunChAaofTSJ6w7KkhPmdJOD78BxxpvgsvW5LBIwJbtbICLrNqlHkwqVdWJqVFyUpa6gkb3LdjUiyrnSFS0LmKMpaaO4BBGKSM/flBUqxHFkvjUamrnAw9aUgKCgEApLXikEgbiawtRHz5a09IJStBGLMsPhQYx0xd6iQ+pDAd2b5GsSJ2imt7XEZ1oOO6Apk+Uom6Ca1WlsXo5HWYBZsRUghXSCssG3CvfENbaBaJirpQKH0gdMirKmh0iQtRmOEy5jAhy4CiBSocVx74ibVyamA3+c5xVT0wHrg9WS1fN7oEVnaiGPRrq2HU2H7wLKXTQj5w4xOTJACWIBLO7M74uBnod0CoQlRBpiAeukNeh0T1AII+046xB9gtC1laMRj1Z4v4RFT5fnJCqO43F4c2Uo36kF2Ha40glS+zSAtXy2rNBs6Wl7rEksRnjqYiLykzjmxaJKz2lfSStLszGjtviM07NmMSgMxFWBbDDCCESAQK8QoeBaFSggs4Y93XDs5QYFhuJpT50gge2bH5xBBJYs/Uci3CIf/wDjCScVMp65/OI64sUu06EOdSTg8D22aooLID0AZWOOD5QVVbYgc6wdg4OZYK+eyHLTY/rkJIuF1G8ne5HU5O6kdOsikqBKWd3O+kFWJDrBOqaHJn/PuiNCLdYwZJzfE4F9+VXMV3ZYCSyw4Cg+Shw6zF2tlmBQoZNlFFs04OQCRUgvUFOIY4gwSKhyjQ1qmj/q9wjo7lGhrTMDvUV/7Ux0dvH1G0lyDH80W/w1e0iNGnqorg0ZtyJLWhR/y1e0gRpiJhLJckFnBOhyjl836Sg5LXGYZ5bqjqr2xJbL2UorxKQGLCopj74EsswXjdq1AcnJLkxZ9mWLouomuDHqwamGHGPNBcpJAJDlsGYA5Vw0GvVHpUVhgtnGWFRXjw3R7NSlikEppjgN7fnAcxCrvRU5rd9GmROu+KjyzhSCxIVSpBdR3lqYUgG2W93YsA4OIzFaFm+WgzmpiXJBIxSaZ5fO+GJ1nvJIIZRdmc+FDh81hqA0CYoEopqrEE5sOpoZExaZhBCWLJ0qca9gJFWIbAwXK2IsXWUoAno0cA1DvnSv7QSjkwwcqCiHLnFyd9GNIaYFSFBQNCG852UOo5dvdD1slLUb6VNhTdXfmWj1OxVXw5Wog0ZV0avw3PEj/DjBIBVnw7MYaIG32M/bKC2jEgYMS2cVpVkZYJoTiaHAs/d3RcptnSSUgpvVcKYEk0+cordpsikzAL2DZYVrBYjp8oE3iS5rXiQfCHLOllAA69cE2qRdUHcl34uo4bqgjrgaUgGZoHOWENaOzyXdncEvvcwTLnvhueu7fDZSRRQqRTdCRLrVhQbjEQdZ5t4sKD5ziUNnC0MaEaHx6oibKqorExZZIchwzZ/oBBmx4mUUaEasKN3mFpkAXSwNTQHou5wBo5hSZ91LdEjLUQ4lN7HuZxSCYGt05KUkMxNCGcbqxDbKdalKIqmYMWwYD8onZtmC6By3e+4w9s3Y4QVqJYqyIrhm1KwUq2J6CuBjNZEpKl6AmvAl6A7ieyNSt8ml0gF8IzW0WM84GDAFi2IbxPy0I1xUbbw/mJmJqMcfNTHQ5yml3bVNG8d6EkeMdHdx9Rp3J7aKJMxSluxQQGD1KknXcYuCOXNlDn6x8uh/yjPI6M8vHOV2jU9keUGwS/6gnE0ZpYIzcnpVyiUsvlZsKbrmfv8Aqh1YLjGI6M9XFMbRafK5YFkUnhsDcD1Gl5oYR5TrAAo37SScAZYYcOnSMejodXExsKvKjYclTwMSDKBDvpznhHsjynbPBvKM8qIqRJSOFb5Lbox2Oh1cTGy2nyvWMnoicB9wP7XHOG5XlcsqcOcbQy+0vf8A2jHo6HVxXG1J8r9hDf18cObFMcDfePLT5WNnLZ0zSdTKGGJ+3uEYtHQ6uKY2YeVDZpBCufr/AJQw08/CIm3cuNnqU6DPHGUOzz6Rl8dDp4mNFtfLuzKBIMwKy6FBgadLXdDSeWdkCifrG+5/yxEZ/HQ6eK40pXlAshZxMoGPQGv3o8PLuxkGk3D/AAwf/wBRm0dDp4mNCl8t7KP8X/0H+6CpXlDsqSP6raXP+UZnHQ6eJjVT5S7GWcTPVj/dC5flIsLuTPB3IH+6MnjodPFMa4rynWL7PPD/AMY/3UMGSfK1YAllc8TrzQcjf04xeOh08TGzWnyq2BSWefTD6of74rEvlrZgT/UOLdHX/u+WigR0OniYO23bRNnrmJchTNeoaJAr2R0Ax0es+lf/2Q=="/>
          <p:cNvSpPr>
            <a:spLocks noChangeAspect="1" noChangeArrowheads="1"/>
          </p:cNvSpPr>
          <p:nvPr/>
        </p:nvSpPr>
        <p:spPr bwMode="auto">
          <a:xfrm>
            <a:off x="63500" y="-1084263"/>
            <a:ext cx="2047875" cy="22383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34" name="Picture 10" descr="http://www.learnnc.org/lp/media/uploads/2009/05/rice_field_slaves.jpg"/>
          <p:cNvPicPr>
            <a:picLocks noChangeAspect="1" noChangeArrowheads="1"/>
          </p:cNvPicPr>
          <p:nvPr/>
        </p:nvPicPr>
        <p:blipFill>
          <a:blip r:embed="rId3" cstate="print"/>
          <a:srcRect/>
          <a:stretch>
            <a:fillRect/>
          </a:stretch>
        </p:blipFill>
        <p:spPr bwMode="auto">
          <a:xfrm>
            <a:off x="3886200" y="3276600"/>
            <a:ext cx="4419600" cy="3429000"/>
          </a:xfrm>
          <a:prstGeom prst="rect">
            <a:avLst/>
          </a:prstGeom>
          <a:noFill/>
        </p:spPr>
      </p:pic>
    </p:spTree>
    <p:extLst>
      <p:ext uri="{BB962C8B-B14F-4D97-AF65-F5344CB8AC3E}">
        <p14:creationId xmlns:p14="http://schemas.microsoft.com/office/powerpoint/2010/main" val="1087509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 Slaves in the southern colonies</a:t>
            </a:r>
            <a:endParaRPr lang="en-US" sz="3600" dirty="0"/>
          </a:p>
        </p:txBody>
      </p:sp>
      <p:sp>
        <p:nvSpPr>
          <p:cNvPr id="4" name="TextBox 3"/>
          <p:cNvSpPr txBox="1"/>
          <p:nvPr/>
        </p:nvSpPr>
        <p:spPr>
          <a:xfrm>
            <a:off x="1066800" y="1371600"/>
            <a:ext cx="7010400" cy="1200329"/>
          </a:xfrm>
          <a:prstGeom prst="rect">
            <a:avLst/>
          </a:prstGeom>
          <a:noFill/>
        </p:spPr>
        <p:txBody>
          <a:bodyPr wrap="square" rtlCol="0">
            <a:spAutoFit/>
          </a:bodyPr>
          <a:lstStyle/>
          <a:p>
            <a:r>
              <a:rPr lang="en-US" sz="2400" dirty="0" smtClean="0"/>
              <a:t>	In the Southern colonies, however, slavery expanded rapidly. From Virginia to Georgia, slaves helped raise tobacco, rice, indigo, and other cash crops.</a:t>
            </a:r>
            <a:endParaRPr lang="en-US" sz="2400" dirty="0"/>
          </a:p>
        </p:txBody>
      </p:sp>
      <p:pic>
        <p:nvPicPr>
          <p:cNvPr id="14338" name="Picture 2" descr="http://apworldhistory-rochester-k12-mi-us.wikispaces.com/file/view/colony_work.jpg"/>
          <p:cNvPicPr>
            <a:picLocks noChangeAspect="1" noChangeArrowheads="1"/>
          </p:cNvPicPr>
          <p:nvPr/>
        </p:nvPicPr>
        <p:blipFill>
          <a:blip r:embed="rId2" cstate="print"/>
          <a:srcRect/>
          <a:stretch>
            <a:fillRect/>
          </a:stretch>
        </p:blipFill>
        <p:spPr bwMode="auto">
          <a:xfrm>
            <a:off x="152400" y="3048000"/>
            <a:ext cx="4267200" cy="3705226"/>
          </a:xfrm>
          <a:prstGeom prst="rect">
            <a:avLst/>
          </a:prstGeom>
          <a:noFill/>
        </p:spPr>
      </p:pic>
      <p:pic>
        <p:nvPicPr>
          <p:cNvPr id="14340" name="Picture 4" descr="http://www.sjsapush.com/resources/Confederate_100_Dollar_Note_with_slaves.jpg"/>
          <p:cNvPicPr>
            <a:picLocks noChangeAspect="1" noChangeArrowheads="1"/>
          </p:cNvPicPr>
          <p:nvPr/>
        </p:nvPicPr>
        <p:blipFill>
          <a:blip r:embed="rId3" cstate="print"/>
          <a:srcRect/>
          <a:stretch>
            <a:fillRect/>
          </a:stretch>
        </p:blipFill>
        <p:spPr bwMode="auto">
          <a:xfrm>
            <a:off x="4572000" y="3048000"/>
            <a:ext cx="4419600" cy="3676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chemeClr val="accent5">
                    <a:lumMod val="40000"/>
                    <a:lumOff val="60000"/>
                  </a:schemeClr>
                </a:solidFill>
                <a:latin typeface="Papyrus" pitchFamily="66" charset="0"/>
              </a:rPr>
              <a:t>Atlantic Slave Trade</a:t>
            </a:r>
            <a:endParaRPr lang="en-US" dirty="0">
              <a:solidFill>
                <a:schemeClr val="accent5">
                  <a:lumMod val="40000"/>
                  <a:lumOff val="60000"/>
                </a:schemeClr>
              </a:solidFill>
              <a:latin typeface="Papyrus" pitchFamily="66" charset="0"/>
            </a:endParaRPr>
          </a:p>
        </p:txBody>
      </p:sp>
      <p:sp>
        <p:nvSpPr>
          <p:cNvPr id="3" name="Content Placeholder 2"/>
          <p:cNvSpPr>
            <a:spLocks noGrp="1"/>
          </p:cNvSpPr>
          <p:nvPr>
            <p:ph idx="1"/>
          </p:nvPr>
        </p:nvSpPr>
        <p:spPr>
          <a:xfrm>
            <a:off x="623612" y="1474724"/>
            <a:ext cx="8229600" cy="4075176"/>
          </a:xfrm>
        </p:spPr>
        <p:txBody>
          <a:bodyPr>
            <a:normAutofit/>
          </a:bodyPr>
          <a:lstStyle/>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Slaves were traded for goods at the coast of West Africa</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 Some things that were traded for the slaves were cloths, guns, and rum</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The Africans could barely turn themselves in the ships  because they were so packed full of people ( the Africans)</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For the slaves, crossing the Middle Passage was a nightmare</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Many Africans died of sickness or despair during the voyage</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However the Atlantic </a:t>
            </a:r>
            <a:r>
              <a:rPr lang="en-US" sz="1800" dirty="0">
                <a:solidFill>
                  <a:schemeClr val="accent1">
                    <a:lumMod val="60000"/>
                    <a:lumOff val="40000"/>
                  </a:schemeClr>
                </a:solidFill>
                <a:latin typeface="Papyrus" pitchFamily="66" charset="0"/>
              </a:rPr>
              <a:t>s</a:t>
            </a:r>
            <a:r>
              <a:rPr lang="en-US" sz="1800" dirty="0" smtClean="0">
                <a:solidFill>
                  <a:schemeClr val="accent1">
                    <a:lumMod val="60000"/>
                    <a:lumOff val="40000"/>
                  </a:schemeClr>
                </a:solidFill>
                <a:latin typeface="Papyrus" pitchFamily="66" charset="0"/>
              </a:rPr>
              <a:t>lave trade was very profitable</a:t>
            </a:r>
          </a:p>
          <a:p>
            <a:pPr marL="457200" indent="-457200">
              <a:buFont typeface="Wingdings" pitchFamily="2" charset="2"/>
              <a:buChar char="v"/>
            </a:pPr>
            <a:r>
              <a:rPr lang="en-US" sz="1800" dirty="0" smtClean="0">
                <a:solidFill>
                  <a:schemeClr val="accent1">
                    <a:lumMod val="60000"/>
                    <a:lumOff val="40000"/>
                  </a:schemeClr>
                </a:solidFill>
                <a:latin typeface="Papyrus" pitchFamily="66" charset="0"/>
              </a:rPr>
              <a:t>Many colonial merchants built fortunes trading in human beings</a:t>
            </a:r>
          </a:p>
        </p:txBody>
      </p:sp>
      <p:pic>
        <p:nvPicPr>
          <p:cNvPr id="1026" name="Picture 2" descr="http://www.pbs.org/wgbh/aia/part1/images/1bark0130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4267201"/>
            <a:ext cx="3990424" cy="2514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3.gstatic.com/images?q=tbn:ANd9GcSmS3dc9q_uIzlIIeOW-4OzpVpJAsvGnA3HAPEGxBcSrIjYDzetD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4585821"/>
            <a:ext cx="1600200" cy="187735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www.orange.com/en_EN/press/press_releases/att00012462/ace.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9200" y="4419601"/>
            <a:ext cx="160020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5676020"/>
      </p:ext>
    </p:extLst>
  </p:cSld>
  <p:clrMapOvr>
    <a:masterClrMapping/>
  </p:clrMapOvr>
  <mc:AlternateContent xmlns:mc="http://schemas.openxmlformats.org/markup-compatibility/2006" xmlns:p14="http://schemas.microsoft.com/office/powerpoint/2010/main">
    <mc:Choice Requires="p14">
      <p:transition spd="slow" p14:dur="4400">
        <p14:honeycomb/>
        <p:sndAc>
          <p:stSnd>
            <p:snd r:embed="rId2" name="drumroll.wav"/>
          </p:stSnd>
        </p:sndAc>
      </p:transition>
    </mc:Choice>
    <mc:Fallback xmlns="">
      <p:transition spd="slow">
        <p:fade/>
        <p:sndAc>
          <p:stSnd>
            <p:snd r:embed="rId6" name="drumroll.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1" presetClass="emph" presetSubtype="0" fill="hold" grpId="0" nodeType="clickEffect">
                                  <p:stCondLst>
                                    <p:cond delay="0"/>
                                  </p:stCondLst>
                                  <p:childTnLst>
                                    <p:animClr clrSpc="hsl" dir="cw">
                                      <p:cBhvr override="childStyle">
                                        <p:cTn id="11" dur="500" fill="hold"/>
                                        <p:tgtEl>
                                          <p:spTgt spid="3">
                                            <p:txEl>
                                              <p:pRg st="0" end="0"/>
                                            </p:txEl>
                                          </p:spTgt>
                                        </p:tgtEl>
                                        <p:attrNameLst>
                                          <p:attrName>style.color</p:attrName>
                                        </p:attrNameLst>
                                      </p:cBhvr>
                                      <p:by>
                                        <p:hsl h="7200000" s="0" l="0"/>
                                      </p:by>
                                    </p:animClr>
                                    <p:animClr clrSpc="hsl" dir="cw">
                                      <p:cBhvr>
                                        <p:cTn id="12" dur="500" fill="hold"/>
                                        <p:tgtEl>
                                          <p:spTgt spid="3">
                                            <p:txEl>
                                              <p:pRg st="0" end="0"/>
                                            </p:txEl>
                                          </p:spTgt>
                                        </p:tgtEl>
                                        <p:attrNameLst>
                                          <p:attrName>fillcolor</p:attrName>
                                        </p:attrNameLst>
                                      </p:cBhvr>
                                      <p:by>
                                        <p:hsl h="7200000" s="0" l="0"/>
                                      </p:by>
                                    </p:animClr>
                                    <p:animClr clrSpc="hsl" dir="cw">
                                      <p:cBhvr>
                                        <p:cTn id="13" dur="500" fill="hold"/>
                                        <p:tgtEl>
                                          <p:spTgt spid="3">
                                            <p:txEl>
                                              <p:pRg st="0" end="0"/>
                                            </p:txEl>
                                          </p:spTgt>
                                        </p:tgtEl>
                                        <p:attrNameLst>
                                          <p:attrName>stroke.color</p:attrName>
                                        </p:attrNameLst>
                                      </p:cBhvr>
                                      <p:by>
                                        <p:hsl h="7200000" s="0" l="0"/>
                                      </p:by>
                                    </p:animClr>
                                    <p:set>
                                      <p:cBhvr>
                                        <p:cTn id="14" dur="500" fill="hold"/>
                                        <p:tgtEl>
                                          <p:spTgt spid="3">
                                            <p:txEl>
                                              <p:pRg st="0" end="0"/>
                                            </p:txEl>
                                          </p:spTgt>
                                        </p:tgtEl>
                                        <p:attrNameLst>
                                          <p:attrName>fill.type</p:attrName>
                                        </p:attrNameLst>
                                      </p:cBhvr>
                                      <p:to>
                                        <p:strVal val="solid"/>
                                      </p:to>
                                    </p:set>
                                  </p:childTnLst>
                                </p:cTn>
                              </p:par>
                            </p:childTnLst>
                          </p:cTn>
                        </p:par>
                      </p:childTnLst>
                    </p:cTn>
                  </p:par>
                  <p:par>
                    <p:cTn id="15" fill="hold">
                      <p:stCondLst>
                        <p:cond delay="indefinite"/>
                      </p:stCondLst>
                      <p:childTnLst>
                        <p:par>
                          <p:cTn id="16" fill="hold">
                            <p:stCondLst>
                              <p:cond delay="0"/>
                            </p:stCondLst>
                            <p:childTnLst>
                              <p:par>
                                <p:cTn id="17" presetID="21" presetClass="emph" presetSubtype="0" fill="hold" grpId="0" nodeType="clickEffect">
                                  <p:stCondLst>
                                    <p:cond delay="0"/>
                                  </p:stCondLst>
                                  <p:childTnLst>
                                    <p:animClr clrSpc="hsl" dir="cw">
                                      <p:cBhvr override="childStyle">
                                        <p:cTn id="18" dur="500" fill="hold"/>
                                        <p:tgtEl>
                                          <p:spTgt spid="3">
                                            <p:txEl>
                                              <p:pRg st="1" end="1"/>
                                            </p:txEl>
                                          </p:spTgt>
                                        </p:tgtEl>
                                        <p:attrNameLst>
                                          <p:attrName>style.color</p:attrName>
                                        </p:attrNameLst>
                                      </p:cBhvr>
                                      <p:by>
                                        <p:hsl h="7200000" s="0" l="0"/>
                                      </p:by>
                                    </p:animClr>
                                    <p:animClr clrSpc="hsl" dir="cw">
                                      <p:cBhvr>
                                        <p:cTn id="19" dur="500" fill="hold"/>
                                        <p:tgtEl>
                                          <p:spTgt spid="3">
                                            <p:txEl>
                                              <p:pRg st="1" end="1"/>
                                            </p:txEl>
                                          </p:spTgt>
                                        </p:tgtEl>
                                        <p:attrNameLst>
                                          <p:attrName>fillcolor</p:attrName>
                                        </p:attrNameLst>
                                      </p:cBhvr>
                                      <p:by>
                                        <p:hsl h="7200000" s="0" l="0"/>
                                      </p:by>
                                    </p:animClr>
                                    <p:animClr clrSpc="hsl" dir="cw">
                                      <p:cBhvr>
                                        <p:cTn id="20" dur="500" fill="hold"/>
                                        <p:tgtEl>
                                          <p:spTgt spid="3">
                                            <p:txEl>
                                              <p:pRg st="1" end="1"/>
                                            </p:txEl>
                                          </p:spTgt>
                                        </p:tgtEl>
                                        <p:attrNameLst>
                                          <p:attrName>stroke.color</p:attrName>
                                        </p:attrNameLst>
                                      </p:cBhvr>
                                      <p:by>
                                        <p:hsl h="7200000" s="0" l="0"/>
                                      </p:by>
                                    </p:animClr>
                                    <p:set>
                                      <p:cBhvr>
                                        <p:cTn id="21" dur="500" fill="hold"/>
                                        <p:tgtEl>
                                          <p:spTgt spid="3">
                                            <p:txEl>
                                              <p:pRg st="1" end="1"/>
                                            </p:txEl>
                                          </p:spTgt>
                                        </p:tgtEl>
                                        <p:attrNameLst>
                                          <p:attrName>fill.type</p:attrName>
                                        </p:attrNameLst>
                                      </p:cBhvr>
                                      <p:to>
                                        <p:strVal val="solid"/>
                                      </p:to>
                                    </p:set>
                                  </p:childTnLst>
                                </p:cTn>
                              </p:par>
                            </p:childTnLst>
                          </p:cTn>
                        </p:par>
                      </p:childTnLst>
                    </p:cTn>
                  </p:par>
                  <p:par>
                    <p:cTn id="22" fill="hold">
                      <p:stCondLst>
                        <p:cond delay="indefinite"/>
                      </p:stCondLst>
                      <p:childTnLst>
                        <p:par>
                          <p:cTn id="23" fill="hold">
                            <p:stCondLst>
                              <p:cond delay="0"/>
                            </p:stCondLst>
                            <p:childTnLst>
                              <p:par>
                                <p:cTn id="24" presetID="21" presetClass="emph" presetSubtype="0" fill="hold" grpId="0" nodeType="clickEffect">
                                  <p:stCondLst>
                                    <p:cond delay="0"/>
                                  </p:stCondLst>
                                  <p:childTnLst>
                                    <p:animClr clrSpc="hsl" dir="cw">
                                      <p:cBhvr override="childStyle">
                                        <p:cTn id="25" dur="500" fill="hold"/>
                                        <p:tgtEl>
                                          <p:spTgt spid="3">
                                            <p:txEl>
                                              <p:pRg st="2" end="2"/>
                                            </p:txEl>
                                          </p:spTgt>
                                        </p:tgtEl>
                                        <p:attrNameLst>
                                          <p:attrName>style.color</p:attrName>
                                        </p:attrNameLst>
                                      </p:cBhvr>
                                      <p:by>
                                        <p:hsl h="7200000" s="0" l="0"/>
                                      </p:by>
                                    </p:animClr>
                                    <p:animClr clrSpc="hsl" dir="cw">
                                      <p:cBhvr>
                                        <p:cTn id="26" dur="500" fill="hold"/>
                                        <p:tgtEl>
                                          <p:spTgt spid="3">
                                            <p:txEl>
                                              <p:pRg st="2" end="2"/>
                                            </p:txEl>
                                          </p:spTgt>
                                        </p:tgtEl>
                                        <p:attrNameLst>
                                          <p:attrName>fillcolor</p:attrName>
                                        </p:attrNameLst>
                                      </p:cBhvr>
                                      <p:by>
                                        <p:hsl h="7200000" s="0" l="0"/>
                                      </p:by>
                                    </p:animClr>
                                    <p:animClr clrSpc="hsl" dir="cw">
                                      <p:cBhvr>
                                        <p:cTn id="27" dur="500" fill="hold"/>
                                        <p:tgtEl>
                                          <p:spTgt spid="3">
                                            <p:txEl>
                                              <p:pRg st="2" end="2"/>
                                            </p:txEl>
                                          </p:spTgt>
                                        </p:tgtEl>
                                        <p:attrNameLst>
                                          <p:attrName>stroke.color</p:attrName>
                                        </p:attrNameLst>
                                      </p:cBhvr>
                                      <p:by>
                                        <p:hsl h="7200000" s="0" l="0"/>
                                      </p:by>
                                    </p:animClr>
                                    <p:set>
                                      <p:cBhvr>
                                        <p:cTn id="28" dur="500" fill="hold"/>
                                        <p:tgtEl>
                                          <p:spTgt spid="3">
                                            <p:txEl>
                                              <p:pRg st="2" end="2"/>
                                            </p:txEl>
                                          </p:spTgt>
                                        </p:tgtEl>
                                        <p:attrNameLst>
                                          <p:attrName>fill.type</p:attrName>
                                        </p:attrNameLst>
                                      </p:cBhvr>
                                      <p:to>
                                        <p:strVal val="solid"/>
                                      </p:to>
                                    </p:set>
                                  </p:childTnLst>
                                </p:cTn>
                              </p:par>
                            </p:childTnLst>
                          </p:cTn>
                        </p:par>
                      </p:childTnLst>
                    </p:cTn>
                  </p:par>
                  <p:par>
                    <p:cTn id="29" fill="hold">
                      <p:stCondLst>
                        <p:cond delay="indefinite"/>
                      </p:stCondLst>
                      <p:childTnLst>
                        <p:par>
                          <p:cTn id="30" fill="hold">
                            <p:stCondLst>
                              <p:cond delay="0"/>
                            </p:stCondLst>
                            <p:childTnLst>
                              <p:par>
                                <p:cTn id="31" presetID="21" presetClass="emph" presetSubtype="0" fill="hold" grpId="0" nodeType="clickEffect">
                                  <p:stCondLst>
                                    <p:cond delay="0"/>
                                  </p:stCondLst>
                                  <p:childTnLst>
                                    <p:animClr clrSpc="hsl" dir="cw">
                                      <p:cBhvr override="childStyle">
                                        <p:cTn id="32" dur="500" fill="hold"/>
                                        <p:tgtEl>
                                          <p:spTgt spid="3">
                                            <p:txEl>
                                              <p:pRg st="3" end="3"/>
                                            </p:txEl>
                                          </p:spTgt>
                                        </p:tgtEl>
                                        <p:attrNameLst>
                                          <p:attrName>style.color</p:attrName>
                                        </p:attrNameLst>
                                      </p:cBhvr>
                                      <p:by>
                                        <p:hsl h="7200000" s="0" l="0"/>
                                      </p:by>
                                    </p:animClr>
                                    <p:animClr clrSpc="hsl" dir="cw">
                                      <p:cBhvr>
                                        <p:cTn id="33" dur="500" fill="hold"/>
                                        <p:tgtEl>
                                          <p:spTgt spid="3">
                                            <p:txEl>
                                              <p:pRg st="3" end="3"/>
                                            </p:txEl>
                                          </p:spTgt>
                                        </p:tgtEl>
                                        <p:attrNameLst>
                                          <p:attrName>fillcolor</p:attrName>
                                        </p:attrNameLst>
                                      </p:cBhvr>
                                      <p:by>
                                        <p:hsl h="7200000" s="0" l="0"/>
                                      </p:by>
                                    </p:animClr>
                                    <p:animClr clrSpc="hsl" dir="cw">
                                      <p:cBhvr>
                                        <p:cTn id="34" dur="500" fill="hold"/>
                                        <p:tgtEl>
                                          <p:spTgt spid="3">
                                            <p:txEl>
                                              <p:pRg st="3" end="3"/>
                                            </p:txEl>
                                          </p:spTgt>
                                        </p:tgtEl>
                                        <p:attrNameLst>
                                          <p:attrName>stroke.color</p:attrName>
                                        </p:attrNameLst>
                                      </p:cBhvr>
                                      <p:by>
                                        <p:hsl h="7200000" s="0" l="0"/>
                                      </p:by>
                                    </p:animClr>
                                    <p:set>
                                      <p:cBhvr>
                                        <p:cTn id="35" dur="500" fill="hold"/>
                                        <p:tgtEl>
                                          <p:spTgt spid="3">
                                            <p:txEl>
                                              <p:pRg st="3" end="3"/>
                                            </p:txEl>
                                          </p:spTgt>
                                        </p:tgtEl>
                                        <p:attrNameLst>
                                          <p:attrName>fill.type</p:attrName>
                                        </p:attrNameLst>
                                      </p:cBhvr>
                                      <p:to>
                                        <p:strVal val="solid"/>
                                      </p:to>
                                    </p:set>
                                  </p:childTnLst>
                                </p:cTn>
                              </p:par>
                            </p:childTnLst>
                          </p:cTn>
                        </p:par>
                      </p:childTnLst>
                    </p:cTn>
                  </p:par>
                  <p:par>
                    <p:cTn id="36" fill="hold">
                      <p:stCondLst>
                        <p:cond delay="indefinite"/>
                      </p:stCondLst>
                      <p:childTnLst>
                        <p:par>
                          <p:cTn id="37" fill="hold">
                            <p:stCondLst>
                              <p:cond delay="0"/>
                            </p:stCondLst>
                            <p:childTnLst>
                              <p:par>
                                <p:cTn id="38" presetID="21" presetClass="emph" presetSubtype="0" fill="hold" grpId="0" nodeType="clickEffect">
                                  <p:stCondLst>
                                    <p:cond delay="0"/>
                                  </p:stCondLst>
                                  <p:childTnLst>
                                    <p:animClr clrSpc="hsl" dir="cw">
                                      <p:cBhvr override="childStyle">
                                        <p:cTn id="39" dur="500" fill="hold"/>
                                        <p:tgtEl>
                                          <p:spTgt spid="3">
                                            <p:txEl>
                                              <p:pRg st="4" end="4"/>
                                            </p:txEl>
                                          </p:spTgt>
                                        </p:tgtEl>
                                        <p:attrNameLst>
                                          <p:attrName>style.color</p:attrName>
                                        </p:attrNameLst>
                                      </p:cBhvr>
                                      <p:by>
                                        <p:hsl h="7200000" s="0" l="0"/>
                                      </p:by>
                                    </p:animClr>
                                    <p:animClr clrSpc="hsl" dir="cw">
                                      <p:cBhvr>
                                        <p:cTn id="40" dur="500" fill="hold"/>
                                        <p:tgtEl>
                                          <p:spTgt spid="3">
                                            <p:txEl>
                                              <p:pRg st="4" end="4"/>
                                            </p:txEl>
                                          </p:spTgt>
                                        </p:tgtEl>
                                        <p:attrNameLst>
                                          <p:attrName>fillcolor</p:attrName>
                                        </p:attrNameLst>
                                      </p:cBhvr>
                                      <p:by>
                                        <p:hsl h="7200000" s="0" l="0"/>
                                      </p:by>
                                    </p:animClr>
                                    <p:animClr clrSpc="hsl" dir="cw">
                                      <p:cBhvr>
                                        <p:cTn id="41" dur="500" fill="hold"/>
                                        <p:tgtEl>
                                          <p:spTgt spid="3">
                                            <p:txEl>
                                              <p:pRg st="4" end="4"/>
                                            </p:txEl>
                                          </p:spTgt>
                                        </p:tgtEl>
                                        <p:attrNameLst>
                                          <p:attrName>stroke.color</p:attrName>
                                        </p:attrNameLst>
                                      </p:cBhvr>
                                      <p:by>
                                        <p:hsl h="7200000" s="0" l="0"/>
                                      </p:by>
                                    </p:animClr>
                                    <p:set>
                                      <p:cBhvr>
                                        <p:cTn id="42" dur="500" fill="hold"/>
                                        <p:tgtEl>
                                          <p:spTgt spid="3">
                                            <p:txEl>
                                              <p:pRg st="4" end="4"/>
                                            </p:txEl>
                                          </p:spTgt>
                                        </p:tgtEl>
                                        <p:attrNameLst>
                                          <p:attrName>fill.type</p:attrName>
                                        </p:attrNameLst>
                                      </p:cBhvr>
                                      <p:to>
                                        <p:strVal val="solid"/>
                                      </p:to>
                                    </p:set>
                                  </p:childTnLst>
                                </p:cTn>
                              </p:par>
                            </p:childTnLst>
                          </p:cTn>
                        </p:par>
                      </p:childTnLst>
                    </p:cTn>
                  </p:par>
                  <p:par>
                    <p:cTn id="43" fill="hold">
                      <p:stCondLst>
                        <p:cond delay="indefinite"/>
                      </p:stCondLst>
                      <p:childTnLst>
                        <p:par>
                          <p:cTn id="44" fill="hold">
                            <p:stCondLst>
                              <p:cond delay="0"/>
                            </p:stCondLst>
                            <p:childTnLst>
                              <p:par>
                                <p:cTn id="45" presetID="21" presetClass="emph" presetSubtype="0" fill="hold" grpId="0" nodeType="clickEffect">
                                  <p:stCondLst>
                                    <p:cond delay="0"/>
                                  </p:stCondLst>
                                  <p:childTnLst>
                                    <p:animClr clrSpc="hsl" dir="cw">
                                      <p:cBhvr override="childStyle">
                                        <p:cTn id="46" dur="500" fill="hold"/>
                                        <p:tgtEl>
                                          <p:spTgt spid="3">
                                            <p:txEl>
                                              <p:pRg st="5" end="5"/>
                                            </p:txEl>
                                          </p:spTgt>
                                        </p:tgtEl>
                                        <p:attrNameLst>
                                          <p:attrName>style.color</p:attrName>
                                        </p:attrNameLst>
                                      </p:cBhvr>
                                      <p:by>
                                        <p:hsl h="7200000" s="0" l="0"/>
                                      </p:by>
                                    </p:animClr>
                                    <p:animClr clrSpc="hsl" dir="cw">
                                      <p:cBhvr>
                                        <p:cTn id="47" dur="500" fill="hold"/>
                                        <p:tgtEl>
                                          <p:spTgt spid="3">
                                            <p:txEl>
                                              <p:pRg st="5" end="5"/>
                                            </p:txEl>
                                          </p:spTgt>
                                        </p:tgtEl>
                                        <p:attrNameLst>
                                          <p:attrName>fillcolor</p:attrName>
                                        </p:attrNameLst>
                                      </p:cBhvr>
                                      <p:by>
                                        <p:hsl h="7200000" s="0" l="0"/>
                                      </p:by>
                                    </p:animClr>
                                    <p:animClr clrSpc="hsl" dir="cw">
                                      <p:cBhvr>
                                        <p:cTn id="48" dur="500" fill="hold"/>
                                        <p:tgtEl>
                                          <p:spTgt spid="3">
                                            <p:txEl>
                                              <p:pRg st="5" end="5"/>
                                            </p:txEl>
                                          </p:spTgt>
                                        </p:tgtEl>
                                        <p:attrNameLst>
                                          <p:attrName>stroke.color</p:attrName>
                                        </p:attrNameLst>
                                      </p:cBhvr>
                                      <p:by>
                                        <p:hsl h="7200000" s="0" l="0"/>
                                      </p:by>
                                    </p:animClr>
                                    <p:set>
                                      <p:cBhvr>
                                        <p:cTn id="49" dur="500" fill="hold"/>
                                        <p:tgtEl>
                                          <p:spTgt spid="3">
                                            <p:txEl>
                                              <p:pRg st="5" end="5"/>
                                            </p:txEl>
                                          </p:spTgt>
                                        </p:tgtEl>
                                        <p:attrNameLst>
                                          <p:attrName>fill.type</p:attrName>
                                        </p:attrNameLst>
                                      </p:cBhvr>
                                      <p:to>
                                        <p:strVal val="solid"/>
                                      </p:to>
                                    </p:se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Effect transition="in" filter="wipe(down)">
                                      <p:cBhvr>
                                        <p:cTn id="54" dur="580">
                                          <p:stCondLst>
                                            <p:cond delay="0"/>
                                          </p:stCondLst>
                                        </p:cTn>
                                        <p:tgtEl>
                                          <p:spTgt spid="3">
                                            <p:txEl>
                                              <p:pRg st="6" end="6"/>
                                            </p:txEl>
                                          </p:spTgt>
                                        </p:tgtEl>
                                      </p:cBhvr>
                                    </p:animEffect>
                                    <p:anim calcmode="lin" valueType="num">
                                      <p:cBhvr>
                                        <p:cTn id="55"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3">
                                            <p:txEl>
                                              <p:pRg st="6" end="6"/>
                                            </p:txEl>
                                          </p:spTgt>
                                        </p:tgtEl>
                                      </p:cBhvr>
                                      <p:to x="100000" y="60000"/>
                                    </p:animScale>
                                    <p:animScale>
                                      <p:cBhvr>
                                        <p:cTn id="61" dur="166" decel="50000">
                                          <p:stCondLst>
                                            <p:cond delay="676"/>
                                          </p:stCondLst>
                                        </p:cTn>
                                        <p:tgtEl>
                                          <p:spTgt spid="3">
                                            <p:txEl>
                                              <p:pRg st="6" end="6"/>
                                            </p:txEl>
                                          </p:spTgt>
                                        </p:tgtEl>
                                      </p:cBhvr>
                                      <p:to x="100000" y="100000"/>
                                    </p:animScale>
                                    <p:animScale>
                                      <p:cBhvr>
                                        <p:cTn id="62" dur="26">
                                          <p:stCondLst>
                                            <p:cond delay="1312"/>
                                          </p:stCondLst>
                                        </p:cTn>
                                        <p:tgtEl>
                                          <p:spTgt spid="3">
                                            <p:txEl>
                                              <p:pRg st="6" end="6"/>
                                            </p:txEl>
                                          </p:spTgt>
                                        </p:tgtEl>
                                      </p:cBhvr>
                                      <p:to x="100000" y="80000"/>
                                    </p:animScale>
                                    <p:animScale>
                                      <p:cBhvr>
                                        <p:cTn id="63" dur="166" decel="50000">
                                          <p:stCondLst>
                                            <p:cond delay="1338"/>
                                          </p:stCondLst>
                                        </p:cTn>
                                        <p:tgtEl>
                                          <p:spTgt spid="3">
                                            <p:txEl>
                                              <p:pRg st="6" end="6"/>
                                            </p:txEl>
                                          </p:spTgt>
                                        </p:tgtEl>
                                      </p:cBhvr>
                                      <p:to x="100000" y="100000"/>
                                    </p:animScale>
                                    <p:animScale>
                                      <p:cBhvr>
                                        <p:cTn id="64" dur="26">
                                          <p:stCondLst>
                                            <p:cond delay="1642"/>
                                          </p:stCondLst>
                                        </p:cTn>
                                        <p:tgtEl>
                                          <p:spTgt spid="3">
                                            <p:txEl>
                                              <p:pRg st="6" end="6"/>
                                            </p:txEl>
                                          </p:spTgt>
                                        </p:tgtEl>
                                      </p:cBhvr>
                                      <p:to x="100000" y="90000"/>
                                    </p:animScale>
                                    <p:animScale>
                                      <p:cBhvr>
                                        <p:cTn id="65" dur="166" decel="50000">
                                          <p:stCondLst>
                                            <p:cond delay="1668"/>
                                          </p:stCondLst>
                                        </p:cTn>
                                        <p:tgtEl>
                                          <p:spTgt spid="3">
                                            <p:txEl>
                                              <p:pRg st="6" end="6"/>
                                            </p:txEl>
                                          </p:spTgt>
                                        </p:tgtEl>
                                      </p:cBhvr>
                                      <p:to x="100000" y="100000"/>
                                    </p:animScale>
                                    <p:animScale>
                                      <p:cBhvr>
                                        <p:cTn id="66" dur="26">
                                          <p:stCondLst>
                                            <p:cond delay="1808"/>
                                          </p:stCondLst>
                                        </p:cTn>
                                        <p:tgtEl>
                                          <p:spTgt spid="3">
                                            <p:txEl>
                                              <p:pRg st="6" end="6"/>
                                            </p:txEl>
                                          </p:spTgt>
                                        </p:tgtEl>
                                      </p:cBhvr>
                                      <p:to x="100000" y="95000"/>
                                    </p:animScale>
                                    <p:animScale>
                                      <p:cBhvr>
                                        <p:cTn id="67" dur="166" decel="50000">
                                          <p:stCondLst>
                                            <p:cond delay="1834"/>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52401"/>
            <a:ext cx="7175351" cy="1295400"/>
          </a:xfrm>
        </p:spPr>
        <p:txBody>
          <a:bodyPr/>
          <a:lstStyle/>
          <a:p>
            <a:r>
              <a:rPr lang="en-US" sz="4800" u="sng" dirty="0" smtClean="0"/>
              <a:t>Work Without Hope</a:t>
            </a:r>
            <a:endParaRPr lang="en-US" sz="4800" u="sng" dirty="0"/>
          </a:p>
        </p:txBody>
      </p:sp>
      <p:sp>
        <p:nvSpPr>
          <p:cNvPr id="3" name="Subtitle 2"/>
          <p:cNvSpPr>
            <a:spLocks noGrp="1"/>
          </p:cNvSpPr>
          <p:nvPr>
            <p:ph type="subTitle" idx="1"/>
          </p:nvPr>
        </p:nvSpPr>
        <p:spPr>
          <a:xfrm>
            <a:off x="609600" y="2438400"/>
            <a:ext cx="4114800" cy="1600200"/>
          </a:xfrm>
        </p:spPr>
        <p:txBody>
          <a:bodyPr>
            <a:normAutofit/>
          </a:bodyPr>
          <a:lstStyle/>
          <a:p>
            <a:r>
              <a:rPr lang="en-US" sz="2400" b="1" dirty="0" smtClean="0">
                <a:solidFill>
                  <a:schemeClr val="tx1"/>
                </a:solidFill>
              </a:rPr>
              <a:t>Main Idea:  </a:t>
            </a:r>
            <a:r>
              <a:rPr lang="en-US" sz="2400" dirty="0" smtClean="0">
                <a:solidFill>
                  <a:srgbClr val="FFFF00"/>
                </a:solidFill>
              </a:rPr>
              <a:t>The slaves’ masters in America demanded hard work.</a:t>
            </a:r>
            <a:endParaRPr lang="en-US" sz="2400" dirty="0">
              <a:solidFill>
                <a:srgbClr val="FFFF00"/>
              </a:solidFill>
            </a:endParaRPr>
          </a:p>
        </p:txBody>
      </p:sp>
      <p:pic>
        <p:nvPicPr>
          <p:cNvPr id="1026" name="Picture 2" descr="http://www.libertarianstandard.com/wp-content/uploads/2010/04/slavery-300x233.gif">
            <a:hlinkClick r:id="rId2" tooltip="slavery"/>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48200" y="2895600"/>
            <a:ext cx="3434443" cy="3362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782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47800"/>
            <a:ext cx="7315200" cy="3276600"/>
          </a:xfrm>
        </p:spPr>
        <p:txBody>
          <a:bodyPr>
            <a:normAutofit lnSpcReduction="10000"/>
          </a:bodyPr>
          <a:lstStyle/>
          <a:p>
            <a:r>
              <a:rPr lang="en-US" dirty="0" smtClean="0">
                <a:solidFill>
                  <a:schemeClr val="tx1">
                    <a:lumMod val="95000"/>
                    <a:lumOff val="5000"/>
                  </a:schemeClr>
                </a:solidFill>
              </a:rPr>
              <a:t>Most enslaved Africans were put to work in fields raising crops</a:t>
            </a:r>
          </a:p>
          <a:p>
            <a:r>
              <a:rPr lang="en-US" dirty="0" smtClean="0">
                <a:solidFill>
                  <a:schemeClr val="tx1">
                    <a:lumMod val="95000"/>
                    <a:lumOff val="5000"/>
                  </a:schemeClr>
                </a:solidFill>
              </a:rPr>
              <a:t>Some Africans rebelled against slavery by refusing to work or running away</a:t>
            </a:r>
          </a:p>
          <a:p>
            <a:r>
              <a:rPr lang="en-US" dirty="0" smtClean="0">
                <a:solidFill>
                  <a:schemeClr val="tx1">
                    <a:lumMod val="95000"/>
                    <a:lumOff val="5000"/>
                  </a:schemeClr>
                </a:solidFill>
              </a:rPr>
              <a:t>Slaves had little hope of making a better life</a:t>
            </a:r>
          </a:p>
          <a:p>
            <a:r>
              <a:rPr lang="en-US" dirty="0" smtClean="0">
                <a:solidFill>
                  <a:schemeClr val="tx1">
                    <a:lumMod val="95000"/>
                    <a:lumOff val="5000"/>
                  </a:schemeClr>
                </a:solidFill>
              </a:rPr>
              <a:t>Most adapted to their unhappy working conditions</a:t>
            </a:r>
          </a:p>
          <a:p>
            <a:r>
              <a:rPr lang="en-US" dirty="0" smtClean="0">
                <a:solidFill>
                  <a:schemeClr val="tx1">
                    <a:lumMod val="95000"/>
                    <a:lumOff val="5000"/>
                  </a:schemeClr>
                </a:solidFill>
              </a:rPr>
              <a:t>Slowly and painfully, they began to create a new African American way of life</a:t>
            </a:r>
            <a:endParaRPr lang="en-US" dirty="0">
              <a:solidFill>
                <a:schemeClr val="tx1">
                  <a:lumMod val="95000"/>
                  <a:lumOff val="5000"/>
                </a:schemeClr>
              </a:solidFill>
            </a:endParaRPr>
          </a:p>
        </p:txBody>
      </p:sp>
      <p:sp>
        <p:nvSpPr>
          <p:cNvPr id="2" name="Title 1"/>
          <p:cNvSpPr>
            <a:spLocks noGrp="1"/>
          </p:cNvSpPr>
          <p:nvPr>
            <p:ph type="title"/>
          </p:nvPr>
        </p:nvSpPr>
        <p:spPr>
          <a:xfrm>
            <a:off x="685800" y="152400"/>
            <a:ext cx="7620000" cy="1143000"/>
          </a:xfrm>
        </p:spPr>
        <p:txBody>
          <a:bodyPr/>
          <a:lstStyle/>
          <a:p>
            <a:pPr marL="0" indent="0">
              <a:buNone/>
            </a:pPr>
            <a:r>
              <a:rPr lang="en-US" sz="4000" u="sng" dirty="0" smtClean="0"/>
              <a:t>Facts on Work Without Hope</a:t>
            </a:r>
            <a:endParaRPr lang="en-US" sz="4000" u="sng" dirty="0"/>
          </a:p>
        </p:txBody>
      </p:sp>
      <p:pic>
        <p:nvPicPr>
          <p:cNvPr id="2050" name="Picture 2" descr="http://farm4.static.flickr.com/3257/2724476464_3f11cb3247_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10200" y="4419600"/>
            <a:ext cx="2188448" cy="2197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6197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31376"/>
            <a:ext cx="7467600" cy="1035424"/>
          </a:xfrm>
        </p:spPr>
        <p:txBody>
          <a:bodyPr>
            <a:normAutofit/>
          </a:bodyPr>
          <a:lstStyle/>
          <a:p>
            <a:r>
              <a:rPr lang="en-US" sz="4400" dirty="0" smtClean="0">
                <a:latin typeface="Arial Rounded MT Bold" pitchFamily="34" charset="0"/>
              </a:rPr>
              <a:t>Puritan Church Services</a:t>
            </a:r>
            <a:endParaRPr lang="en-US" sz="4400" dirty="0">
              <a:latin typeface="Arial Rounded MT Bold" pitchFamily="34" charset="0"/>
            </a:endParaRPr>
          </a:p>
        </p:txBody>
      </p:sp>
      <p:sp>
        <p:nvSpPr>
          <p:cNvPr id="3" name="Subtitle 2"/>
          <p:cNvSpPr>
            <a:spLocks noGrp="1"/>
          </p:cNvSpPr>
          <p:nvPr>
            <p:ph type="subTitle" idx="1"/>
          </p:nvPr>
        </p:nvSpPr>
        <p:spPr>
          <a:xfrm>
            <a:off x="1686497" y="1371600"/>
            <a:ext cx="5704903" cy="5105400"/>
          </a:xfrm>
        </p:spPr>
        <p:txBody>
          <a:bodyPr>
            <a:normAutofit lnSpcReduction="10000"/>
          </a:bodyPr>
          <a:lstStyle/>
          <a:p>
            <a:pPr marL="342900" indent="-342900">
              <a:buFont typeface="Arial" pitchFamily="34" charset="0"/>
              <a:buChar char="•"/>
            </a:pPr>
            <a:r>
              <a:rPr lang="en-US" sz="1600" dirty="0" smtClean="0"/>
              <a:t>In New England the sound of a drum or horn called Puritans to worship on Sunday Morning</a:t>
            </a:r>
          </a:p>
          <a:p>
            <a:pPr marL="342900" indent="-342900">
              <a:buFont typeface="Arial" pitchFamily="34" charset="0"/>
              <a:buChar char="•"/>
            </a:pPr>
            <a:r>
              <a:rPr lang="en-US" sz="1600" dirty="0" smtClean="0"/>
              <a:t>Sometimes houses were searched to make sure that everyone was at church</a:t>
            </a:r>
          </a:p>
          <a:p>
            <a:pPr marL="285750" indent="-285750">
              <a:buFont typeface="Arial" pitchFamily="34" charset="0"/>
              <a:buChar char="•"/>
            </a:pPr>
            <a:r>
              <a:rPr lang="en-US" sz="1600" dirty="0" smtClean="0"/>
              <a:t>Church services were held in the town meetinghouse, which was also used for all public meetings</a:t>
            </a:r>
          </a:p>
          <a:p>
            <a:pPr marL="285750" indent="-285750">
              <a:buFont typeface="Arial" pitchFamily="34" charset="0"/>
              <a:buChar char="•"/>
            </a:pPr>
            <a:r>
              <a:rPr lang="en-US" sz="1600" dirty="0" smtClean="0"/>
              <a:t>For church the best pews were given to the older, wealthy people</a:t>
            </a:r>
          </a:p>
          <a:p>
            <a:endParaRPr lang="en-US" sz="1600" dirty="0" smtClean="0"/>
          </a:p>
          <a:p>
            <a:pPr marL="342900" indent="-342900">
              <a:buFont typeface="Arial" pitchFamily="34" charset="0"/>
              <a:buChar char="•"/>
            </a:pPr>
            <a:r>
              <a:rPr lang="en-US" sz="1600" dirty="0" smtClean="0"/>
              <a:t>At midday villagers would go to “noon- houses” near the church to warm themselves by a fire, eat and socialize then returned to church for the long afternoon sermon</a:t>
            </a:r>
          </a:p>
          <a:p>
            <a:pPr marL="342900" indent="-342900">
              <a:buFont typeface="Arial" pitchFamily="34" charset="0"/>
              <a:buChar char="•"/>
            </a:pPr>
            <a:r>
              <a:rPr lang="en-US" sz="1600" dirty="0" smtClean="0"/>
              <a:t>Services could be as long as five hours</a:t>
            </a:r>
          </a:p>
          <a:p>
            <a:pPr marL="342900" indent="-342900">
              <a:buFont typeface="Arial" pitchFamily="34" charset="0"/>
              <a:buChar char="•"/>
            </a:pPr>
            <a:r>
              <a:rPr lang="en-US" sz="1600" dirty="0" smtClean="0"/>
              <a:t>Noon – houses : a long, low, mean stable-like building, with a rough stone chimney at one end used to warm  people in between the two church services</a:t>
            </a:r>
          </a:p>
          <a:p>
            <a:pPr marL="342900" indent="-342900">
              <a:buFont typeface="Arial" pitchFamily="34" charset="0"/>
              <a:buChar char="•"/>
            </a:pPr>
            <a:endParaRPr lang="en-US" sz="1600"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67600" y="1210615"/>
            <a:ext cx="1579655" cy="229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978527"/>
            <a:ext cx="1686497"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640599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0" end="0"/>
                                            </p:txEl>
                                          </p:spTgt>
                                        </p:tgtEl>
                                        <p:attrNameLst>
                                          <p:attrName>r</p:attrName>
                                        </p:attrNameLst>
                                      </p:cBhvr>
                                    </p:animRot>
                                    <p:animRot by="-240000">
                                      <p:cBhvr>
                                        <p:cTn id="7" dur="200" fill="hold">
                                          <p:stCondLst>
                                            <p:cond delay="200"/>
                                          </p:stCondLst>
                                        </p:cTn>
                                        <p:tgtEl>
                                          <p:spTgt spid="3">
                                            <p:txEl>
                                              <p:pRg st="0" end="0"/>
                                            </p:txEl>
                                          </p:spTgt>
                                        </p:tgtEl>
                                        <p:attrNameLst>
                                          <p:attrName>r</p:attrName>
                                        </p:attrNameLst>
                                      </p:cBhvr>
                                    </p:animRot>
                                    <p:animRot by="240000">
                                      <p:cBhvr>
                                        <p:cTn id="8" dur="200" fill="hold">
                                          <p:stCondLst>
                                            <p:cond delay="400"/>
                                          </p:stCondLst>
                                        </p:cTn>
                                        <p:tgtEl>
                                          <p:spTgt spid="3">
                                            <p:txEl>
                                              <p:pRg st="0" end="0"/>
                                            </p:txEl>
                                          </p:spTgt>
                                        </p:tgtEl>
                                        <p:attrNameLst>
                                          <p:attrName>r</p:attrName>
                                        </p:attrNameLst>
                                      </p:cBhvr>
                                    </p:animRot>
                                    <p:animRot by="-240000">
                                      <p:cBhvr>
                                        <p:cTn id="9" dur="200" fill="hold">
                                          <p:stCondLst>
                                            <p:cond delay="600"/>
                                          </p:stCondLst>
                                        </p:cTn>
                                        <p:tgtEl>
                                          <p:spTgt spid="3">
                                            <p:txEl>
                                              <p:pRg st="0" end="0"/>
                                            </p:txEl>
                                          </p:spTgt>
                                        </p:tgtEl>
                                        <p:attrNameLst>
                                          <p:attrName>r</p:attrName>
                                        </p:attrNameLst>
                                      </p:cBhvr>
                                    </p:animRot>
                                    <p:animRot by="120000">
                                      <p:cBhvr>
                                        <p:cTn id="10" dur="200" fill="hold">
                                          <p:stCondLst>
                                            <p:cond delay="800"/>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8" presetClass="emph" presetSubtype="0" fill="hold" grpId="0" nodeType="clickEffect">
                                  <p:stCondLst>
                                    <p:cond delay="0"/>
                                  </p:stCondLst>
                                  <p:childTnLst>
                                    <p:animRot by="21600000">
                                      <p:cBhvr>
                                        <p:cTn id="22" dur="2000" fill="hold"/>
                                        <p:tgtEl>
                                          <p:spTgt spid="3">
                                            <p:txEl>
                                              <p:pRg st="2" end="2"/>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34" presetClass="emph" presetSubtype="0" fill="hold" grpId="0" nodeType="clickEffect">
                                  <p:stCondLst>
                                    <p:cond delay="0"/>
                                  </p:stCondLst>
                                  <p:iterate type="lt">
                                    <p:tmPct val="10000"/>
                                  </p:iterate>
                                  <p:childTnLst>
                                    <p:animMotion origin="layout" path="M 0.0 0.0 L 0.0 -0.07213" pathEditMode="relative" ptsTypes="">
                                      <p:cBhvr>
                                        <p:cTn id="26" dur="250" accel="50000" decel="50000" autoRev="1" fill="hold">
                                          <p:stCondLst>
                                            <p:cond delay="0"/>
                                          </p:stCondLst>
                                        </p:cTn>
                                        <p:tgtEl>
                                          <p:spTgt spid="3">
                                            <p:txEl>
                                              <p:pRg st="3" end="3"/>
                                            </p:txEl>
                                          </p:spTgt>
                                        </p:tgtEl>
                                        <p:attrNameLst>
                                          <p:attrName>ppt_x</p:attrName>
                                          <p:attrName>ppt_y</p:attrName>
                                        </p:attrNameLst>
                                      </p:cBhvr>
                                    </p:animMotion>
                                    <p:animRot by="1500000">
                                      <p:cBhvr>
                                        <p:cTn id="27" dur="125" fill="hold">
                                          <p:stCondLst>
                                            <p:cond delay="0"/>
                                          </p:stCondLst>
                                        </p:cTn>
                                        <p:tgtEl>
                                          <p:spTgt spid="3">
                                            <p:txEl>
                                              <p:pRg st="3" end="3"/>
                                            </p:txEl>
                                          </p:spTgt>
                                        </p:tgtEl>
                                        <p:attrNameLst>
                                          <p:attrName>r</p:attrName>
                                        </p:attrNameLst>
                                      </p:cBhvr>
                                    </p:animRot>
                                    <p:animRot by="-1500000">
                                      <p:cBhvr>
                                        <p:cTn id="28" dur="125" fill="hold">
                                          <p:stCondLst>
                                            <p:cond delay="125"/>
                                          </p:stCondLst>
                                        </p:cTn>
                                        <p:tgtEl>
                                          <p:spTgt spid="3">
                                            <p:txEl>
                                              <p:pRg st="3" end="3"/>
                                            </p:txEl>
                                          </p:spTgt>
                                        </p:tgtEl>
                                        <p:attrNameLst>
                                          <p:attrName>r</p:attrName>
                                        </p:attrNameLst>
                                      </p:cBhvr>
                                    </p:animRot>
                                    <p:animRot by="-1500000">
                                      <p:cBhvr>
                                        <p:cTn id="29" dur="125" fill="hold">
                                          <p:stCondLst>
                                            <p:cond delay="250"/>
                                          </p:stCondLst>
                                        </p:cTn>
                                        <p:tgtEl>
                                          <p:spTgt spid="3">
                                            <p:txEl>
                                              <p:pRg st="3" end="3"/>
                                            </p:txEl>
                                          </p:spTgt>
                                        </p:tgtEl>
                                        <p:attrNameLst>
                                          <p:attrName>r</p:attrName>
                                        </p:attrNameLst>
                                      </p:cBhvr>
                                    </p:animRot>
                                    <p:animRot by="1500000">
                                      <p:cBhvr>
                                        <p:cTn id="30" dur="125" fill="hold">
                                          <p:stCondLst>
                                            <p:cond delay="375"/>
                                          </p:stCondLst>
                                        </p:cTn>
                                        <p:tgtEl>
                                          <p:spTgt spid="3">
                                            <p:txEl>
                                              <p:pRg st="3" end="3"/>
                                            </p:txEl>
                                          </p:spTgt>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8" presetClass="emph" presetSubtype="0" fill="hold" grpId="0" nodeType="clickEffect">
                                  <p:stCondLst>
                                    <p:cond delay="0"/>
                                  </p:stCondLst>
                                  <p:childTnLst>
                                    <p:animRot by="21600000">
                                      <p:cBhvr>
                                        <p:cTn id="34" dur="2000" fill="hold"/>
                                        <p:tgtEl>
                                          <p:spTgt spid="3">
                                            <p:txEl>
                                              <p:pRg st="5" end="5"/>
                                            </p:txEl>
                                          </p:spTgt>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34" presetClass="emph" presetSubtype="0" fill="hold" grpId="0" nodeType="clickEffect">
                                  <p:stCondLst>
                                    <p:cond delay="0"/>
                                  </p:stCondLst>
                                  <p:iterate type="lt">
                                    <p:tmPct val="10000"/>
                                  </p:iterate>
                                  <p:childTnLst>
                                    <p:animMotion origin="layout" path="M 0.0 0.0 L 0.0 -0.07213" pathEditMode="relative" ptsTypes="">
                                      <p:cBhvr>
                                        <p:cTn id="38" dur="250" accel="50000" decel="50000" autoRev="1" fill="hold">
                                          <p:stCondLst>
                                            <p:cond delay="0"/>
                                          </p:stCondLst>
                                        </p:cTn>
                                        <p:tgtEl>
                                          <p:spTgt spid="3">
                                            <p:txEl>
                                              <p:pRg st="6" end="6"/>
                                            </p:txEl>
                                          </p:spTgt>
                                        </p:tgtEl>
                                        <p:attrNameLst>
                                          <p:attrName>ppt_x</p:attrName>
                                          <p:attrName>ppt_y</p:attrName>
                                        </p:attrNameLst>
                                      </p:cBhvr>
                                    </p:animMotion>
                                    <p:animRot by="1500000">
                                      <p:cBhvr>
                                        <p:cTn id="39" dur="125" fill="hold">
                                          <p:stCondLst>
                                            <p:cond delay="0"/>
                                          </p:stCondLst>
                                        </p:cTn>
                                        <p:tgtEl>
                                          <p:spTgt spid="3">
                                            <p:txEl>
                                              <p:pRg st="6" end="6"/>
                                            </p:txEl>
                                          </p:spTgt>
                                        </p:tgtEl>
                                        <p:attrNameLst>
                                          <p:attrName>r</p:attrName>
                                        </p:attrNameLst>
                                      </p:cBhvr>
                                    </p:animRot>
                                    <p:animRot by="-1500000">
                                      <p:cBhvr>
                                        <p:cTn id="40" dur="125" fill="hold">
                                          <p:stCondLst>
                                            <p:cond delay="125"/>
                                          </p:stCondLst>
                                        </p:cTn>
                                        <p:tgtEl>
                                          <p:spTgt spid="3">
                                            <p:txEl>
                                              <p:pRg st="6" end="6"/>
                                            </p:txEl>
                                          </p:spTgt>
                                        </p:tgtEl>
                                        <p:attrNameLst>
                                          <p:attrName>r</p:attrName>
                                        </p:attrNameLst>
                                      </p:cBhvr>
                                    </p:animRot>
                                    <p:animRot by="-1500000">
                                      <p:cBhvr>
                                        <p:cTn id="41" dur="125" fill="hold">
                                          <p:stCondLst>
                                            <p:cond delay="250"/>
                                          </p:stCondLst>
                                        </p:cTn>
                                        <p:tgtEl>
                                          <p:spTgt spid="3">
                                            <p:txEl>
                                              <p:pRg st="6" end="6"/>
                                            </p:txEl>
                                          </p:spTgt>
                                        </p:tgtEl>
                                        <p:attrNameLst>
                                          <p:attrName>r</p:attrName>
                                        </p:attrNameLst>
                                      </p:cBhvr>
                                    </p:animRot>
                                    <p:animRot by="1500000">
                                      <p:cBhvr>
                                        <p:cTn id="42" dur="125" fill="hold">
                                          <p:stCondLst>
                                            <p:cond delay="375"/>
                                          </p:stCondLst>
                                        </p:cTn>
                                        <p:tgtEl>
                                          <p:spTgt spid="3">
                                            <p:txEl>
                                              <p:pRg st="6" end="6"/>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down)">
                                      <p:cBhvr>
                                        <p:cTn id="47" dur="580">
                                          <p:stCondLst>
                                            <p:cond delay="0"/>
                                          </p:stCondLst>
                                        </p:cTn>
                                        <p:tgtEl>
                                          <p:spTgt spid="2"/>
                                        </p:tgtEl>
                                      </p:cBhvr>
                                    </p:animEffect>
                                    <p:anim calcmode="lin" valueType="num">
                                      <p:cBhvr>
                                        <p:cTn id="4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53" dur="26">
                                          <p:stCondLst>
                                            <p:cond delay="650"/>
                                          </p:stCondLst>
                                        </p:cTn>
                                        <p:tgtEl>
                                          <p:spTgt spid="2"/>
                                        </p:tgtEl>
                                      </p:cBhvr>
                                      <p:to x="100000" y="60000"/>
                                    </p:animScale>
                                    <p:animScale>
                                      <p:cBhvr>
                                        <p:cTn id="54" dur="166" decel="50000">
                                          <p:stCondLst>
                                            <p:cond delay="676"/>
                                          </p:stCondLst>
                                        </p:cTn>
                                        <p:tgtEl>
                                          <p:spTgt spid="2"/>
                                        </p:tgtEl>
                                      </p:cBhvr>
                                      <p:to x="100000" y="100000"/>
                                    </p:animScale>
                                    <p:animScale>
                                      <p:cBhvr>
                                        <p:cTn id="55" dur="26">
                                          <p:stCondLst>
                                            <p:cond delay="1312"/>
                                          </p:stCondLst>
                                        </p:cTn>
                                        <p:tgtEl>
                                          <p:spTgt spid="2"/>
                                        </p:tgtEl>
                                      </p:cBhvr>
                                      <p:to x="100000" y="80000"/>
                                    </p:animScale>
                                    <p:animScale>
                                      <p:cBhvr>
                                        <p:cTn id="56" dur="166" decel="50000">
                                          <p:stCondLst>
                                            <p:cond delay="1338"/>
                                          </p:stCondLst>
                                        </p:cTn>
                                        <p:tgtEl>
                                          <p:spTgt spid="2"/>
                                        </p:tgtEl>
                                      </p:cBhvr>
                                      <p:to x="100000" y="100000"/>
                                    </p:animScale>
                                    <p:animScale>
                                      <p:cBhvr>
                                        <p:cTn id="57" dur="26">
                                          <p:stCondLst>
                                            <p:cond delay="1642"/>
                                          </p:stCondLst>
                                        </p:cTn>
                                        <p:tgtEl>
                                          <p:spTgt spid="2"/>
                                        </p:tgtEl>
                                      </p:cBhvr>
                                      <p:to x="100000" y="90000"/>
                                    </p:animScale>
                                    <p:animScale>
                                      <p:cBhvr>
                                        <p:cTn id="58" dur="166" decel="50000">
                                          <p:stCondLst>
                                            <p:cond delay="1668"/>
                                          </p:stCondLst>
                                        </p:cTn>
                                        <p:tgtEl>
                                          <p:spTgt spid="2"/>
                                        </p:tgtEl>
                                      </p:cBhvr>
                                      <p:to x="100000" y="100000"/>
                                    </p:animScale>
                                    <p:animScale>
                                      <p:cBhvr>
                                        <p:cTn id="59" dur="26">
                                          <p:stCondLst>
                                            <p:cond delay="1808"/>
                                          </p:stCondLst>
                                        </p:cTn>
                                        <p:tgtEl>
                                          <p:spTgt spid="2"/>
                                        </p:tgtEl>
                                      </p:cBhvr>
                                      <p:to x="100000" y="95000"/>
                                    </p:animScale>
                                    <p:animScale>
                                      <p:cBhvr>
                                        <p:cTn id="6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t>The First Great Awakening</a:t>
            </a:r>
            <a:endParaRPr lang="en-US" sz="3600" dirty="0"/>
          </a:p>
        </p:txBody>
      </p:sp>
      <p:sp>
        <p:nvSpPr>
          <p:cNvPr id="6" name="TextBox 5"/>
          <p:cNvSpPr txBox="1"/>
          <p:nvPr/>
        </p:nvSpPr>
        <p:spPr>
          <a:xfrm>
            <a:off x="304800" y="1214931"/>
            <a:ext cx="8610600" cy="2246769"/>
          </a:xfrm>
          <a:prstGeom prst="rect">
            <a:avLst/>
          </a:prstGeom>
          <a:noFill/>
        </p:spPr>
        <p:txBody>
          <a:bodyPr wrap="square" rtlCol="0">
            <a:spAutoFit/>
          </a:bodyPr>
          <a:lstStyle/>
          <a:p>
            <a:r>
              <a:rPr lang="en-US" sz="2000" dirty="0" smtClean="0"/>
              <a:t>	Beginning in the early 1700s, a religious movement known as the First Great Awakening swept through the colonies. This movement was spurred by a feeling that people had lost their religious faith. To revive peoples religious spirit, preachers traveled from town to town holding outdoor revival meetings. During these meetings fiery sermons were delivered to huge crowds. Preachers words touched the hearts and souls of many colonists.   </a:t>
            </a:r>
            <a:endParaRPr lang="en-US" sz="2000" dirty="0"/>
          </a:p>
        </p:txBody>
      </p:sp>
      <p:pic>
        <p:nvPicPr>
          <p:cNvPr id="1026" name="Picture 2" descr="http://brothermel.podbean.com/mf/web/kvbdyj/John_Wesley-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8600" y="3429000"/>
            <a:ext cx="4476750" cy="325700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generationjoshua.org/dnn/Portals/0/Civis/Civics%20Web%20Design%20Graphics/georgewhitefiel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3505200"/>
            <a:ext cx="2438400" cy="3185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0683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Benjamin Franklin wrote about the change that he observed in Philadelphia.  </a:t>
            </a:r>
            <a:endParaRPr lang="en-US" sz="3200" dirty="0"/>
          </a:p>
        </p:txBody>
      </p:sp>
      <p:sp>
        <p:nvSpPr>
          <p:cNvPr id="3" name="Content Placeholder 2"/>
          <p:cNvSpPr>
            <a:spLocks noGrp="1"/>
          </p:cNvSpPr>
          <p:nvPr>
            <p:ph idx="1"/>
          </p:nvPr>
        </p:nvSpPr>
        <p:spPr>
          <a:xfrm>
            <a:off x="457200" y="1371600"/>
            <a:ext cx="7467600" cy="2743200"/>
          </a:xfrm>
        </p:spPr>
        <p:txBody>
          <a:bodyPr/>
          <a:lstStyle/>
          <a:p>
            <a:pPr>
              <a:buNone/>
            </a:pPr>
            <a:r>
              <a:rPr lang="en-US" dirty="0" smtClean="0"/>
              <a:t>		</a:t>
            </a:r>
            <a:r>
              <a:rPr lang="en-US" sz="2000" dirty="0" smtClean="0"/>
              <a:t>From being thoughtless or indifferent about religion, it seemed as if all the world were religious, so that one could not walk through the town in an evening without hearing psalms  [Bible songs] sung in different families of every street.</a:t>
            </a:r>
          </a:p>
          <a:p>
            <a:pPr>
              <a:buNone/>
            </a:pPr>
            <a:r>
              <a:rPr lang="en-US" sz="2000" dirty="0" smtClean="0"/>
              <a:t>		The Great Awakening had a powerful effect on the colonies. It helped spread the idea that all people are equal in the eyes of God.</a:t>
            </a:r>
            <a:endParaRPr lang="en-US" sz="2000" dirty="0"/>
          </a:p>
          <a:p>
            <a:pPr>
              <a:buNone/>
            </a:pPr>
            <a:endParaRPr lang="en-US" sz="2000" dirty="0" smtClean="0"/>
          </a:p>
        </p:txBody>
      </p:sp>
      <p:pic>
        <p:nvPicPr>
          <p:cNvPr id="1026" name="Picture 2" descr="http://www.alifeoutloud.com/wp-content/uploads/2010/05/Benjamin_Franklin.png"/>
          <p:cNvPicPr>
            <a:picLocks noChangeAspect="1" noChangeArrowheads="1"/>
          </p:cNvPicPr>
          <p:nvPr/>
        </p:nvPicPr>
        <p:blipFill>
          <a:blip r:embed="rId2" cstate="print"/>
          <a:srcRect/>
          <a:stretch>
            <a:fillRect/>
          </a:stretch>
        </p:blipFill>
        <p:spPr bwMode="auto">
          <a:xfrm>
            <a:off x="2286000" y="4114800"/>
            <a:ext cx="4495800" cy="2667000"/>
          </a:xfrm>
          <a:prstGeom prst="rect">
            <a:avLst/>
          </a:prstGeom>
          <a:noFill/>
        </p:spPr>
      </p:pic>
    </p:spTree>
    <p:extLst>
      <p:ext uri="{BB962C8B-B14F-4D97-AF65-F5344CB8AC3E}">
        <p14:creationId xmlns:p14="http://schemas.microsoft.com/office/powerpoint/2010/main" val="166713408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1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2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4.xml><?xml version="1.0" encoding="utf-8"?>
<a:theme xmlns:a="http://schemas.openxmlformats.org/drawingml/2006/main" name="3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5.xml><?xml version="1.0" encoding="utf-8"?>
<a:theme xmlns:a="http://schemas.openxmlformats.org/drawingml/2006/main" name="4_Waveform">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6.xml><?xml version="1.0" encoding="utf-8"?>
<a:theme xmlns:a="http://schemas.openxmlformats.org/drawingml/2006/main" name="Oriel">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7.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155</TotalTime>
  <Words>538</Words>
  <Application>Microsoft Office PowerPoint</Application>
  <PresentationFormat>On-screen Show (4:3)</PresentationFormat>
  <Paragraphs>67</Paragraphs>
  <Slides>13</Slides>
  <Notes>0</Notes>
  <HiddenSlides>0</HiddenSlides>
  <MMClips>0</MMClips>
  <ScaleCrop>false</ScaleCrop>
  <HeadingPairs>
    <vt:vector size="4" baseType="variant">
      <vt:variant>
        <vt:lpstr>Theme</vt:lpstr>
      </vt:variant>
      <vt:variant>
        <vt:i4>7</vt:i4>
      </vt:variant>
      <vt:variant>
        <vt:lpstr>Slide Titles</vt:lpstr>
      </vt:variant>
      <vt:variant>
        <vt:i4>13</vt:i4>
      </vt:variant>
    </vt:vector>
  </HeadingPairs>
  <TitlesOfParts>
    <vt:vector size="20" baseType="lpstr">
      <vt:lpstr>Waveform</vt:lpstr>
      <vt:lpstr>1_Waveform</vt:lpstr>
      <vt:lpstr>2_Waveform</vt:lpstr>
      <vt:lpstr>3_Waveform</vt:lpstr>
      <vt:lpstr>4_Waveform</vt:lpstr>
      <vt:lpstr>Oriel</vt:lpstr>
      <vt:lpstr>Solstice</vt:lpstr>
      <vt:lpstr>Presentation by: Karli, Cassie, Madison, and Mike </vt:lpstr>
      <vt:lpstr>PowerPoint Presentation</vt:lpstr>
      <vt:lpstr> Slaves in the southern colonies</vt:lpstr>
      <vt:lpstr>Atlantic Slave Trade</vt:lpstr>
      <vt:lpstr>Work Without Hope</vt:lpstr>
      <vt:lpstr>Facts on Work Without Hope</vt:lpstr>
      <vt:lpstr>Puritan Church Services</vt:lpstr>
      <vt:lpstr>The First Great Awakening</vt:lpstr>
      <vt:lpstr>Benjamin Franklin wrote about the change that he observed in Philadelphia.  </vt:lpstr>
      <vt:lpstr>Quiz Time Slide</vt:lpstr>
      <vt:lpstr>…Continued Quiz time</vt:lpstr>
      <vt:lpstr>Answers</vt:lpstr>
      <vt:lpstr>THANK YOU  For watching!!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Student</dc:creator>
  <cp:lastModifiedBy>Student</cp:lastModifiedBy>
  <cp:revision>26</cp:revision>
  <dcterms:created xsi:type="dcterms:W3CDTF">2011-10-11T16:43:27Z</dcterms:created>
  <dcterms:modified xsi:type="dcterms:W3CDTF">2011-10-17T16:42:19Z</dcterms:modified>
</cp:coreProperties>
</file>