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 id="2147483804" r:id="rId2"/>
    <p:sldMasterId id="2147483816" r:id="rId3"/>
    <p:sldMasterId id="2147483840" r:id="rId4"/>
    <p:sldMasterId id="2147483852" r:id="rId5"/>
    <p:sldMasterId id="2147483864" r:id="rId6"/>
  </p:sldMasterIdLst>
  <p:sldIdLst>
    <p:sldId id="256" r:id="rId7"/>
    <p:sldId id="257" r:id="rId8"/>
    <p:sldId id="258" r:id="rId9"/>
    <p:sldId id="259" r:id="rId10"/>
    <p:sldId id="260" r:id="rId11"/>
    <p:sldId id="263" r:id="rId12"/>
    <p:sldId id="261" r:id="rId13"/>
    <p:sldId id="262" r:id="rId14"/>
    <p:sldId id="264"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739" autoAdjust="0"/>
  </p:normalViewPr>
  <p:slideViewPr>
    <p:cSldViewPr>
      <p:cViewPr varScale="1">
        <p:scale>
          <a:sx n="69" d="100"/>
          <a:sy n="69" d="100"/>
        </p:scale>
        <p:origin x="-119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C314204E-C04A-4D39-8E87-40A9DFAE7C94}" type="datetimeFigureOut">
              <a:rPr lang="en-US" smtClean="0"/>
              <a:t>10/13/2011</a:t>
            </a:fld>
            <a:endParaRPr lang="en-US"/>
          </a:p>
        </p:txBody>
      </p:sp>
      <p:sp>
        <p:nvSpPr>
          <p:cNvPr id="8" name="Slide Number Placeholder 7"/>
          <p:cNvSpPr>
            <a:spLocks noGrp="1"/>
          </p:cNvSpPr>
          <p:nvPr>
            <p:ph type="sldNum" sz="quarter" idx="11"/>
          </p:nvPr>
        </p:nvSpPr>
        <p:spPr/>
        <p:txBody>
          <a:bodyPr/>
          <a:lstStyle/>
          <a:p>
            <a:fld id="{1BFED8F7-1A46-4C40-B80B-E13E99677411}"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314204E-C04A-4D39-8E87-40A9DFAE7C94}" type="datetimeFigureOut">
              <a:rPr lang="en-US" smtClean="0"/>
              <a:t>10/13/2011</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1BFED8F7-1A46-4C40-B80B-E13E99677411}"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14204E-C04A-4D39-8E87-40A9DFAE7C94}" type="datetimeFigureOut">
              <a:rPr lang="en-US" smtClean="0"/>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14204E-C04A-4D39-8E87-40A9DFAE7C94}" type="datetimeFigureOut">
              <a:rPr lang="en-US" smtClean="0"/>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14204E-C04A-4D39-8E87-40A9DFAE7C94}" type="datetimeFigureOut">
              <a:rPr lang="en-US" smtClean="0"/>
              <a:t>10/13/2011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314204E-C04A-4D39-8E87-40A9DFAE7C94}" type="datetimeFigureOut">
              <a:rPr lang="en-US" smtClean="0"/>
              <a:t>10/13/2011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1BFED8F7-1A46-4C40-B80B-E13E99677411}"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1BFED8F7-1A46-4C40-B80B-E13E9967741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14204E-C04A-4D39-8E87-40A9DFAE7C94}" type="datetimeFigureOut">
              <a:rPr lang="en-US" smtClean="0"/>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314204E-C04A-4D39-8E87-40A9DFAE7C94}" type="datetimeFigureOut">
              <a:rPr lang="en-US" smtClean="0"/>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14204E-C04A-4D39-8E87-40A9DFAE7C94}" type="datetimeFigureOut">
              <a:rPr lang="en-US" smtClean="0"/>
              <a:t>10/13/2011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BFED8F7-1A46-4C40-B80B-E13E99677411}"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BFED8F7-1A46-4C40-B80B-E13E99677411}"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314204E-C04A-4D39-8E87-40A9DFAE7C94}" type="datetimeFigureOut">
              <a:rPr lang="en-US" smtClean="0"/>
              <a:t>10/13/2011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1BFED8F7-1A46-4C40-B80B-E13E99677411}"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314204E-C04A-4D39-8E87-40A9DFAE7C94}" type="datetimeFigureOut">
              <a:rPr lang="en-US" smtClean="0"/>
              <a:t>10/13/2011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1BFED8F7-1A46-4C40-B80B-E13E99677411}" type="slidenum">
              <a:rPr lang="en-US" smtClean="0"/>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314204E-C04A-4D39-8E87-40A9DFAE7C94}" type="datetimeFigureOut">
              <a:rPr lang="en-US" smtClean="0"/>
              <a:t>10/13/2011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1BFED8F7-1A46-4C40-B80B-E13E99677411}"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314204E-C04A-4D39-8E87-40A9DFAE7C94}" type="datetimeFigureOut">
              <a:rPr lang="en-US" smtClean="0"/>
              <a:t>10/13/2011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1BFED8F7-1A46-4C40-B80B-E13E99677411}"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314204E-C04A-4D39-8E87-40A9DFAE7C94}" type="datetimeFigureOut">
              <a:rPr lang="en-US" smtClean="0"/>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FED8F7-1A46-4C40-B80B-E13E99677411}"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314204E-C04A-4D39-8E87-40A9DFAE7C94}" type="datetimeFigureOut">
              <a:rPr lang="en-US" smtClean="0"/>
              <a:t>10/13/2011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314204E-C04A-4D39-8E87-40A9DFAE7C94}" type="datetimeFigureOut">
              <a:rPr lang="en-US" smtClean="0"/>
              <a:t>10/13/2011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314204E-C04A-4D39-8E87-40A9DFAE7C94}" type="datetimeFigureOut">
              <a:rPr lang="en-US" smtClean="0"/>
              <a:t>10/13/2011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BFED8F7-1A46-4C40-B80B-E13E99677411}"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14204E-C04A-4D39-8E87-40A9DFAE7C94}" type="datetimeFigureOut">
              <a:rPr lang="en-US" smtClean="0"/>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14204E-C04A-4D39-8E87-40A9DFAE7C94}" type="datetimeFigureOut">
              <a:rPr lang="en-US" smtClean="0"/>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14204E-C04A-4D39-8E87-40A9DFAE7C94}" type="datetimeFigureOut">
              <a:rPr lang="en-US" smtClean="0"/>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14204E-C04A-4D39-8E87-40A9DFAE7C94}" type="datetimeFigureOut">
              <a:rPr lang="en-US" smtClean="0"/>
              <a:t>10/13/2011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1BFED8F7-1A46-4C40-B80B-E13E99677411}" type="slidenum">
              <a:rPr lang="en-US" smtClean="0"/>
              <a:t>‹#›</a:t>
            </a:fld>
            <a:endParaRPr 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14204E-C04A-4D39-8E87-40A9DFAE7C94}" type="datetimeFigureOut">
              <a:rPr lang="en-US" smtClean="0"/>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14204E-C04A-4D39-8E87-40A9DFAE7C94}" type="datetimeFigureOut">
              <a:rPr lang="en-US" smtClean="0"/>
              <a:t>10/13/2011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14204E-C04A-4D39-8E87-40A9DFAE7C94}" type="datetimeFigureOut">
              <a:rPr lang="en-US" smtClean="0"/>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FED8F7-1A46-4C40-B80B-E13E9967741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C314204E-C04A-4D39-8E87-40A9DFAE7C94}" type="datetimeFigureOut">
              <a:rPr lang="en-US" smtClean="0"/>
              <a:t>10/13/2011</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1BFED8F7-1A46-4C40-B80B-E13E99677411}"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314204E-C04A-4D39-8E87-40A9DFAE7C94}" type="datetimeFigureOut">
              <a:rPr lang="en-US" smtClean="0"/>
              <a:t>10/13/2011</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1BFED8F7-1A46-4C40-B80B-E13E9967741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314204E-C04A-4D39-8E87-40A9DFAE7C94}" type="datetimeFigureOut">
              <a:rPr lang="en-US" smtClean="0"/>
              <a:t>10/13/2011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BFED8F7-1A46-4C40-B80B-E13E9967741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314204E-C04A-4D39-8E87-40A9DFAE7C94}" type="datetimeFigureOut">
              <a:rPr lang="en-US" smtClean="0"/>
              <a:t>10/13/2011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BFED8F7-1A46-4C40-B80B-E13E9967741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314204E-C04A-4D39-8E87-40A9DFAE7C94}" type="datetimeFigureOut">
              <a:rPr lang="en-US" smtClean="0"/>
              <a:t>10/13/2011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BFED8F7-1A46-4C40-B80B-E13E99677411}"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C314204E-C04A-4D39-8E87-40A9DFAE7C94}" type="datetimeFigureOut">
              <a:rPr lang="en-US" smtClean="0"/>
              <a:t>10/13/2011</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1BFED8F7-1A46-4C40-B80B-E13E9967741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9.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Studies Report</a:t>
            </a:r>
            <a:endParaRPr lang="en-US" dirty="0"/>
          </a:p>
        </p:txBody>
      </p:sp>
      <p:sp>
        <p:nvSpPr>
          <p:cNvPr id="3" name="Subtitle 2"/>
          <p:cNvSpPr>
            <a:spLocks noGrp="1"/>
          </p:cNvSpPr>
          <p:nvPr>
            <p:ph type="subTitle" idx="1"/>
          </p:nvPr>
        </p:nvSpPr>
        <p:spPr/>
        <p:txBody>
          <a:bodyPr/>
          <a:lstStyle/>
          <a:p>
            <a:r>
              <a:rPr lang="en-US" dirty="0" smtClean="0"/>
              <a:t>By: Tanner, Marc, Isaac, Cody</a:t>
            </a:r>
          </a:p>
          <a:p>
            <a:endParaRPr lang="en-US" dirty="0"/>
          </a:p>
        </p:txBody>
      </p:sp>
      <p:pic>
        <p:nvPicPr>
          <p:cNvPr id="1026" name="Picture 2" descr="http://americangallery.files.wordpress.com/2009/06/let-er-buck-cowboy.jpg?w=478&amp;h=6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5372" y="1981200"/>
            <a:ext cx="3868628" cy="4856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2941495"/>
      </p:ext>
    </p:extLst>
  </p:cSld>
  <p:clrMapOvr>
    <a:masterClrMapping/>
  </p:clrMapOvr>
  <p:transition spd="slow" advTm="6000">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We love Mr. McCann!!</a:t>
            </a:r>
            <a:endParaRPr lang="en-US" u="sng" dirty="0"/>
          </a:p>
        </p:txBody>
      </p:sp>
      <p:pic>
        <p:nvPicPr>
          <p:cNvPr id="1026" name="Picture 2" descr="http://rlv.zcache.com/social_studies_teachers_rock_sticker-p217331492858660956tdcj_2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3200398"/>
            <a:ext cx="3657600" cy="36576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indiana.edu/~socialst/ssssourc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295400"/>
            <a:ext cx="3933825" cy="14859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90600" y="1752600"/>
            <a:ext cx="3352800" cy="4524315"/>
          </a:xfrm>
          <a:prstGeom prst="rect">
            <a:avLst/>
          </a:prstGeom>
          <a:noFill/>
        </p:spPr>
        <p:txBody>
          <a:bodyPr wrap="square" rtlCol="0">
            <a:spAutoFit/>
          </a:bodyPr>
          <a:lstStyle/>
          <a:p>
            <a:r>
              <a:rPr lang="en-US" sz="4800" dirty="0" smtClean="0">
                <a:solidFill>
                  <a:srgbClr val="00FF00"/>
                </a:solidFill>
              </a:rPr>
              <a:t>We aren't sucking up this is true. We love Mr. McCann!</a:t>
            </a:r>
            <a:endParaRPr lang="en-US" sz="4800" dirty="0">
              <a:solidFill>
                <a:srgbClr val="00FF00"/>
              </a:solidFill>
            </a:endParaRPr>
          </a:p>
        </p:txBody>
      </p:sp>
    </p:spTree>
    <p:extLst>
      <p:ext uri="{BB962C8B-B14F-4D97-AF65-F5344CB8AC3E}">
        <p14:creationId xmlns:p14="http://schemas.microsoft.com/office/powerpoint/2010/main" val="929941163"/>
      </p:ext>
    </p:extLst>
  </p:cSld>
  <p:clrMapOvr>
    <a:masterClrMapping/>
  </p:clrMapOvr>
  <mc:AlternateContent xmlns:mc="http://schemas.openxmlformats.org/markup-compatibility/2006">
    <mc:Choice xmlns:p14="http://schemas.microsoft.com/office/powerpoint/2010/main" Requires="p14">
      <p:transition spd="slow" p14:dur="900" advTm="9000">
        <p14:flythrough hasBounce="1"/>
      </p:transition>
    </mc:Choice>
    <mc:Fallback>
      <p:transition spd="slow" advTm="9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990600"/>
            <a:ext cx="5334000" cy="584775"/>
          </a:xfrm>
          <a:prstGeom prst="rect">
            <a:avLst/>
          </a:prstGeom>
          <a:noFill/>
        </p:spPr>
        <p:txBody>
          <a:bodyPr wrap="square" rtlCol="0">
            <a:spAutoFit/>
          </a:bodyPr>
          <a:lstStyle/>
          <a:p>
            <a:pPr algn="ctr"/>
            <a:r>
              <a:rPr lang="en-US" sz="3200" u="sng" dirty="0" smtClean="0">
                <a:solidFill>
                  <a:srgbClr val="FFFF00"/>
                </a:solidFill>
              </a:rPr>
              <a:t>People In The City</a:t>
            </a:r>
            <a:endParaRPr lang="en-US" sz="3200" u="sng" dirty="0">
              <a:solidFill>
                <a:srgbClr val="FFFF00"/>
              </a:solidFill>
            </a:endParaRPr>
          </a:p>
        </p:txBody>
      </p:sp>
      <p:sp>
        <p:nvSpPr>
          <p:cNvPr id="3" name="TextBox 2"/>
          <p:cNvSpPr txBox="1"/>
          <p:nvPr/>
        </p:nvSpPr>
        <p:spPr>
          <a:xfrm>
            <a:off x="609600" y="2743200"/>
            <a:ext cx="7010400" cy="4401205"/>
          </a:xfrm>
          <a:prstGeom prst="rect">
            <a:avLst/>
          </a:prstGeom>
          <a:noFill/>
        </p:spPr>
        <p:txBody>
          <a:bodyPr wrap="square" rtlCol="0">
            <a:spAutoFit/>
          </a:bodyPr>
          <a:lstStyle/>
          <a:p>
            <a:pPr marL="285750" indent="-285750">
              <a:buFont typeface="Arial" pitchFamily="34" charset="0"/>
              <a:buChar char="•"/>
            </a:pPr>
            <a:r>
              <a:rPr lang="en-US" sz="2800" b="1" dirty="0" smtClean="0">
                <a:solidFill>
                  <a:srgbClr val="00FF00"/>
                </a:solidFill>
                <a:latin typeface="Cooper Black" pitchFamily="18" charset="0"/>
              </a:rPr>
              <a:t>This is where they bought food.</a:t>
            </a:r>
          </a:p>
          <a:p>
            <a:pPr marL="285750" indent="-285750">
              <a:buFont typeface="Arial" pitchFamily="34" charset="0"/>
              <a:buChar char="•"/>
            </a:pPr>
            <a:r>
              <a:rPr lang="en-US" sz="2800" b="1" dirty="0" smtClean="0">
                <a:solidFill>
                  <a:srgbClr val="00FF00"/>
                </a:solidFill>
                <a:latin typeface="Cooper Black" pitchFamily="18" charset="0"/>
              </a:rPr>
              <a:t>These people usually had more money.</a:t>
            </a:r>
          </a:p>
          <a:p>
            <a:pPr marL="285750" indent="-285750">
              <a:buFont typeface="Arial" pitchFamily="34" charset="0"/>
              <a:buChar char="•"/>
            </a:pPr>
            <a:r>
              <a:rPr lang="en-US" sz="2800" b="1" dirty="0" smtClean="0">
                <a:solidFill>
                  <a:srgbClr val="00FF00"/>
                </a:solidFill>
                <a:latin typeface="Cooper Black" pitchFamily="18" charset="0"/>
              </a:rPr>
              <a:t>1 out of 20 people lived in the city.</a:t>
            </a:r>
          </a:p>
          <a:p>
            <a:pPr marL="285750" indent="-285750">
              <a:buFont typeface="Arial" pitchFamily="34" charset="0"/>
              <a:buChar char="•"/>
            </a:pPr>
            <a:r>
              <a:rPr lang="en-US" sz="2800" b="1" dirty="0" smtClean="0">
                <a:solidFill>
                  <a:srgbClr val="00FF00"/>
                </a:solidFill>
                <a:latin typeface="Cooper Black" pitchFamily="18" charset="0"/>
              </a:rPr>
              <a:t>They all had buckets to put out fires incase one broke out.</a:t>
            </a:r>
          </a:p>
          <a:p>
            <a:pPr marL="285750" indent="-285750">
              <a:buFont typeface="Arial" pitchFamily="34" charset="0"/>
              <a:buChar char="•"/>
            </a:pPr>
            <a:r>
              <a:rPr lang="en-US" sz="2800" b="1" dirty="0" smtClean="0">
                <a:solidFill>
                  <a:srgbClr val="00FF00"/>
                </a:solidFill>
                <a:latin typeface="Cooper Black" pitchFamily="18" charset="0"/>
              </a:rPr>
              <a:t>They used torches made of pine and burned brightly when they were wedged between hearthstone.</a:t>
            </a:r>
          </a:p>
          <a:p>
            <a:endParaRPr lang="en-US" sz="2800" b="1" dirty="0">
              <a:solidFill>
                <a:srgbClr val="00FF00"/>
              </a:solidFill>
              <a:latin typeface="Cooper Black"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228600"/>
            <a:ext cx="2573179" cy="1929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1016131"/>
      </p:ext>
    </p:extLst>
  </p:cSld>
  <p:clrMapOvr>
    <a:masterClrMapping/>
  </p:clrMapOvr>
  <mc:AlternateContent xmlns:mc="http://schemas.openxmlformats.org/markup-compatibility/2006">
    <mc:Choice xmlns:p14="http://schemas.microsoft.com/office/powerpoint/2010/main" Requires="p14">
      <p:transition spd="slow" p14:dur="800" advTm="21000">
        <p:circle/>
      </p:transition>
    </mc:Choice>
    <mc:Fallback>
      <p:transition spd="slow" advTm="21000">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82" y="-609600"/>
            <a:ext cx="7315200" cy="1981199"/>
          </a:xfrm>
        </p:spPr>
        <p:txBody>
          <a:bodyPr/>
          <a:lstStyle/>
          <a:p>
            <a:r>
              <a:rPr lang="en-US" b="1" u="sng" dirty="0" smtClean="0"/>
              <a:t>Downtown/Marketplace</a:t>
            </a:r>
            <a:endParaRPr lang="en-US" b="1" u="sng" dirty="0"/>
          </a:p>
        </p:txBody>
      </p:sp>
      <p:sp>
        <p:nvSpPr>
          <p:cNvPr id="3" name="TextBox 2"/>
          <p:cNvSpPr txBox="1"/>
          <p:nvPr/>
        </p:nvSpPr>
        <p:spPr>
          <a:xfrm>
            <a:off x="3276600" y="1524000"/>
            <a:ext cx="5867400" cy="4524315"/>
          </a:xfrm>
          <a:prstGeom prst="rect">
            <a:avLst/>
          </a:prstGeom>
          <a:noFill/>
        </p:spPr>
        <p:txBody>
          <a:bodyPr wrap="square" rtlCol="0">
            <a:spAutoFit/>
          </a:bodyPr>
          <a:lstStyle/>
          <a:p>
            <a:pPr marL="285750" indent="-285750">
              <a:buFont typeface="Arial" pitchFamily="34" charset="0"/>
              <a:buChar char="•"/>
            </a:pPr>
            <a:r>
              <a:rPr lang="en-US" sz="2400" dirty="0" smtClean="0"/>
              <a:t>Homes were small and close together, plus windows were small because glass was expensive.</a:t>
            </a:r>
          </a:p>
          <a:p>
            <a:pPr marL="285750" indent="-285750">
              <a:buFont typeface="Arial" pitchFamily="34" charset="0"/>
              <a:buChar char="•"/>
            </a:pPr>
            <a:r>
              <a:rPr lang="en-US" sz="2400" dirty="0" smtClean="0"/>
              <a:t>The city smelled bad and when a fire broke out almost everyone in town had a formation and brought buckets of water to put it out.</a:t>
            </a:r>
          </a:p>
          <a:p>
            <a:pPr marL="285750" indent="-285750">
              <a:buFont typeface="Arial" pitchFamily="34" charset="0"/>
              <a:buChar char="•"/>
            </a:pPr>
            <a:r>
              <a:rPr lang="en-US" sz="2400" dirty="0" smtClean="0"/>
              <a:t>There was a water fountain right in the middle of the city.</a:t>
            </a:r>
          </a:p>
          <a:p>
            <a:pPr marL="285750" indent="-285750">
              <a:buFont typeface="Arial" pitchFamily="34" charset="0"/>
              <a:buChar char="•"/>
            </a:pPr>
            <a:r>
              <a:rPr lang="en-US" sz="2400" dirty="0" smtClean="0"/>
              <a:t>This is were they got food and gossiped.</a:t>
            </a:r>
          </a:p>
          <a:p>
            <a:pPr marL="285750" indent="-285750">
              <a:buFont typeface="Arial" pitchFamily="34" charset="0"/>
              <a:buChar char="•"/>
            </a:pPr>
            <a:endParaRPr lang="en-US" sz="2400" dirty="0"/>
          </a:p>
        </p:txBody>
      </p:sp>
      <p:pic>
        <p:nvPicPr>
          <p:cNvPr id="2050" name="Picture 2" descr="http://americantoymarbles.com/downtown_akron_187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15836"/>
            <a:ext cx="3276600" cy="2447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1368895"/>
      </p:ext>
    </p:extLst>
  </p:cSld>
  <p:clrMapOvr>
    <a:masterClrMapping/>
  </p:clrMapOvr>
  <p:transition spd="slow" advTm="27000">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Rights Of The Colonists</a:t>
            </a:r>
            <a:endParaRPr lang="en-US" u="sng" dirty="0"/>
          </a:p>
        </p:txBody>
      </p:sp>
      <p:sp>
        <p:nvSpPr>
          <p:cNvPr id="4" name="TextBox 3"/>
          <p:cNvSpPr txBox="1"/>
          <p:nvPr/>
        </p:nvSpPr>
        <p:spPr>
          <a:xfrm>
            <a:off x="3352800" y="1295400"/>
            <a:ext cx="5791200" cy="4154984"/>
          </a:xfrm>
          <a:prstGeom prst="rect">
            <a:avLst/>
          </a:prstGeom>
          <a:noFill/>
        </p:spPr>
        <p:txBody>
          <a:bodyPr wrap="square" rtlCol="0">
            <a:spAutoFit/>
          </a:bodyPr>
          <a:lstStyle/>
          <a:p>
            <a:pPr marL="285750" indent="-285750">
              <a:buFont typeface="Arial" pitchFamily="34" charset="0"/>
              <a:buChar char="•"/>
            </a:pPr>
            <a:r>
              <a:rPr lang="en-US" sz="2400" dirty="0" smtClean="0">
                <a:solidFill>
                  <a:srgbClr val="FFFF00"/>
                </a:solidFill>
              </a:rPr>
              <a:t>The American colonists saw themselves as English citizens.</a:t>
            </a:r>
          </a:p>
          <a:p>
            <a:pPr marL="285750" indent="-285750">
              <a:buFont typeface="Arial" pitchFamily="34" charset="0"/>
              <a:buChar char="•"/>
            </a:pPr>
            <a:r>
              <a:rPr lang="en-US" sz="2400" dirty="0" smtClean="0">
                <a:solidFill>
                  <a:srgbClr val="FFFF00"/>
                </a:solidFill>
              </a:rPr>
              <a:t>The Magna Carta allowed people to participate in the government after a long struggle.</a:t>
            </a:r>
          </a:p>
          <a:p>
            <a:pPr marL="285750" indent="-285750">
              <a:buFont typeface="Arial" pitchFamily="34" charset="0"/>
              <a:buChar char="•"/>
            </a:pPr>
            <a:r>
              <a:rPr lang="en-US" sz="2400" dirty="0" smtClean="0">
                <a:solidFill>
                  <a:srgbClr val="FFFF00"/>
                </a:solidFill>
              </a:rPr>
              <a:t>Magna Carta means “Great Charter”.</a:t>
            </a:r>
          </a:p>
          <a:p>
            <a:pPr marL="285750" indent="-285750">
              <a:buFont typeface="Arial" pitchFamily="34" charset="0"/>
              <a:buChar char="•"/>
            </a:pPr>
            <a:r>
              <a:rPr lang="en-US" sz="2400" dirty="0" smtClean="0">
                <a:solidFill>
                  <a:srgbClr val="FFFF00"/>
                </a:solidFill>
              </a:rPr>
              <a:t>The most important of these was the right to have a voice in the government.</a:t>
            </a:r>
          </a:p>
          <a:p>
            <a:pPr marL="285750" indent="-285750">
              <a:buFont typeface="Arial" pitchFamily="34" charset="0"/>
              <a:buChar char="•"/>
            </a:pPr>
            <a:r>
              <a:rPr lang="en-US" sz="2400" dirty="0" smtClean="0">
                <a:solidFill>
                  <a:srgbClr val="FFFF00"/>
                </a:solidFill>
              </a:rPr>
              <a:t>King John also agreed to sign the Magna Carta.</a:t>
            </a:r>
            <a:endParaRPr lang="en-US" sz="2400" dirty="0">
              <a:solidFill>
                <a:srgbClr val="FFFF00"/>
              </a:solidFill>
            </a:endParaRPr>
          </a:p>
        </p:txBody>
      </p:sp>
      <p:pic>
        <p:nvPicPr>
          <p:cNvPr id="3074" name="Picture 2" descr="http://2.bp.blogspot.com/_CczI3LO4CjM/TJ4j_p8jx_I/AAAAAAAABTI/tPirEHEkJ8Q/s1600/magna-carta%5B1%5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399"/>
            <a:ext cx="3366655" cy="5569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4991560"/>
      </p:ext>
    </p:extLst>
  </p:cSld>
  <p:clrMapOvr>
    <a:masterClrMapping/>
  </p:clrMapOvr>
  <mc:AlternateContent xmlns:mc="http://schemas.openxmlformats.org/markup-compatibility/2006">
    <mc:Choice xmlns:p14="http://schemas.microsoft.com/office/powerpoint/2010/main" Requires="p14">
      <p:transition spd="slow" p14:dur="1400" advTm="23000">
        <p14:doors dir="vert"/>
      </p:transition>
    </mc:Choice>
    <mc:Fallback>
      <p:transition spd="slow" advTm="2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The English Bill Of Rights</a:t>
            </a:r>
            <a:endParaRPr lang="en-US" u="sng" dirty="0"/>
          </a:p>
        </p:txBody>
      </p:sp>
      <p:sp>
        <p:nvSpPr>
          <p:cNvPr id="3" name="TextBox 2"/>
          <p:cNvSpPr txBox="1"/>
          <p:nvPr/>
        </p:nvSpPr>
        <p:spPr>
          <a:xfrm>
            <a:off x="1066800" y="2514600"/>
            <a:ext cx="6629400" cy="3416320"/>
          </a:xfrm>
          <a:prstGeom prst="rect">
            <a:avLst/>
          </a:prstGeom>
          <a:noFill/>
        </p:spPr>
        <p:txBody>
          <a:bodyPr wrap="square" rtlCol="0">
            <a:spAutoFit/>
          </a:bodyPr>
          <a:lstStyle/>
          <a:p>
            <a:pPr marL="285750" indent="-285750">
              <a:buFont typeface="Arial" pitchFamily="34" charset="0"/>
              <a:buChar char="•"/>
            </a:pPr>
            <a:r>
              <a:rPr lang="en-US" sz="2400" dirty="0" smtClean="0">
                <a:solidFill>
                  <a:srgbClr val="FF0000"/>
                </a:solidFill>
              </a:rPr>
              <a:t>This act said that the power to make laws and impose taxes belong to the people  of the elected representatives in Parliament and to nobody else.</a:t>
            </a:r>
          </a:p>
          <a:p>
            <a:pPr marL="285750" indent="-285750">
              <a:buFont typeface="Arial" pitchFamily="34" charset="0"/>
              <a:buChar char="•"/>
            </a:pPr>
            <a:r>
              <a:rPr lang="en-US" sz="2400" dirty="0" smtClean="0">
                <a:solidFill>
                  <a:srgbClr val="FF0000"/>
                </a:solidFill>
              </a:rPr>
              <a:t>In 1869 Parliament offered the crown to Prince William of Orange and his wife Mary in exchange they had to agree to and act or law known as the English Bill Of Rights</a:t>
            </a:r>
            <a:r>
              <a:rPr lang="en-US" sz="2400" dirty="0" smtClean="0"/>
              <a:t>.</a:t>
            </a:r>
            <a:endParaRPr lang="en-US" sz="2400" dirty="0"/>
          </a:p>
        </p:txBody>
      </p:sp>
    </p:spTree>
    <p:extLst>
      <p:ext uri="{BB962C8B-B14F-4D97-AF65-F5344CB8AC3E}">
        <p14:creationId xmlns:p14="http://schemas.microsoft.com/office/powerpoint/2010/main" val="261071016"/>
      </p:ext>
    </p:extLst>
  </p:cSld>
  <p:clrMapOvr>
    <a:masterClrMapping/>
  </p:clrMapOvr>
  <mc:AlternateContent xmlns:mc="http://schemas.openxmlformats.org/markup-compatibility/2006">
    <mc:Choice xmlns:p14="http://schemas.microsoft.com/office/powerpoint/2010/main" Requires="p14">
      <p:transition spd="slow" p14:dur="3000" advTm="24000">
        <p14:shred dir="out"/>
      </p:transition>
    </mc:Choice>
    <mc:Fallback>
      <p:transition spd="slow" advTm="24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Parliament</a:t>
            </a:r>
            <a:endParaRPr lang="en-US" u="sng" dirty="0"/>
          </a:p>
        </p:txBody>
      </p:sp>
      <p:sp>
        <p:nvSpPr>
          <p:cNvPr id="3" name="TextBox 2"/>
          <p:cNvSpPr txBox="1"/>
          <p:nvPr/>
        </p:nvSpPr>
        <p:spPr>
          <a:xfrm>
            <a:off x="1143000" y="1600200"/>
            <a:ext cx="7239000" cy="4154984"/>
          </a:xfrm>
          <a:prstGeom prst="rect">
            <a:avLst/>
          </a:prstGeom>
          <a:noFill/>
        </p:spPr>
        <p:txBody>
          <a:bodyPr wrap="square" rtlCol="0">
            <a:spAutoFit/>
          </a:bodyPr>
          <a:lstStyle/>
          <a:p>
            <a:pPr marL="285750" indent="-285750">
              <a:buFont typeface="Arial" pitchFamily="34" charset="0"/>
              <a:buChar char="•"/>
            </a:pPr>
            <a:r>
              <a:rPr lang="en-US" sz="2400" dirty="0" smtClean="0"/>
              <a:t>People appointed to participate in parts of the government.</a:t>
            </a:r>
          </a:p>
          <a:p>
            <a:pPr marL="285750" indent="-285750">
              <a:buFont typeface="Arial" pitchFamily="34" charset="0"/>
              <a:buChar char="•"/>
            </a:pPr>
            <a:r>
              <a:rPr lang="en-US" sz="2400" dirty="0" smtClean="0"/>
              <a:t>Overtime it became a lawmaking body with the power to approve laws and taxes proposed by the king or queen.</a:t>
            </a:r>
          </a:p>
          <a:p>
            <a:pPr marL="285750" indent="-285750">
              <a:buFont typeface="Arial" pitchFamily="34" charset="0"/>
              <a:buChar char="•"/>
            </a:pPr>
            <a:r>
              <a:rPr lang="en-US" sz="2400" dirty="0" smtClean="0"/>
              <a:t>King James was the duke of York and he did not want to share power with any elected assembly nor did he want to share power with any elected parliament in England. Then he was forced off his thrown without any bloodshed, this is called The Glorious Revolution.  </a:t>
            </a:r>
            <a:endParaRPr lang="en-US" sz="2400" dirty="0"/>
          </a:p>
        </p:txBody>
      </p:sp>
    </p:spTree>
    <p:extLst>
      <p:ext uri="{BB962C8B-B14F-4D97-AF65-F5344CB8AC3E}">
        <p14:creationId xmlns:p14="http://schemas.microsoft.com/office/powerpoint/2010/main" val="1757036531"/>
      </p:ext>
    </p:extLst>
  </p:cSld>
  <p:clrMapOvr>
    <a:masterClrMapping/>
  </p:clrMapOvr>
  <mc:AlternateContent xmlns:mc="http://schemas.openxmlformats.org/markup-compatibility/2006">
    <mc:Choice xmlns:p14="http://schemas.microsoft.com/office/powerpoint/2010/main" Requires="p14">
      <p:transition spd="slow" p14:dur="1200" advTm="34000">
        <p14:prism/>
      </p:transition>
    </mc:Choice>
    <mc:Fallback>
      <p:transition spd="slow" advTm="34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solidFill>
                  <a:srgbClr val="FF0000"/>
                </a:solidFill>
              </a:rPr>
              <a:t>Where You Paying Attention???</a:t>
            </a:r>
            <a:endParaRPr lang="en-US" u="sng" dirty="0">
              <a:solidFill>
                <a:srgbClr val="FF0000"/>
              </a:solidFill>
            </a:endParaRPr>
          </a:p>
        </p:txBody>
      </p:sp>
      <p:sp>
        <p:nvSpPr>
          <p:cNvPr id="3" name="TextBox 2"/>
          <p:cNvSpPr txBox="1"/>
          <p:nvPr/>
        </p:nvSpPr>
        <p:spPr>
          <a:xfrm>
            <a:off x="1136073" y="457200"/>
            <a:ext cx="7010400" cy="6370975"/>
          </a:xfrm>
          <a:prstGeom prst="rect">
            <a:avLst/>
          </a:prstGeom>
          <a:noFill/>
        </p:spPr>
        <p:txBody>
          <a:bodyPr wrap="square" rtlCol="0">
            <a:spAutoFit/>
          </a:bodyPr>
          <a:lstStyle/>
          <a:p>
            <a:pPr marL="342900" indent="-342900">
              <a:buAutoNum type="arabicPeriod"/>
            </a:pPr>
            <a:r>
              <a:rPr lang="en-US" sz="2400" dirty="0" smtClean="0">
                <a:solidFill>
                  <a:schemeClr val="tx2">
                    <a:lumMod val="60000"/>
                    <a:lumOff val="40000"/>
                  </a:schemeClr>
                </a:solidFill>
              </a:rPr>
              <a:t>When was this all taking place?</a:t>
            </a:r>
          </a:p>
          <a:p>
            <a:pPr marL="342900" indent="-342900">
              <a:buAutoNum type="arabicPeriod"/>
            </a:pPr>
            <a:r>
              <a:rPr lang="en-US" sz="2400" dirty="0" smtClean="0">
                <a:solidFill>
                  <a:schemeClr val="tx2">
                    <a:lumMod val="60000"/>
                    <a:lumOff val="40000"/>
                  </a:schemeClr>
                </a:solidFill>
              </a:rPr>
              <a:t>1 out of how many people lived in the city?</a:t>
            </a:r>
          </a:p>
          <a:p>
            <a:pPr marL="342900" indent="-342900">
              <a:buAutoNum type="arabicPeriod"/>
            </a:pPr>
            <a:r>
              <a:rPr lang="en-US" sz="2400" dirty="0" smtClean="0">
                <a:solidFill>
                  <a:schemeClr val="tx2">
                    <a:lumMod val="60000"/>
                    <a:lumOff val="40000"/>
                  </a:schemeClr>
                </a:solidFill>
              </a:rPr>
              <a:t>Why were windows small?</a:t>
            </a:r>
          </a:p>
          <a:p>
            <a:pPr marL="342900" indent="-342900">
              <a:buAutoNum type="arabicPeriod"/>
            </a:pPr>
            <a:r>
              <a:rPr lang="en-US" sz="2400" dirty="0" smtClean="0">
                <a:solidFill>
                  <a:schemeClr val="tx2">
                    <a:lumMod val="60000"/>
                    <a:lumOff val="40000"/>
                  </a:schemeClr>
                </a:solidFill>
              </a:rPr>
              <a:t>Why did the government allow anyone to participate in the government?</a:t>
            </a:r>
          </a:p>
          <a:p>
            <a:pPr marL="342900" indent="-342900">
              <a:buAutoNum type="arabicPeriod"/>
            </a:pPr>
            <a:r>
              <a:rPr lang="en-US" sz="2400" dirty="0" smtClean="0">
                <a:solidFill>
                  <a:schemeClr val="tx2">
                    <a:lumMod val="60000"/>
                    <a:lumOff val="40000"/>
                  </a:schemeClr>
                </a:solidFill>
              </a:rPr>
              <a:t>What did the American Colonists see themselves as?</a:t>
            </a:r>
          </a:p>
          <a:p>
            <a:pPr marL="342900" indent="-342900">
              <a:buAutoNum type="arabicPeriod"/>
            </a:pPr>
            <a:r>
              <a:rPr lang="en-US" sz="2400" dirty="0" smtClean="0">
                <a:solidFill>
                  <a:schemeClr val="tx2">
                    <a:lumMod val="60000"/>
                    <a:lumOff val="40000"/>
                  </a:schemeClr>
                </a:solidFill>
              </a:rPr>
              <a:t>True or false? The city smelled great.</a:t>
            </a:r>
          </a:p>
          <a:p>
            <a:pPr marL="342900" indent="-342900">
              <a:buAutoNum type="arabicPeriod"/>
            </a:pPr>
            <a:r>
              <a:rPr lang="en-US" sz="2400" dirty="0" smtClean="0">
                <a:solidFill>
                  <a:schemeClr val="tx2">
                    <a:lumMod val="60000"/>
                    <a:lumOff val="40000"/>
                  </a:schemeClr>
                </a:solidFill>
              </a:rPr>
              <a:t>What was in the middle of the city?</a:t>
            </a:r>
          </a:p>
          <a:p>
            <a:pPr marL="342900" indent="-342900">
              <a:buAutoNum type="arabicPeriod"/>
            </a:pPr>
            <a:r>
              <a:rPr lang="en-US" sz="2400" dirty="0" smtClean="0">
                <a:solidFill>
                  <a:schemeClr val="tx2">
                    <a:lumMod val="60000"/>
                    <a:lumOff val="40000"/>
                  </a:schemeClr>
                </a:solidFill>
              </a:rPr>
              <a:t>What did they use for light?</a:t>
            </a:r>
          </a:p>
          <a:p>
            <a:pPr marL="342900" indent="-342900">
              <a:buAutoNum type="arabicPeriod"/>
            </a:pPr>
            <a:r>
              <a:rPr lang="en-US" sz="2400" dirty="0" smtClean="0">
                <a:solidFill>
                  <a:schemeClr val="tx2">
                    <a:lumMod val="60000"/>
                    <a:lumOff val="40000"/>
                  </a:schemeClr>
                </a:solidFill>
              </a:rPr>
              <a:t>What was the name of the stone?</a:t>
            </a:r>
          </a:p>
          <a:p>
            <a:pPr marL="342900" indent="-342900">
              <a:buAutoNum type="arabicPeriod"/>
            </a:pPr>
            <a:r>
              <a:rPr lang="en-US" sz="2400" dirty="0" smtClean="0">
                <a:solidFill>
                  <a:schemeClr val="tx2">
                    <a:lumMod val="60000"/>
                    <a:lumOff val="40000"/>
                  </a:schemeClr>
                </a:solidFill>
              </a:rPr>
              <a:t>What did they have by their doors?</a:t>
            </a:r>
          </a:p>
          <a:p>
            <a:pPr marL="342900" indent="-342900">
              <a:buAutoNum type="arabicPeriod"/>
            </a:pPr>
            <a:endParaRPr lang="en-US" sz="2400" dirty="0" smtClean="0">
              <a:solidFill>
                <a:schemeClr val="tx2">
                  <a:lumMod val="60000"/>
                  <a:lumOff val="40000"/>
                </a:schemeClr>
              </a:solidFill>
            </a:endParaRPr>
          </a:p>
          <a:p>
            <a:pPr marL="342900" indent="-342900">
              <a:buAutoNum type="arabicPeriod"/>
            </a:pPr>
            <a:endParaRPr lang="en-US" sz="2400" dirty="0" smtClean="0">
              <a:solidFill>
                <a:schemeClr val="tx2">
                  <a:lumMod val="60000"/>
                  <a:lumOff val="40000"/>
                </a:schemeClr>
              </a:solidFill>
            </a:endParaRPr>
          </a:p>
          <a:p>
            <a:pPr marL="342900" indent="-342900">
              <a:buAutoNum type="arabicPeriod"/>
            </a:pPr>
            <a:endParaRPr lang="en-US" sz="2400" dirty="0" smtClean="0">
              <a:solidFill>
                <a:schemeClr val="tx2">
                  <a:lumMod val="60000"/>
                  <a:lumOff val="40000"/>
                </a:schemeClr>
              </a:solidFill>
            </a:endParaRPr>
          </a:p>
          <a:p>
            <a:pPr marL="342900" indent="-342900">
              <a:buAutoNum type="arabicPeriod"/>
            </a:pPr>
            <a:endParaRPr lang="en-US" sz="2400" dirty="0">
              <a:solidFill>
                <a:schemeClr val="tx2">
                  <a:lumMod val="60000"/>
                  <a:lumOff val="40000"/>
                </a:schemeClr>
              </a:solidFill>
            </a:endParaRPr>
          </a:p>
        </p:txBody>
      </p:sp>
    </p:spTree>
    <p:extLst>
      <p:ext uri="{BB962C8B-B14F-4D97-AF65-F5344CB8AC3E}">
        <p14:creationId xmlns:p14="http://schemas.microsoft.com/office/powerpoint/2010/main" val="390117671"/>
      </p:ext>
    </p:extLst>
  </p:cSld>
  <p:clrMapOvr>
    <a:masterClrMapping/>
  </p:clrMapOvr>
  <mc:AlternateContent xmlns:mc="http://schemas.openxmlformats.org/markup-compatibility/2006">
    <mc:Choice xmlns:p14="http://schemas.microsoft.com/office/powerpoint/2010/main" Requires="p14">
      <p:transition spd="slow" p14:dur="4400" advTm="103000">
        <p14:honeycomb/>
      </p:transition>
    </mc:Choice>
    <mc:Fallback>
      <p:transition spd="slow" advTm="103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FF0000"/>
                </a:solidFill>
              </a:rPr>
              <a:t>Answers</a:t>
            </a:r>
            <a:endParaRPr lang="en-US" u="sng" dirty="0">
              <a:solidFill>
                <a:srgbClr val="FF0000"/>
              </a:solidFill>
            </a:endParaRPr>
          </a:p>
        </p:txBody>
      </p:sp>
      <p:sp>
        <p:nvSpPr>
          <p:cNvPr id="3" name="TextBox 2"/>
          <p:cNvSpPr txBox="1"/>
          <p:nvPr/>
        </p:nvSpPr>
        <p:spPr>
          <a:xfrm>
            <a:off x="1371600" y="990600"/>
            <a:ext cx="7162800" cy="4154984"/>
          </a:xfrm>
          <a:prstGeom prst="rect">
            <a:avLst/>
          </a:prstGeom>
          <a:noFill/>
        </p:spPr>
        <p:txBody>
          <a:bodyPr wrap="square" rtlCol="0">
            <a:spAutoFit/>
          </a:bodyPr>
          <a:lstStyle/>
          <a:p>
            <a:pPr marL="342900" indent="-342900">
              <a:buAutoNum type="arabicPeriod"/>
            </a:pPr>
            <a:r>
              <a:rPr lang="en-US" sz="2400" dirty="0" smtClean="0">
                <a:solidFill>
                  <a:srgbClr val="FF0000"/>
                </a:solidFill>
              </a:rPr>
              <a:t>This all took place in the 1750’s.</a:t>
            </a:r>
          </a:p>
          <a:p>
            <a:pPr marL="342900" indent="-342900">
              <a:buAutoNum type="arabicPeriod"/>
            </a:pPr>
            <a:r>
              <a:rPr lang="en-US" sz="2400" dirty="0" smtClean="0">
                <a:solidFill>
                  <a:srgbClr val="FF0000"/>
                </a:solidFill>
              </a:rPr>
              <a:t>1 out of 20 people lived in the city.</a:t>
            </a:r>
          </a:p>
          <a:p>
            <a:pPr marL="342900" indent="-342900">
              <a:buAutoNum type="arabicPeriod"/>
            </a:pPr>
            <a:r>
              <a:rPr lang="en-US" sz="2400" dirty="0" smtClean="0">
                <a:solidFill>
                  <a:srgbClr val="FF0000"/>
                </a:solidFill>
              </a:rPr>
              <a:t>Windows were small because glass was expensive.</a:t>
            </a:r>
          </a:p>
          <a:p>
            <a:pPr marL="342900" indent="-342900">
              <a:buAutoNum type="arabicPeriod"/>
            </a:pPr>
            <a:r>
              <a:rPr lang="en-US" sz="2400" dirty="0" smtClean="0">
                <a:solidFill>
                  <a:srgbClr val="FF0000"/>
                </a:solidFill>
              </a:rPr>
              <a:t>They did this because of a recent long struggle.</a:t>
            </a:r>
          </a:p>
          <a:p>
            <a:pPr marL="342900" indent="-342900">
              <a:buAutoNum type="arabicPeriod"/>
            </a:pPr>
            <a:r>
              <a:rPr lang="en-US" sz="2400" dirty="0" smtClean="0">
                <a:solidFill>
                  <a:srgbClr val="FF0000"/>
                </a:solidFill>
              </a:rPr>
              <a:t>They saw themselves as English citizens.  </a:t>
            </a:r>
          </a:p>
          <a:p>
            <a:pPr marL="342900" indent="-342900">
              <a:buAutoNum type="arabicPeriod"/>
            </a:pPr>
            <a:r>
              <a:rPr lang="en-US" sz="2400" dirty="0" smtClean="0">
                <a:solidFill>
                  <a:srgbClr val="FF0000"/>
                </a:solidFill>
              </a:rPr>
              <a:t>False.</a:t>
            </a:r>
          </a:p>
          <a:p>
            <a:pPr marL="342900" indent="-342900">
              <a:buAutoNum type="arabicPeriod"/>
            </a:pPr>
            <a:r>
              <a:rPr lang="en-US" sz="2400" dirty="0" smtClean="0">
                <a:solidFill>
                  <a:srgbClr val="FF0000"/>
                </a:solidFill>
              </a:rPr>
              <a:t>The big water fountain.</a:t>
            </a:r>
          </a:p>
          <a:p>
            <a:pPr marL="342900" indent="-342900">
              <a:buAutoNum type="arabicPeriod"/>
            </a:pPr>
            <a:r>
              <a:rPr lang="en-US" sz="2400" dirty="0" smtClean="0">
                <a:solidFill>
                  <a:srgbClr val="FF0000"/>
                </a:solidFill>
              </a:rPr>
              <a:t>Torches.</a:t>
            </a:r>
          </a:p>
          <a:p>
            <a:pPr marL="342900" indent="-342900">
              <a:buAutoNum type="arabicPeriod"/>
            </a:pPr>
            <a:r>
              <a:rPr lang="en-US" sz="2400" dirty="0" smtClean="0">
                <a:solidFill>
                  <a:srgbClr val="FF0000"/>
                </a:solidFill>
              </a:rPr>
              <a:t>Hearthstone.</a:t>
            </a:r>
          </a:p>
          <a:p>
            <a:pPr marL="342900" indent="-342900">
              <a:buAutoNum type="arabicPeriod"/>
            </a:pPr>
            <a:r>
              <a:rPr lang="en-US" sz="2400" dirty="0" smtClean="0">
                <a:solidFill>
                  <a:srgbClr val="FF0000"/>
                </a:solidFill>
              </a:rPr>
              <a:t>Buckets of water incase a fire broke out.</a:t>
            </a:r>
          </a:p>
          <a:p>
            <a:pPr marL="342900" indent="-342900">
              <a:buAutoNum type="arabicPeriod"/>
            </a:pPr>
            <a:endParaRPr lang="en-US" sz="2400" dirty="0">
              <a:solidFill>
                <a:schemeClr val="tx2">
                  <a:lumMod val="60000"/>
                  <a:lumOff val="40000"/>
                </a:schemeClr>
              </a:solidFill>
            </a:endParaRPr>
          </a:p>
        </p:txBody>
      </p:sp>
    </p:spTree>
    <p:extLst>
      <p:ext uri="{BB962C8B-B14F-4D97-AF65-F5344CB8AC3E}">
        <p14:creationId xmlns:p14="http://schemas.microsoft.com/office/powerpoint/2010/main" val="651230143"/>
      </p:ext>
    </p:extLst>
  </p:cSld>
  <p:clrMapOvr>
    <a:masterClrMapping/>
  </p:clrMapOvr>
  <mc:AlternateContent xmlns:mc="http://schemas.openxmlformats.org/markup-compatibility/2006">
    <mc:Choice xmlns:p14="http://schemas.microsoft.com/office/powerpoint/2010/main" Requires="p14">
      <p:transition spd="slow" p14:dur="3900" advClick="0" advTm="63000">
        <p14:glitter pattern="hexagon"/>
      </p:transition>
    </mc:Choice>
    <mc:Fallback>
      <p:transition spd="slow" advClick="0" advTm="63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fun-pinata-party-ideas.com/image-files/smiley-thank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0"/>
            <a:ext cx="51054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ccsteffen.files.wordpress.com/2011/06/i_love_walmar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782" y="-865"/>
            <a:ext cx="4171950" cy="31718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rlv.zcache.com/i_love_social_studies_postcard-p239664187872284442qibm_4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502" y="3048000"/>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5270398"/>
      </p:ext>
    </p:extLst>
  </p:cSld>
  <p:clrMapOvr>
    <a:masterClrMapping/>
  </p:clrMapOvr>
  <mc:AlternateContent xmlns:mc="http://schemas.openxmlformats.org/markup-compatibility/2006">
    <mc:Choice xmlns:p14="http://schemas.microsoft.com/office/powerpoint/2010/main" Requires="p14">
      <p:transition spd="slow" p14:dur="4000" advTm="7000">
        <p14:vortex dir="r"/>
      </p:transition>
    </mc:Choice>
    <mc:Fallback>
      <p:transition spd="slow" advTm="7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4.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6.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89</TotalTime>
  <Words>519</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6</vt:i4>
      </vt:variant>
      <vt:variant>
        <vt:lpstr>Slide Titles</vt:lpstr>
      </vt:variant>
      <vt:variant>
        <vt:i4>10</vt:i4>
      </vt:variant>
    </vt:vector>
  </HeadingPairs>
  <TitlesOfParts>
    <vt:vector size="16" baseType="lpstr">
      <vt:lpstr>Perspective</vt:lpstr>
      <vt:lpstr>Austin</vt:lpstr>
      <vt:lpstr>Apex</vt:lpstr>
      <vt:lpstr>Aspect</vt:lpstr>
      <vt:lpstr>Trek</vt:lpstr>
      <vt:lpstr>Angles</vt:lpstr>
      <vt:lpstr>Social Studies Report</vt:lpstr>
      <vt:lpstr>PowerPoint Presentation</vt:lpstr>
      <vt:lpstr>Downtown/Marketplace</vt:lpstr>
      <vt:lpstr>Rights Of The Colonists</vt:lpstr>
      <vt:lpstr>The English Bill Of Rights</vt:lpstr>
      <vt:lpstr>Parliament</vt:lpstr>
      <vt:lpstr>Where You Paying Attention???</vt:lpstr>
      <vt:lpstr>Answers</vt:lpstr>
      <vt:lpstr>PowerPoint Presentation</vt:lpstr>
      <vt:lpstr>We love Mr. McCann!!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Studies Report</dc:title>
  <dc:creator>Student</dc:creator>
  <cp:lastModifiedBy>Student</cp:lastModifiedBy>
  <cp:revision>26</cp:revision>
  <dcterms:created xsi:type="dcterms:W3CDTF">2011-10-11T16:22:23Z</dcterms:created>
  <dcterms:modified xsi:type="dcterms:W3CDTF">2011-10-13T16:58:01Z</dcterms:modified>
</cp:coreProperties>
</file>