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9" r:id="rId4"/>
    <p:sldId id="258" r:id="rId5"/>
    <p:sldId id="261" r:id="rId6"/>
    <p:sldId id="262" r:id="rId7"/>
    <p:sldId id="260" r:id="rId8"/>
    <p:sldId id="263" r:id="rId9"/>
    <p:sldId id="264" r:id="rId10"/>
    <p:sldId id="265" r:id="rId11"/>
    <p:sldId id="267" r:id="rId12"/>
    <p:sldId id="268" r:id="rId13"/>
    <p:sldId id="269" r:id="rId14"/>
    <p:sldId id="266"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p:cViewPr>
        <p:scale>
          <a:sx n="70" d="100"/>
          <a:sy n="70" d="100"/>
        </p:scale>
        <p:origin x="-1164"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50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1"/>
  <c:chart>
    <c:plotArea>
      <c:layout/>
      <c:barChart>
        <c:barDir val="col"/>
        <c:grouping val="clustered"/>
        <c:ser>
          <c:idx val="0"/>
          <c:order val="0"/>
          <c:tx>
            <c:strRef>
              <c:f>Sheet1!$B$1</c:f>
              <c:strCache>
                <c:ptCount val="1"/>
                <c:pt idx="0">
                  <c:v>Union</c:v>
                </c:pt>
              </c:strCache>
            </c:strRef>
          </c:tx>
          <c:cat>
            <c:strRef>
              <c:f>Sheet1!$A$2:$A$4</c:f>
              <c:strCache>
                <c:ptCount val="3"/>
                <c:pt idx="0">
                  <c:v>Soldiers Killed</c:v>
                </c:pt>
                <c:pt idx="1">
                  <c:v>Soldiers Wounded</c:v>
                </c:pt>
                <c:pt idx="2">
                  <c:v>Soldiers Missing/ Captured</c:v>
                </c:pt>
              </c:strCache>
            </c:strRef>
          </c:cat>
          <c:val>
            <c:numRef>
              <c:f>Sheet1!$B$2:$B$4</c:f>
              <c:numCache>
                <c:formatCode>#,##0</c:formatCode>
                <c:ptCount val="3"/>
                <c:pt idx="0">
                  <c:v>1284</c:v>
                </c:pt>
                <c:pt idx="1">
                  <c:v>9600</c:v>
                </c:pt>
                <c:pt idx="2">
                  <c:v>1769</c:v>
                </c:pt>
              </c:numCache>
            </c:numRef>
          </c:val>
        </c:ser>
        <c:ser>
          <c:idx val="1"/>
          <c:order val="1"/>
          <c:tx>
            <c:strRef>
              <c:f>Sheet1!$C$1</c:f>
              <c:strCache>
                <c:ptCount val="1"/>
                <c:pt idx="0">
                  <c:v>Confederacy</c:v>
                </c:pt>
              </c:strCache>
            </c:strRef>
          </c:tx>
          <c:cat>
            <c:strRef>
              <c:f>Sheet1!$A$2:$A$4</c:f>
              <c:strCache>
                <c:ptCount val="3"/>
                <c:pt idx="0">
                  <c:v>Soldiers Killed</c:v>
                </c:pt>
                <c:pt idx="1">
                  <c:v>Soldiers Wounded</c:v>
                </c:pt>
                <c:pt idx="2">
                  <c:v>Soldiers Missing/ Captured</c:v>
                </c:pt>
              </c:strCache>
            </c:strRef>
          </c:cat>
          <c:val>
            <c:numRef>
              <c:f>Sheet1!$C$2:$C$4</c:f>
              <c:numCache>
                <c:formatCode>General</c:formatCode>
                <c:ptCount val="3"/>
                <c:pt idx="0">
                  <c:v>608</c:v>
                </c:pt>
                <c:pt idx="1">
                  <c:v>4116</c:v>
                </c:pt>
                <c:pt idx="2">
                  <c:v>1.8</c:v>
                </c:pt>
              </c:numCache>
            </c:numRef>
          </c:val>
        </c:ser>
        <c:axId val="121380864"/>
        <c:axId val="121382400"/>
      </c:barChart>
      <c:catAx>
        <c:axId val="121380864"/>
        <c:scaling>
          <c:orientation val="minMax"/>
        </c:scaling>
        <c:axPos val="b"/>
        <c:tickLblPos val="nextTo"/>
        <c:crossAx val="121382400"/>
        <c:crosses val="autoZero"/>
        <c:auto val="1"/>
        <c:lblAlgn val="ctr"/>
        <c:lblOffset val="100"/>
      </c:catAx>
      <c:valAx>
        <c:axId val="121382400"/>
        <c:scaling>
          <c:orientation val="minMax"/>
        </c:scaling>
        <c:axPos val="l"/>
        <c:majorGridlines/>
        <c:numFmt formatCode="#,##0" sourceLinked="1"/>
        <c:tickLblPos val="nextTo"/>
        <c:crossAx val="121380864"/>
        <c:crosses val="autoZero"/>
        <c:crossBetween val="between"/>
      </c:valAx>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69FB05-471C-4292-9B6F-B9F2893A0355}" type="datetimeFigureOut">
              <a:rPr lang="en-US" smtClean="0"/>
              <a:t>4/25/2011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3869EF-96C1-4263-AC53-D41BD64CC58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3869EF-96C1-4263-AC53-D41BD64CC585}"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3869EF-96C1-4263-AC53-D41BD64CC585}"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0A99A7B-2284-4098-A58E-8EF092FEC5E4}" type="datetimeFigureOut">
              <a:rPr lang="en-US" smtClean="0"/>
              <a:pPr/>
              <a:t>4/25/2011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8AEA338-05EE-4B80-8EE3-866A3B8F153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0A99A7B-2284-4098-A58E-8EF092FEC5E4}" type="datetimeFigureOut">
              <a:rPr lang="en-US" smtClean="0"/>
              <a:pPr/>
              <a:t>4/25/2011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AEA338-05EE-4B80-8EE3-866A3B8F15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50A99A7B-2284-4098-A58E-8EF092FEC5E4}" type="datetimeFigureOut">
              <a:rPr lang="en-US" smtClean="0"/>
              <a:pPr/>
              <a:t>4/25/2011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8AEA338-05EE-4B80-8EE3-866A3B8F15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0A99A7B-2284-4098-A58E-8EF092FEC5E4}" type="datetimeFigureOut">
              <a:rPr lang="en-US" smtClean="0"/>
              <a:pPr/>
              <a:t>4/25/2011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AEA338-05EE-4B80-8EE3-866A3B8F15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0A99A7B-2284-4098-A58E-8EF092FEC5E4}" type="datetimeFigureOut">
              <a:rPr lang="en-US" smtClean="0"/>
              <a:pPr/>
              <a:t>4/25/2011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78AEA338-05EE-4B80-8EE3-866A3B8F153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0A99A7B-2284-4098-A58E-8EF092FEC5E4}" type="datetimeFigureOut">
              <a:rPr lang="en-US" smtClean="0"/>
              <a:pPr/>
              <a:t>4/25/2011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AEA338-05EE-4B80-8EE3-866A3B8F15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0A99A7B-2284-4098-A58E-8EF092FEC5E4}" type="datetimeFigureOut">
              <a:rPr lang="en-US" smtClean="0"/>
              <a:pPr/>
              <a:t>4/25/2011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8AEA338-05EE-4B80-8EE3-866A3B8F15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0A99A7B-2284-4098-A58E-8EF092FEC5E4}" type="datetimeFigureOut">
              <a:rPr lang="en-US" smtClean="0"/>
              <a:pPr/>
              <a:t>4/25/2011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8AEA338-05EE-4B80-8EE3-866A3B8F15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50A99A7B-2284-4098-A58E-8EF092FEC5E4}" type="datetimeFigureOut">
              <a:rPr lang="en-US" smtClean="0"/>
              <a:pPr/>
              <a:t>4/25/2011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78AEA338-05EE-4B80-8EE3-866A3B8F15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0A99A7B-2284-4098-A58E-8EF092FEC5E4}" type="datetimeFigureOut">
              <a:rPr lang="en-US" smtClean="0"/>
              <a:pPr/>
              <a:t>4/25/2011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AEA338-05EE-4B80-8EE3-866A3B8F15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50A99A7B-2284-4098-A58E-8EF092FEC5E4}" type="datetimeFigureOut">
              <a:rPr lang="en-US" smtClean="0"/>
              <a:pPr/>
              <a:t>4/25/2011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AEA338-05EE-4B80-8EE3-866A3B8F153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0A99A7B-2284-4098-A58E-8EF092FEC5E4}" type="datetimeFigureOut">
              <a:rPr lang="en-US" smtClean="0"/>
              <a:pPr/>
              <a:t>4/25/2011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8AEA338-05EE-4B80-8EE3-866A3B8F153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audio1.wav"/><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BATTLE OF FREDRICKSBURG</a:t>
            </a:r>
            <a:endParaRPr lang="en-US" dirty="0"/>
          </a:p>
        </p:txBody>
      </p:sp>
      <p:sp>
        <p:nvSpPr>
          <p:cNvPr id="3" name="Subtitle 2"/>
          <p:cNvSpPr>
            <a:spLocks noGrp="1"/>
          </p:cNvSpPr>
          <p:nvPr>
            <p:ph type="subTitle" idx="1"/>
          </p:nvPr>
        </p:nvSpPr>
        <p:spPr/>
        <p:txBody>
          <a:bodyPr/>
          <a:lstStyle/>
          <a:p>
            <a:r>
              <a:rPr lang="en-US" dirty="0" smtClean="0"/>
              <a:t>December 11-15, 1862</a:t>
            </a:r>
          </a:p>
          <a:p>
            <a:r>
              <a:rPr lang="en-US" dirty="0" smtClean="0"/>
              <a:t>Fought near Fredericksburg, Virginia</a:t>
            </a:r>
            <a:endParaRPr lang="en-US"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 of The battle</a:t>
            </a:r>
            <a:endParaRPr lang="en-US" dirty="0"/>
          </a:p>
        </p:txBody>
      </p:sp>
      <p:pic>
        <p:nvPicPr>
          <p:cNvPr id="4" name="Content Placeholder 3" descr="fredericksburg 3.jpg"/>
          <p:cNvPicPr>
            <a:picLocks noGrp="1" noChangeAspect="1"/>
          </p:cNvPicPr>
          <p:nvPr>
            <p:ph idx="1"/>
          </p:nvPr>
        </p:nvPicPr>
        <p:blipFill>
          <a:blip r:embed="rId2" cstate="print"/>
          <a:stretch>
            <a:fillRect/>
          </a:stretch>
        </p:blipFill>
        <p:spPr>
          <a:xfrm>
            <a:off x="966927" y="1609725"/>
            <a:ext cx="6219545" cy="4846638"/>
          </a:xfrm>
        </p:spPr>
      </p:pic>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pictures (Cont.)</a:t>
            </a:r>
            <a:endParaRPr lang="en-US" dirty="0"/>
          </a:p>
        </p:txBody>
      </p:sp>
      <p:pic>
        <p:nvPicPr>
          <p:cNvPr id="4" name="Content Placeholder 3" descr="fredericksburg 1.jpg"/>
          <p:cNvPicPr>
            <a:picLocks noGrp="1" noChangeAspect="1"/>
          </p:cNvPicPr>
          <p:nvPr>
            <p:ph idx="1"/>
          </p:nvPr>
        </p:nvPicPr>
        <p:blipFill>
          <a:blip r:embed="rId2" cstate="print"/>
          <a:stretch>
            <a:fillRect/>
          </a:stretch>
        </p:blipFill>
        <p:spPr>
          <a:xfrm>
            <a:off x="707860" y="1609725"/>
            <a:ext cx="6737680" cy="4846638"/>
          </a:xfrm>
        </p:spPr>
      </p:pic>
    </p:spTree>
  </p:cSld>
  <p:clrMapOvr>
    <a:masterClrMapping/>
  </p:clrMapOvr>
  <p:transition>
    <p:spli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pictures (Cont.)</a:t>
            </a:r>
            <a:endParaRPr lang="en-US" dirty="0"/>
          </a:p>
        </p:txBody>
      </p:sp>
      <p:pic>
        <p:nvPicPr>
          <p:cNvPr id="4" name="Content Placeholder 3" descr="fredericksburg 4.bmp"/>
          <p:cNvPicPr>
            <a:picLocks noGrp="1" noChangeAspect="1"/>
          </p:cNvPicPr>
          <p:nvPr>
            <p:ph idx="1"/>
          </p:nvPr>
        </p:nvPicPr>
        <p:blipFill>
          <a:blip r:embed="rId2" cstate="print"/>
          <a:stretch>
            <a:fillRect/>
          </a:stretch>
        </p:blipFill>
        <p:spPr>
          <a:xfrm>
            <a:off x="457200" y="1676400"/>
            <a:ext cx="7239000" cy="4783015"/>
          </a:xfrm>
        </p:spPr>
      </p:pic>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pictures (Cont.)</a:t>
            </a:r>
            <a:endParaRPr lang="en-US" dirty="0"/>
          </a:p>
        </p:txBody>
      </p:sp>
      <p:pic>
        <p:nvPicPr>
          <p:cNvPr id="4" name="Content Placeholder 3" descr="fredericksburg 5.bmp"/>
          <p:cNvPicPr>
            <a:picLocks noGrp="1" noChangeAspect="1"/>
          </p:cNvPicPr>
          <p:nvPr>
            <p:ph idx="1"/>
          </p:nvPr>
        </p:nvPicPr>
        <p:blipFill>
          <a:blip r:embed="rId2" cstate="print"/>
          <a:stretch>
            <a:fillRect/>
          </a:stretch>
        </p:blipFill>
        <p:spPr>
          <a:xfrm>
            <a:off x="457200" y="1600199"/>
            <a:ext cx="7239000" cy="4843903"/>
          </a:xfrm>
        </p:spPr>
      </p:pic>
    </p:spTree>
  </p:cSld>
  <p:clrMapOvr>
    <a:masterClrMapping/>
  </p:clrMapOvr>
  <p:transition>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pictures (Cont.)</a:t>
            </a:r>
            <a:endParaRPr lang="en-US" dirty="0"/>
          </a:p>
        </p:txBody>
      </p:sp>
      <p:pic>
        <p:nvPicPr>
          <p:cNvPr id="4" name="Content Placeholder 3" descr="Fredericksburg 2.jpg"/>
          <p:cNvPicPr>
            <a:picLocks noGrp="1" noChangeAspect="1"/>
          </p:cNvPicPr>
          <p:nvPr>
            <p:ph idx="1"/>
          </p:nvPr>
        </p:nvPicPr>
        <p:blipFill>
          <a:blip r:embed="rId2" cstate="print"/>
          <a:stretch>
            <a:fillRect/>
          </a:stretch>
        </p:blipFill>
        <p:spPr>
          <a:xfrm>
            <a:off x="901700" y="1918494"/>
            <a:ext cx="6350000" cy="4229100"/>
          </a:xfrm>
        </p:spPr>
      </p:pic>
    </p:spTree>
  </p:cSld>
  <p:clrMapOvr>
    <a:masterClrMapping/>
  </p:clrMapOvr>
  <p:transition>
    <p:split orient="ver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the Battle affected the war</a:t>
            </a:r>
            <a:endParaRPr lang="en-US" dirty="0"/>
          </a:p>
        </p:txBody>
      </p:sp>
      <p:sp>
        <p:nvSpPr>
          <p:cNvPr id="3" name="Content Placeholder 2"/>
          <p:cNvSpPr>
            <a:spLocks noGrp="1"/>
          </p:cNvSpPr>
          <p:nvPr>
            <p:ph idx="1"/>
          </p:nvPr>
        </p:nvSpPr>
        <p:spPr/>
        <p:txBody>
          <a:bodyPr/>
          <a:lstStyle/>
          <a:p>
            <a:r>
              <a:rPr lang="en-US" dirty="0" smtClean="0"/>
              <a:t>The Confederacy gained control of a major railway, giving them leverage. This most </a:t>
            </a:r>
            <a:r>
              <a:rPr lang="en-US" smtClean="0"/>
              <a:t>likely prolonged the war.</a:t>
            </a:r>
            <a:endParaRPr lang="en-US" dirty="0"/>
          </a:p>
        </p:txBody>
      </p:sp>
    </p:spTree>
  </p:cSld>
  <p:clrMapOvr>
    <a:masterClrMapping/>
  </p:clrMapOvr>
  <p:transition>
    <p:pull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The Union was led by Ambrose E. Burnside</a:t>
            </a:r>
          </a:p>
          <a:p>
            <a:r>
              <a:rPr lang="en-US" dirty="0" smtClean="0"/>
              <a:t>The Confederacy was led by Robert E. Lee</a:t>
            </a:r>
          </a:p>
          <a:p>
            <a:r>
              <a:rPr lang="en-US" dirty="0" smtClean="0"/>
              <a:t>The Confederacy won the battle</a:t>
            </a:r>
          </a:p>
          <a:p>
            <a:r>
              <a:rPr lang="en-US" dirty="0" smtClean="0"/>
              <a:t>It was a struggle to control a railway connecting Washington D.C. and Richmond</a:t>
            </a:r>
          </a:p>
          <a:p>
            <a:r>
              <a:rPr lang="en-US" dirty="0" smtClean="0"/>
              <a:t>Fought in the winter of 1862</a:t>
            </a:r>
          </a:p>
          <a:p>
            <a:endParaRPr lang="en-US"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Battle statistics</a:t>
            </a:r>
            <a:endParaRPr lang="en-US" dirty="0"/>
          </a:p>
        </p:txBody>
      </p:sp>
      <p:sp>
        <p:nvSpPr>
          <p:cNvPr id="3" name="Content Placeholder 2"/>
          <p:cNvSpPr>
            <a:spLocks noGrp="1"/>
          </p:cNvSpPr>
          <p:nvPr>
            <p:ph idx="1"/>
          </p:nvPr>
        </p:nvSpPr>
        <p:spPr/>
        <p:txBody>
          <a:bodyPr/>
          <a:lstStyle/>
          <a:p>
            <a:r>
              <a:rPr lang="en-US" dirty="0" smtClean="0"/>
              <a:t>Soldiers fought for Union: 114,000</a:t>
            </a:r>
          </a:p>
          <a:p>
            <a:r>
              <a:rPr lang="en-US" dirty="0" smtClean="0"/>
              <a:t>Soldiers fought for Confederacy: 72,500</a:t>
            </a:r>
          </a:p>
          <a:p>
            <a:endParaRPr lang="en-US" dirty="0" smtClean="0"/>
          </a:p>
          <a:p>
            <a:r>
              <a:rPr lang="en-US" sz="6000" dirty="0" smtClean="0"/>
              <a:t>Click to next slide for death toll</a:t>
            </a:r>
          </a:p>
          <a:p>
            <a:endParaRPr lang="en-US" sz="6000" dirty="0"/>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statistics (cont.)</a:t>
            </a:r>
            <a:endParaRPr lang="en-US" dirty="0"/>
          </a:p>
        </p:txBody>
      </p:sp>
      <p:graphicFrame>
        <p:nvGraphicFramePr>
          <p:cNvPr id="4" name="Content Placeholder 3"/>
          <p:cNvGraphicFramePr>
            <a:graphicFrameLocks noGrp="1"/>
          </p:cNvGraphicFramePr>
          <p:nvPr>
            <p:ph idx="1"/>
          </p:nvPr>
        </p:nvGraphicFramePr>
        <p:xfrm>
          <a:off x="457200" y="1609725"/>
          <a:ext cx="7239000" cy="484663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Robert E. Lee - Confederacy</a:t>
            </a:r>
            <a:endParaRPr lang="en-US" dirty="0"/>
          </a:p>
        </p:txBody>
      </p:sp>
      <p:pic>
        <p:nvPicPr>
          <p:cNvPr id="4" name="Content Placeholder 3" descr="200px-Robert_Edward_Lee.jpg"/>
          <p:cNvPicPr>
            <a:picLocks noGrp="1" noChangeAspect="1"/>
          </p:cNvPicPr>
          <p:nvPr>
            <p:ph idx="1"/>
          </p:nvPr>
        </p:nvPicPr>
        <p:blipFill>
          <a:blip r:embed="rId2" cstate="print"/>
          <a:stretch>
            <a:fillRect/>
          </a:stretch>
        </p:blipFill>
        <p:spPr>
          <a:xfrm>
            <a:off x="457199" y="1752600"/>
            <a:ext cx="3037703" cy="4495800"/>
          </a:xfrm>
        </p:spPr>
      </p:pic>
      <p:sp>
        <p:nvSpPr>
          <p:cNvPr id="7" name="TextBox 6"/>
          <p:cNvSpPr txBox="1"/>
          <p:nvPr/>
        </p:nvSpPr>
        <p:spPr>
          <a:xfrm>
            <a:off x="3581400" y="1752600"/>
            <a:ext cx="4114800" cy="4770537"/>
          </a:xfrm>
          <a:prstGeom prst="rect">
            <a:avLst/>
          </a:prstGeom>
          <a:noFill/>
        </p:spPr>
        <p:txBody>
          <a:bodyPr wrap="square" rtlCol="0">
            <a:spAutoFit/>
          </a:bodyPr>
          <a:lstStyle/>
          <a:p>
            <a:r>
              <a:rPr lang="en-US" sz="1600" dirty="0" smtClean="0"/>
              <a:t>Robert Edward Lee (January 19, 1807 – October 12, 1870) was a career military officer who is best known for having commanded the Confederate Army of Northern Virginia in the American Civil War. The son of U.S. Revolutionary War hero, Henry ("Light Horse Harry") Lee IIII, and a top graduate of West Point, Robert E. Lee distinguished himself as an exceptional officer and combat engineer in the United States Army for 32 years before resigning to join the Confederate cause. By the end of the American Civil War, he was commanding general of the Confederate army. He became a postwar icon of the South's "lost cause," and is still admired to this day.</a:t>
            </a:r>
          </a:p>
          <a:p>
            <a:endParaRPr lang="en-US" sz="1600" dirty="0" smtClean="0"/>
          </a:p>
          <a:p>
            <a:r>
              <a:rPr lang="en-US" sz="1600" b="1" i="1" dirty="0" smtClean="0"/>
              <a:t>Courtesy of www.wikipedia.com</a:t>
            </a:r>
            <a:endParaRPr lang="en-US" sz="1600" b="1" i="1" dirty="0"/>
          </a:p>
        </p:txBody>
      </p:sp>
    </p:spTree>
  </p:cSld>
  <p:clrMapOvr>
    <a:masterClrMapping/>
  </p:clrMapOvr>
  <p:transition>
    <p:strip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Ambrose E. Burnside - union</a:t>
            </a:r>
            <a:endParaRPr lang="en-US" dirty="0"/>
          </a:p>
        </p:txBody>
      </p:sp>
      <p:pic>
        <p:nvPicPr>
          <p:cNvPr id="4" name="Content Placeholder 3" descr="225px-Ambrose_Burnside_-_retouched.jpg"/>
          <p:cNvPicPr>
            <a:picLocks noGrp="1" noChangeAspect="1"/>
          </p:cNvPicPr>
          <p:nvPr>
            <p:ph idx="1"/>
          </p:nvPr>
        </p:nvPicPr>
        <p:blipFill>
          <a:blip r:embed="rId2" cstate="print"/>
          <a:stretch>
            <a:fillRect/>
          </a:stretch>
        </p:blipFill>
        <p:spPr>
          <a:xfrm>
            <a:off x="457200" y="1676400"/>
            <a:ext cx="3429000" cy="4648200"/>
          </a:xfrm>
        </p:spPr>
      </p:pic>
      <p:sp>
        <p:nvSpPr>
          <p:cNvPr id="5" name="TextBox 4"/>
          <p:cNvSpPr txBox="1"/>
          <p:nvPr/>
        </p:nvSpPr>
        <p:spPr>
          <a:xfrm>
            <a:off x="4191000" y="1676400"/>
            <a:ext cx="3505200" cy="4524315"/>
          </a:xfrm>
          <a:prstGeom prst="rect">
            <a:avLst/>
          </a:prstGeom>
          <a:noFill/>
        </p:spPr>
        <p:txBody>
          <a:bodyPr wrap="square" rtlCol="0">
            <a:spAutoFit/>
          </a:bodyPr>
          <a:lstStyle/>
          <a:p>
            <a:r>
              <a:rPr lang="en-US" sz="1600" dirty="0" smtClean="0"/>
              <a:t>Ambrose Everett Burnside (May 23, 1824 – September 13, 1881) was an American soldier, railroad executive, inventor, industrialist, and politician from Rhode Island, serving as governor and a U.S. Senator. As a Union Army general in the American Civil War, he conducted successful campaigns in North Carolina and East Tennessee but was defeated in the disastrous Battle of Fredericksburg and Battle of the Crater. His distinctive style of facial hair is now known as sideburns, derived from his last name.</a:t>
            </a:r>
          </a:p>
          <a:p>
            <a:endParaRPr lang="en-US" sz="1600" dirty="0" smtClean="0"/>
          </a:p>
          <a:p>
            <a:r>
              <a:rPr lang="en-US" sz="1600" b="1" i="1" dirty="0" smtClean="0"/>
              <a:t>Courtesy of www.wikipedia.com</a:t>
            </a:r>
            <a:endParaRPr lang="en-US" sz="1600" b="1" i="1"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46760"/>
          </a:xfrm>
        </p:spPr>
        <p:txBody>
          <a:bodyPr/>
          <a:lstStyle/>
          <a:p>
            <a:r>
              <a:rPr lang="en-US" dirty="0" smtClean="0"/>
              <a:t>December 11-12</a:t>
            </a:r>
            <a:endParaRPr lang="en-US" dirty="0"/>
          </a:p>
        </p:txBody>
      </p:sp>
      <p:pic>
        <p:nvPicPr>
          <p:cNvPr id="2050" name="Picture 2" descr="File:Fredericksburg Campaign initial movements.png"/>
          <p:cNvPicPr>
            <a:picLocks noChangeAspect="1" noChangeArrowheads="1"/>
          </p:cNvPicPr>
          <p:nvPr/>
        </p:nvPicPr>
        <p:blipFill>
          <a:blip r:embed="rId4" cstate="print"/>
          <a:srcRect/>
          <a:stretch>
            <a:fillRect/>
          </a:stretch>
        </p:blipFill>
        <p:spPr bwMode="auto">
          <a:xfrm>
            <a:off x="0" y="1152524"/>
            <a:ext cx="8153400" cy="5705476"/>
          </a:xfrm>
          <a:prstGeom prst="rect">
            <a:avLst/>
          </a:prstGeom>
          <a:noFill/>
        </p:spPr>
      </p:pic>
      <p:pic>
        <p:nvPicPr>
          <p:cNvPr id="6" name="Recorded Sound">
            <a:hlinkClick r:id="" action="ppaction://media"/>
          </p:cNvPr>
          <p:cNvPicPr>
            <a:picLocks noRot="1" noChangeAspect="1"/>
          </p:cNvPicPr>
          <p:nvPr>
            <a:wavAudioFile r:embed="rId2" name="Recorded Sound"/>
          </p:nvPr>
        </p:nvPicPr>
        <p:blipFill>
          <a:blip r:embed="rId5" cstate="print"/>
          <a:stretch>
            <a:fillRect/>
          </a:stretch>
        </p:blipFill>
        <p:spPr>
          <a:xfrm>
            <a:off x="4648200" y="533400"/>
            <a:ext cx="304800" cy="304800"/>
          </a:xfrm>
          <a:prstGeom prst="rect">
            <a:avLst/>
          </a:prstGeom>
        </p:spPr>
      </p:pic>
    </p:spTree>
  </p:cSld>
  <p:clrMapOvr>
    <a:masterClrMapping/>
  </p:clrMapOvr>
  <p:transition>
    <p:zoom/>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336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051560"/>
          </a:xfrm>
        </p:spPr>
        <p:txBody>
          <a:bodyPr/>
          <a:lstStyle/>
          <a:p>
            <a:r>
              <a:rPr lang="en-US" dirty="0" smtClean="0"/>
              <a:t>December 13</a:t>
            </a:r>
            <a:endParaRPr lang="en-US" dirty="0"/>
          </a:p>
        </p:txBody>
      </p:sp>
      <p:pic>
        <p:nvPicPr>
          <p:cNvPr id="4" name="Content Placeholder 3" descr="350px-Fredericksburg-Overview.png"/>
          <p:cNvPicPr>
            <a:picLocks noGrp="1" noChangeAspect="1"/>
          </p:cNvPicPr>
          <p:nvPr>
            <p:ph idx="1"/>
          </p:nvPr>
        </p:nvPicPr>
        <p:blipFill>
          <a:blip r:embed="rId3" cstate="print"/>
          <a:stretch>
            <a:fillRect/>
          </a:stretch>
        </p:blipFill>
        <p:spPr>
          <a:xfrm>
            <a:off x="457200" y="1447800"/>
            <a:ext cx="4953000" cy="5181600"/>
          </a:xfrm>
        </p:spPr>
      </p:pic>
      <p:pic>
        <p:nvPicPr>
          <p:cNvPr id="5" name="Recorded Sound">
            <a:hlinkClick r:id="" action="ppaction://media"/>
          </p:cNvPr>
          <p:cNvPicPr>
            <a:picLocks noRot="1" noChangeAspect="1"/>
          </p:cNvPicPr>
          <p:nvPr>
            <a:wavAudioFile r:embed="rId1" name="Recorded Sound"/>
          </p:nvPr>
        </p:nvPicPr>
        <p:blipFill>
          <a:blip r:embed="rId4" cstate="print"/>
          <a:stretch>
            <a:fillRect/>
          </a:stretch>
        </p:blipFill>
        <p:spPr>
          <a:xfrm>
            <a:off x="6172200" y="3200400"/>
            <a:ext cx="838200" cy="838200"/>
          </a:xfrm>
          <a:prstGeom prst="rect">
            <a:avLst/>
          </a:prstGeom>
        </p:spPr>
      </p:pic>
    </p:spTree>
  </p:cSld>
  <p:clrMapOvr>
    <a:masterClrMapping/>
  </p:clrMapOvr>
  <p:transition>
    <p:newsflash/>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08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December 13-15</a:t>
            </a:r>
            <a:endParaRPr lang="en-US"/>
          </a:p>
        </p:txBody>
      </p:sp>
      <p:pic>
        <p:nvPicPr>
          <p:cNvPr id="4" name="Content Placeholder 3" descr="350px-Fredericksburg-SumnerAssault.png"/>
          <p:cNvPicPr>
            <a:picLocks noGrp="1" noChangeAspect="1"/>
          </p:cNvPicPr>
          <p:nvPr>
            <p:ph idx="1"/>
          </p:nvPr>
        </p:nvPicPr>
        <p:blipFill>
          <a:blip r:embed="rId3" cstate="print"/>
          <a:stretch>
            <a:fillRect/>
          </a:stretch>
        </p:blipFill>
        <p:spPr>
          <a:xfrm>
            <a:off x="457200" y="1676399"/>
            <a:ext cx="7239000" cy="4966291"/>
          </a:xfrm>
        </p:spPr>
      </p:pic>
      <p:pic>
        <p:nvPicPr>
          <p:cNvPr id="5" name="Recorded Sound">
            <a:hlinkClick r:id="" action="ppaction://media"/>
          </p:cNvPr>
          <p:cNvPicPr>
            <a:picLocks noRot="1" noChangeAspect="1"/>
          </p:cNvPicPr>
          <p:nvPr>
            <a:wavAudioFile r:embed="rId1" name="Recorded Sound"/>
          </p:nvPr>
        </p:nvPicPr>
        <p:blipFill>
          <a:blip r:embed="rId4" cstate="print"/>
          <a:stretch>
            <a:fillRect/>
          </a:stretch>
        </p:blipFill>
        <p:spPr>
          <a:xfrm>
            <a:off x="5410200" y="533400"/>
            <a:ext cx="914400" cy="914400"/>
          </a:xfrm>
          <a:prstGeom prst="rect">
            <a:avLst/>
          </a:prstGeom>
        </p:spPr>
      </p:pic>
    </p:spTree>
  </p:cSld>
  <p:clrMapOvr>
    <a:masterClrMapping/>
  </p:clrMapOvr>
  <p:transition>
    <p:wipe dir="d"/>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38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167</TotalTime>
  <Words>159</Words>
  <Application>Microsoft Office PowerPoint</Application>
  <PresentationFormat>On-screen Show (4:3)</PresentationFormat>
  <Paragraphs>35</Paragraphs>
  <Slides>15</Slides>
  <Notes>2</Notes>
  <HiddenSlides>0</HiddenSlides>
  <MMClips>3</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Opulent</vt:lpstr>
      <vt:lpstr>THE BATTLE OF FREDRICKSBURG</vt:lpstr>
      <vt:lpstr>OVERVIEW</vt:lpstr>
      <vt:lpstr>Battle statistics</vt:lpstr>
      <vt:lpstr>Battle statistics (cont.)</vt:lpstr>
      <vt:lpstr>Robert E. Lee - Confederacy</vt:lpstr>
      <vt:lpstr>Ambrose E. Burnside - union</vt:lpstr>
      <vt:lpstr>December 11-12</vt:lpstr>
      <vt:lpstr>December 13</vt:lpstr>
      <vt:lpstr>December 13-15</vt:lpstr>
      <vt:lpstr>Pictures of The battle</vt:lpstr>
      <vt:lpstr>Battle pictures (Cont.)</vt:lpstr>
      <vt:lpstr>Battle pictures (Cont.)</vt:lpstr>
      <vt:lpstr>Battle pictures (Cont.)</vt:lpstr>
      <vt:lpstr>Battle pictures (Cont.)</vt:lpstr>
      <vt:lpstr>How the Battle affected the war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FREDRICKSBURG</dc:title>
  <dc:creator>Student</dc:creator>
  <cp:lastModifiedBy>Student</cp:lastModifiedBy>
  <cp:revision>23</cp:revision>
  <dcterms:created xsi:type="dcterms:W3CDTF">2011-04-15T13:24:31Z</dcterms:created>
  <dcterms:modified xsi:type="dcterms:W3CDTF">2011-04-25T19:19:43Z</dcterms:modified>
</cp:coreProperties>
</file>