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sldIdLst>
    <p:sldId id="256" r:id="rId4"/>
    <p:sldId id="257" r:id="rId5"/>
    <p:sldId id="260" r:id="rId6"/>
    <p:sldId id="264" r:id="rId7"/>
    <p:sldId id="258" r:id="rId8"/>
    <p:sldId id="259" r:id="rId9"/>
    <p:sldId id="261" r:id="rId10"/>
    <p:sldId id="262" r:id="rId11"/>
    <p:sldId id="26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28" autoAdjust="0"/>
    <p:restoredTop sz="94576" autoAdjust="0"/>
  </p:normalViewPr>
  <p:slideViewPr>
    <p:cSldViewPr>
      <p:cViewPr varScale="1">
        <p:scale>
          <a:sx n="34" d="100"/>
          <a:sy n="34" d="100"/>
        </p:scale>
        <p:origin x="-1037"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280109F-88DC-43DC-AC36-7C8B4E09BE55}"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80109F-88DC-43DC-AC36-7C8B4E09BE55}"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80109F-88DC-43DC-AC36-7C8B4E09BE55}"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F280109F-88DC-43DC-AC36-7C8B4E09BE55}" type="datetimeFigureOut">
              <a:rPr lang="en-US" smtClean="0"/>
              <a:pPr/>
              <a:t>4/26/2011</a:t>
            </a:fld>
            <a:endParaRPr lang="en-US" dirty="0"/>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94A17D21-2C1A-4242-8D73-0F68311DE747}" type="slidenum">
              <a:rPr lang="en-US" smtClean="0"/>
              <a:pPr/>
              <a:t>‹#›</a:t>
            </a:fld>
            <a:endParaRPr lang="en-US" dirty="0"/>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dirty="0"/>
          </a:p>
        </p:txBody>
      </p:sp>
    </p:spTree>
  </p:cSld>
  <p:clrMapOvr>
    <a:masterClrMapping/>
  </p:clrMapOvr>
  <p:transition>
    <p:wedg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280109F-88DC-43DC-AC36-7C8B4E09BE55}" type="datetimeFigureOut">
              <a:rPr lang="en-US" smtClean="0"/>
              <a:pPr/>
              <a:t>4/26/2011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F280109F-88DC-43DC-AC36-7C8B4E09BE55}" type="datetimeFigureOut">
              <a:rPr lang="en-US" smtClean="0"/>
              <a:pPr/>
              <a:t>4/26/2011</a:t>
            </a:fld>
            <a:endParaRPr lang="en-US" dirty="0"/>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94A17D21-2C1A-4242-8D73-0F68311DE747}" type="slidenum">
              <a:rPr lang="en-US" smtClean="0"/>
              <a:pPr/>
              <a:t>‹#›</a:t>
            </a:fld>
            <a:endParaRPr lang="en-US" dirty="0"/>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dirty="0"/>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280109F-88DC-43DC-AC36-7C8B4E09BE55}" type="datetimeFigureOut">
              <a:rPr lang="en-US" smtClean="0"/>
              <a:pPr/>
              <a:t>4/26/2011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a:xfrm>
            <a:off x="8641080" y="6514568"/>
            <a:ext cx="464288" cy="274320"/>
          </a:xfrm>
        </p:spPr>
        <p:txBody>
          <a:bodyPr/>
          <a:lstStyle>
            <a:extLst/>
          </a:lstStyle>
          <a:p>
            <a:fld id="{94A17D21-2C1A-4242-8D73-0F68311DE747}" type="slidenum">
              <a:rPr lang="en-US" smtClean="0"/>
              <a:pPr/>
              <a:t>‹#›</a:t>
            </a:fld>
            <a:endParaRPr lang="en-US" dirty="0"/>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p:wedg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280109F-88DC-43DC-AC36-7C8B4E09BE55}" type="datetimeFigureOut">
              <a:rPr lang="en-US" smtClean="0"/>
              <a:pPr/>
              <a:t>4/26/2011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a:xfrm>
            <a:off x="8641080" y="6514568"/>
            <a:ext cx="464288" cy="274320"/>
          </a:xfrm>
        </p:spPr>
        <p:txBody>
          <a:bodyPr/>
          <a:lstStyle>
            <a:extLst/>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280109F-88DC-43DC-AC36-7C8B4E09BE55}" type="datetimeFigureOut">
              <a:rPr lang="en-US" smtClean="0"/>
              <a:pPr/>
              <a:t>4/26/2011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94A17D21-2C1A-4242-8D73-0F68311DE747}" type="slidenum">
              <a:rPr lang="en-US" smtClean="0"/>
              <a:pPr/>
              <a:t>‹#›</a:t>
            </a:fld>
            <a:endParaRPr lang="en-US" dirty="0"/>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p:wedg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280109F-88DC-43DC-AC36-7C8B4E09BE55}" type="datetimeFigureOut">
              <a:rPr lang="en-US" smtClean="0"/>
              <a:pPr/>
              <a:t>4/26/2011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F280109F-88DC-43DC-AC36-7C8B4E09BE55}" type="datetimeFigureOut">
              <a:rPr lang="en-US" smtClean="0"/>
              <a:pPr/>
              <a:t>4/26/2011</a:t>
            </a:fld>
            <a:endParaRPr lang="en-US" dirty="0"/>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94A17D21-2C1A-4242-8D73-0F68311DE747}" type="slidenum">
              <a:rPr lang="en-US" smtClean="0"/>
              <a:pPr/>
              <a:t>‹#›</a:t>
            </a:fld>
            <a:endParaRPr lang="en-US" dirty="0"/>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dirty="0"/>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80109F-88DC-43DC-AC36-7C8B4E09BE55}"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F280109F-88DC-43DC-AC36-7C8B4E09BE55}" type="datetimeFigureOut">
              <a:rPr lang="en-US" smtClean="0"/>
              <a:pPr/>
              <a:t>4/26/2011</a:t>
            </a:fld>
            <a:endParaRPr lang="en-US" dirty="0"/>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94A17D21-2C1A-4242-8D73-0F68311DE747}" type="slidenum">
              <a:rPr lang="en-US" smtClean="0"/>
              <a:pPr/>
              <a:t>‹#›</a:t>
            </a:fld>
            <a:endParaRPr lang="en-US" dirty="0"/>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dirty="0"/>
          </a:p>
        </p:txBody>
      </p:sp>
    </p:spTree>
  </p:cSld>
  <p:clrMapOvr>
    <a:masterClrMapping/>
  </p:clrMapOvr>
  <p:transition>
    <p:wedg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280109F-88DC-43DC-AC36-7C8B4E09BE55}" type="datetimeFigureOut">
              <a:rPr lang="en-US" smtClean="0"/>
              <a:pPr/>
              <a:t>4/26/2011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280109F-88DC-43DC-AC36-7C8B4E09BE55}" type="datetimeFigureOut">
              <a:rPr lang="en-US" smtClean="0"/>
              <a:pPr/>
              <a:t>4/26/2011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280109F-88DC-43DC-AC36-7C8B4E09BE55}" type="datetimeFigureOut">
              <a:rPr lang="en-US" smtClean="0"/>
              <a:pPr/>
              <a:t>4/26/2011</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94A17D21-2C1A-4242-8D73-0F68311DE747}"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280109F-88DC-43DC-AC36-7C8B4E09BE55}"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280109F-88DC-43DC-AC36-7C8B4E09BE55}"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4A17D21-2C1A-4242-8D73-0F68311DE747}"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280109F-88DC-43DC-AC36-7C8B4E09BE55}" type="datetimeFigureOut">
              <a:rPr lang="en-US" smtClean="0"/>
              <a:pPr/>
              <a:t>4/26/2011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280109F-88DC-43DC-AC36-7C8B4E09BE55}" type="datetimeFigureOut">
              <a:rPr lang="en-US" smtClean="0"/>
              <a:pPr/>
              <a:t>4/26/2011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280109F-88DC-43DC-AC36-7C8B4E09BE55}" type="datetimeFigureOut">
              <a:rPr lang="en-US" smtClean="0"/>
              <a:pPr/>
              <a:t>4/26/2011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80109F-88DC-43DC-AC36-7C8B4E09BE55}" type="datetimeFigureOut">
              <a:rPr lang="en-US" smtClean="0"/>
              <a:pPr/>
              <a:t>4/26/2011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80109F-88DC-43DC-AC36-7C8B4E09BE55}"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280109F-88DC-43DC-AC36-7C8B4E09BE55}" type="datetimeFigureOut">
              <a:rPr lang="en-US" smtClean="0"/>
              <a:pPr/>
              <a:t>4/26/2011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280109F-88DC-43DC-AC36-7C8B4E09BE55}" type="datetimeFigureOut">
              <a:rPr lang="en-US" smtClean="0"/>
              <a:pPr/>
              <a:t>4/26/2011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94A17D21-2C1A-4242-8D73-0F68311DE747}"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wedg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280109F-88DC-43DC-AC36-7C8B4E09BE55}"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280109F-88DC-43DC-AC36-7C8B4E09BE55}"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280109F-88DC-43DC-AC36-7C8B4E09BE55}" type="datetimeFigureOut">
              <a:rPr lang="en-US" smtClean="0"/>
              <a:pPr/>
              <a:t>4/26/2011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280109F-88DC-43DC-AC36-7C8B4E09BE55}" type="datetimeFigureOut">
              <a:rPr lang="en-US" smtClean="0"/>
              <a:pPr/>
              <a:t>4/26/2011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280109F-88DC-43DC-AC36-7C8B4E09BE55}" type="datetimeFigureOut">
              <a:rPr lang="en-US" smtClean="0"/>
              <a:pPr/>
              <a:t>4/26/2011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80109F-88DC-43DC-AC36-7C8B4E09BE55}" type="datetimeFigureOut">
              <a:rPr lang="en-US" smtClean="0"/>
              <a:pPr/>
              <a:t>4/26/2011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80109F-88DC-43DC-AC36-7C8B4E09BE55}" type="datetimeFigureOut">
              <a:rPr lang="en-US" smtClean="0"/>
              <a:pPr/>
              <a:t>4/26/2011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4A17D21-2C1A-4242-8D73-0F68311DE747}" type="slidenum">
              <a:rPr lang="en-US" smtClean="0"/>
              <a:pPr/>
              <a:t>‹#›</a:t>
            </a:fld>
            <a:endParaRPr lang="en-US" dirty="0"/>
          </a:p>
        </p:txBody>
      </p:sp>
    </p:spTree>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80109F-88DC-43DC-AC36-7C8B4E09BE55}" type="datetimeFigureOut">
              <a:rPr lang="en-US" smtClean="0"/>
              <a:pPr/>
              <a:t>4/26/2011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4A17D21-2C1A-4242-8D73-0F68311DE747}" type="slidenum">
              <a:rPr lang="en-US" smtClean="0"/>
              <a:pPr/>
              <a:t>‹#›</a:t>
            </a:fld>
            <a:endParaRPr lang="en-US" dirty="0"/>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80109F-88DC-43DC-AC36-7C8B4E09BE55}" type="datetimeFigureOut">
              <a:rPr lang="en-US" smtClean="0"/>
              <a:pPr/>
              <a:t>4/26/2011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A17D21-2C1A-4242-8D73-0F68311DE747}"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edg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dirty="0"/>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F280109F-88DC-43DC-AC36-7C8B4E09BE55}" type="datetimeFigureOut">
              <a:rPr lang="en-US" smtClean="0"/>
              <a:pPr/>
              <a:t>4/26/2011</a:t>
            </a:fld>
            <a:endParaRPr lang="en-US" dirty="0"/>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94A17D21-2C1A-4242-8D73-0F68311DE747}" type="slidenum">
              <a:rPr lang="en-US" smtClean="0"/>
              <a:pPr/>
              <a:t>‹#›</a:t>
            </a:fld>
            <a:endParaRPr lang="en-US" dirty="0"/>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edge/>
  </p:transition>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280109F-88DC-43DC-AC36-7C8B4E09BE55}" type="datetimeFigureOut">
              <a:rPr lang="en-US" smtClean="0"/>
              <a:pPr/>
              <a:t>4/26/2011</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4A17D21-2C1A-4242-8D73-0F68311DE747}"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wedge/>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13.xml"/><Relationship Id="rId1" Type="http://schemas.openxmlformats.org/officeDocument/2006/relationships/audio" Target="../media/audio1.wav"/><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audio" Target="../media/audio2.wav"/><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1828800"/>
          </a:xfrm>
        </p:spPr>
        <p:style>
          <a:lnRef idx="1">
            <a:schemeClr val="accent2"/>
          </a:lnRef>
          <a:fillRef idx="3">
            <a:schemeClr val="accent2"/>
          </a:fillRef>
          <a:effectRef idx="2">
            <a:schemeClr val="accent2"/>
          </a:effectRef>
          <a:fontRef idx="minor">
            <a:schemeClr val="lt1"/>
          </a:fontRef>
        </p:style>
        <p:txBody>
          <a:bodyPr>
            <a:normAutofit/>
          </a:bodyPr>
          <a:lstStyle/>
          <a:p>
            <a:r>
              <a:rPr lang="en-US" sz="5400" dirty="0" smtClean="0"/>
              <a:t>The Battle of Fort Henry and Fort Donelson</a:t>
            </a:r>
            <a:endParaRPr lang="en-US" sz="5400" dirty="0"/>
          </a:p>
        </p:txBody>
      </p:sp>
      <p:sp>
        <p:nvSpPr>
          <p:cNvPr id="5" name="Subtitle 4"/>
          <p:cNvSpPr>
            <a:spLocks noGrp="1"/>
          </p:cNvSpPr>
          <p:nvPr>
            <p:ph type="subTitle" idx="1"/>
          </p:nvPr>
        </p:nvSpPr>
        <p:spPr>
          <a:xfrm>
            <a:off x="0" y="1828800"/>
            <a:ext cx="9144000" cy="5029200"/>
          </a:xfrm>
        </p:spPr>
        <p:style>
          <a:lnRef idx="0">
            <a:schemeClr val="accent1"/>
          </a:lnRef>
          <a:fillRef idx="3">
            <a:schemeClr val="accent1"/>
          </a:fillRef>
          <a:effectRef idx="3">
            <a:schemeClr val="accent1"/>
          </a:effectRef>
          <a:fontRef idx="minor">
            <a:schemeClr val="lt1"/>
          </a:fontRef>
        </p:style>
        <p:txBody>
          <a:bodyPr>
            <a:normAutofit/>
          </a:bodyPr>
          <a:lstStyle/>
          <a:p>
            <a:pPr algn="l"/>
            <a:r>
              <a:rPr lang="en-US" dirty="0" smtClean="0">
                <a:solidFill>
                  <a:schemeClr val="tx1"/>
                </a:solidFill>
              </a:rPr>
              <a:t>By Mickey Odden</a:t>
            </a:r>
            <a:endParaRPr lang="en-US" dirty="0">
              <a:solidFill>
                <a:schemeClr val="tx1"/>
              </a:solidFill>
            </a:endParaRPr>
          </a:p>
          <a:p>
            <a:pPr algn="l"/>
            <a:r>
              <a:rPr lang="en-US" sz="4000" dirty="0" smtClean="0">
                <a:solidFill>
                  <a:schemeClr val="tx1"/>
                </a:solidFill>
              </a:rPr>
              <a:t>Fort Henry: February </a:t>
            </a:r>
            <a:r>
              <a:rPr lang="en-US" sz="4000" dirty="0" smtClean="0">
                <a:solidFill>
                  <a:schemeClr val="tx1"/>
                </a:solidFill>
              </a:rPr>
              <a:t>6, </a:t>
            </a:r>
            <a:r>
              <a:rPr lang="en-US" sz="4000" dirty="0" smtClean="0">
                <a:solidFill>
                  <a:schemeClr val="tx1"/>
                </a:solidFill>
              </a:rPr>
              <a:t>1862</a:t>
            </a:r>
          </a:p>
          <a:p>
            <a:pPr algn="l"/>
            <a:r>
              <a:rPr lang="en-US" sz="4000" dirty="0" smtClean="0">
                <a:solidFill>
                  <a:schemeClr val="tx1"/>
                </a:solidFill>
              </a:rPr>
              <a:t>Fort Donelson: February </a:t>
            </a:r>
            <a:r>
              <a:rPr lang="en-US" sz="4000" dirty="0" smtClean="0">
                <a:solidFill>
                  <a:schemeClr val="tx1"/>
                </a:solidFill>
              </a:rPr>
              <a:t>16, </a:t>
            </a:r>
            <a:r>
              <a:rPr lang="en-US" sz="4000" dirty="0" smtClean="0">
                <a:solidFill>
                  <a:schemeClr val="tx1"/>
                </a:solidFill>
              </a:rPr>
              <a:t>1862</a:t>
            </a:r>
          </a:p>
          <a:p>
            <a:endParaRPr lang="en-US" sz="4000" dirty="0" smtClean="0">
              <a:solidFill>
                <a:schemeClr val="tx1"/>
              </a:solidFill>
            </a:endParaRPr>
          </a:p>
          <a:p>
            <a:r>
              <a:rPr lang="en-US" sz="4000" dirty="0" smtClean="0">
                <a:solidFill>
                  <a:schemeClr val="tx1"/>
                </a:solidFill>
              </a:rPr>
              <a:t>The Battles Took place in western Tennessee</a:t>
            </a:r>
            <a:endParaRPr lang="en-US" sz="4000" dirty="0">
              <a:solidFill>
                <a:schemeClr val="tx1"/>
              </a:solidFill>
            </a:endParaRPr>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4780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en-US" sz="4800" dirty="0" smtClean="0"/>
              <a:t>Fort Henry Battle Overview</a:t>
            </a:r>
            <a:endParaRPr lang="en-US" sz="4800" dirty="0"/>
          </a:p>
        </p:txBody>
      </p:sp>
      <p:sp>
        <p:nvSpPr>
          <p:cNvPr id="3" name="Content Placeholder 2"/>
          <p:cNvSpPr>
            <a:spLocks noGrp="1"/>
          </p:cNvSpPr>
          <p:nvPr>
            <p:ph idx="1"/>
          </p:nvPr>
        </p:nvSpPr>
        <p:spPr>
          <a:xfrm>
            <a:off x="0" y="1447800"/>
            <a:ext cx="9144000" cy="5410200"/>
          </a:xfrm>
        </p:spPr>
        <p:style>
          <a:lnRef idx="1">
            <a:schemeClr val="accent1"/>
          </a:lnRef>
          <a:fillRef idx="3">
            <a:schemeClr val="accent1"/>
          </a:fillRef>
          <a:effectRef idx="2">
            <a:schemeClr val="accent1"/>
          </a:effectRef>
          <a:fontRef idx="minor">
            <a:schemeClr val="lt1"/>
          </a:fontRef>
        </p:style>
        <p:txBody>
          <a:bodyPr>
            <a:noAutofit/>
          </a:bodyPr>
          <a:lstStyle/>
          <a:p>
            <a:pPr algn="ctr">
              <a:buNone/>
            </a:pPr>
            <a:r>
              <a:rPr lang="en-US" dirty="0" smtClean="0">
                <a:solidFill>
                  <a:schemeClr val="bg1"/>
                </a:solidFill>
              </a:rPr>
              <a:t>Fort Henry</a:t>
            </a:r>
          </a:p>
          <a:p>
            <a:pPr>
              <a:buNone/>
            </a:pPr>
            <a:r>
              <a:rPr lang="en-US" sz="2800" dirty="0" smtClean="0">
                <a:solidFill>
                  <a:schemeClr val="bg1"/>
                </a:solidFill>
              </a:rPr>
              <a:t>The Union attacked an earthen confederate fort on the Tennessee River.  It had outdated guns and the river was threatening to flood the fort. Brig. Gen. U.S. Grant attacked the fort with his soldiers split into two locations. Flag Officer A.H. Foote Also attacked the fort with seven gunboats. </a:t>
            </a:r>
            <a:r>
              <a:rPr lang="en-US" sz="2800" dirty="0" smtClean="0">
                <a:solidFill>
                  <a:schemeClr val="bg1"/>
                </a:solidFill>
              </a:rPr>
              <a:t> </a:t>
            </a:r>
            <a:r>
              <a:rPr lang="en-US" sz="2800" smtClean="0">
                <a:solidFill>
                  <a:schemeClr val="bg1"/>
                </a:solidFill>
              </a:rPr>
              <a:t>Confederate Brig</a:t>
            </a:r>
            <a:r>
              <a:rPr lang="en-US" sz="2800" dirty="0" smtClean="0">
                <a:solidFill>
                  <a:schemeClr val="bg1"/>
                </a:solidFill>
              </a:rPr>
              <a:t>. Gen. Lloyd Tilghman realized he should retreat the fort before it completely flooded. Brig. Gen. Tilghman troops retreated to Fort Donelson, another Confederate fort about ten miles away. The fort was claimed and the Union was victorious. </a:t>
            </a:r>
            <a:endParaRPr lang="en-US" sz="2800" dirty="0">
              <a:solidFill>
                <a:schemeClr val="bg1"/>
              </a:solidFill>
            </a:endParaRPr>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524000"/>
          </a:xfrm>
        </p:spPr>
        <p:style>
          <a:lnRef idx="2">
            <a:schemeClr val="accent2">
              <a:shade val="50000"/>
            </a:schemeClr>
          </a:lnRef>
          <a:fillRef idx="1">
            <a:schemeClr val="accent2"/>
          </a:fillRef>
          <a:effectRef idx="0">
            <a:schemeClr val="accent2"/>
          </a:effectRef>
          <a:fontRef idx="minor">
            <a:schemeClr val="lt1"/>
          </a:fontRef>
        </p:style>
        <p:txBody>
          <a:bodyPr/>
          <a:lstStyle/>
          <a:p>
            <a:r>
              <a:rPr lang="en-US" dirty="0" smtClean="0"/>
              <a:t>Fort Donelson Battle Overview</a:t>
            </a:r>
            <a:endParaRPr lang="en-US" dirty="0"/>
          </a:p>
        </p:txBody>
      </p:sp>
      <p:sp>
        <p:nvSpPr>
          <p:cNvPr id="3" name="Content Placeholder 2"/>
          <p:cNvSpPr>
            <a:spLocks noGrp="1"/>
          </p:cNvSpPr>
          <p:nvPr>
            <p:ph idx="1"/>
          </p:nvPr>
        </p:nvSpPr>
        <p:spPr>
          <a:xfrm>
            <a:off x="0" y="1524000"/>
            <a:ext cx="9144000" cy="5334000"/>
          </a:xfrm>
        </p:spPr>
        <p:style>
          <a:lnRef idx="0">
            <a:schemeClr val="accent1"/>
          </a:lnRef>
          <a:fillRef idx="3">
            <a:schemeClr val="accent1"/>
          </a:fillRef>
          <a:effectRef idx="3">
            <a:schemeClr val="accent1"/>
          </a:effectRef>
          <a:fontRef idx="minor">
            <a:schemeClr val="lt1"/>
          </a:fontRef>
        </p:style>
        <p:txBody>
          <a:bodyPr/>
          <a:lstStyle/>
          <a:p>
            <a:pPr algn="ctr">
              <a:buNone/>
            </a:pPr>
            <a:r>
              <a:rPr lang="en-US" dirty="0" smtClean="0"/>
              <a:t>Fort Donelson</a:t>
            </a:r>
          </a:p>
          <a:p>
            <a:pPr>
              <a:buNone/>
            </a:pPr>
            <a:r>
              <a:rPr lang="en-US" sz="2800" dirty="0" smtClean="0"/>
              <a:t>After the confederacy lost Fort Henry, The remaining soldiers retreated to Fort Donelson, a fort about ten miles away. Grant’s  soldiers attacked the fort several times but with no great success. Flag Officer Foote tried to weaken the fort with naval gunfire from ironclads but they did little  damage and retreated before being destroyed. Grant’s army surrounded the fort but the confederate soldiers launched a sneak attack trying to make a way to escape the fort. This did not work and Brig. Gen. Simon Bolivar Buckner agreed to unconditional surrender.</a:t>
            </a:r>
            <a:endParaRPr lang="en-US" sz="2800" dirty="0"/>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dk1"/>
          </a:fillRef>
          <a:effectRef idx="1">
            <a:schemeClr val="dk1"/>
          </a:effectRef>
          <a:fontRef idx="minor">
            <a:schemeClr val="lt1"/>
          </a:fontRef>
        </p:style>
        <p:txBody>
          <a:bodyPr/>
          <a:lstStyle/>
          <a:p>
            <a:r>
              <a:rPr lang="en-US" dirty="0" smtClean="0"/>
              <a:t>The Importance of the Battles</a:t>
            </a:r>
            <a:endParaRPr lang="en-US" dirty="0"/>
          </a:p>
        </p:txBody>
      </p:sp>
      <p:sp>
        <p:nvSpPr>
          <p:cNvPr id="3" name="Content Placeholder 2"/>
          <p:cNvSpPr>
            <a:spLocks noGrp="1"/>
          </p:cNvSpPr>
          <p:nvPr>
            <p:ph idx="1"/>
          </p:nvPr>
        </p:nvSpPr>
        <p:spPr/>
        <p:style>
          <a:lnRef idx="3">
            <a:schemeClr val="lt1"/>
          </a:lnRef>
          <a:fillRef idx="1">
            <a:schemeClr val="dk1"/>
          </a:fillRef>
          <a:effectRef idx="1">
            <a:schemeClr val="dk1"/>
          </a:effectRef>
          <a:fontRef idx="minor">
            <a:schemeClr val="lt1"/>
          </a:fontRef>
        </p:style>
        <p:txBody>
          <a:bodyPr>
            <a:normAutofit/>
          </a:bodyPr>
          <a:lstStyle/>
          <a:p>
            <a:pPr>
              <a:buNone/>
            </a:pPr>
            <a:r>
              <a:rPr lang="en-US" sz="3600" dirty="0" smtClean="0"/>
              <a:t>The Battle of Fort Henry and Donelson were important because they were the first major victory for the union. They also guaranteed that Nashville would be lost for the confederates. </a:t>
            </a:r>
            <a:endParaRPr lang="en-US" sz="3600" dirty="0"/>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en-US" dirty="0" smtClean="0"/>
              <a:t>Battle Statistics</a:t>
            </a:r>
            <a:endParaRPr lang="en-US" dirty="0"/>
          </a:p>
        </p:txBody>
      </p:sp>
      <p:graphicFrame>
        <p:nvGraphicFramePr>
          <p:cNvPr id="29" name="Content Placeholder 28"/>
          <p:cNvGraphicFramePr>
            <a:graphicFrameLocks noGrp="1"/>
          </p:cNvGraphicFramePr>
          <p:nvPr>
            <p:ph sz="half" idx="1"/>
          </p:nvPr>
        </p:nvGraphicFramePr>
        <p:xfrm>
          <a:off x="0" y="2590800"/>
          <a:ext cx="4419600" cy="2057400"/>
        </p:xfrm>
        <a:graphic>
          <a:graphicData uri="http://schemas.openxmlformats.org/drawingml/2006/table">
            <a:tbl>
              <a:tblPr firstRow="1" bandRow="1">
                <a:tableStyleId>{3C2FFA5D-87B4-456A-9821-1D502468CF0F}</a:tableStyleId>
              </a:tblPr>
              <a:tblGrid>
                <a:gridCol w="1549400"/>
                <a:gridCol w="1549400"/>
                <a:gridCol w="1320800"/>
              </a:tblGrid>
              <a:tr h="685800">
                <a:tc>
                  <a:txBody>
                    <a:bodyPr/>
                    <a:lstStyle/>
                    <a:p>
                      <a:r>
                        <a:rPr lang="en-US" dirty="0" smtClean="0"/>
                        <a:t>Deaths</a:t>
                      </a:r>
                      <a:endParaRPr lang="en-US" dirty="0"/>
                    </a:p>
                  </a:txBody>
                  <a:tcPr marL="44873" marR="44873"/>
                </a:tc>
                <a:tc>
                  <a:txBody>
                    <a:bodyPr/>
                    <a:lstStyle/>
                    <a:p>
                      <a:r>
                        <a:rPr lang="en-US" dirty="0" smtClean="0"/>
                        <a:t>507</a:t>
                      </a:r>
                      <a:endParaRPr lang="en-US" dirty="0"/>
                    </a:p>
                  </a:txBody>
                  <a:tcPr marL="44873" marR="44873"/>
                </a:tc>
                <a:tc>
                  <a:txBody>
                    <a:bodyPr/>
                    <a:lstStyle/>
                    <a:p>
                      <a:r>
                        <a:rPr lang="en-US" dirty="0" smtClean="0"/>
                        <a:t>327</a:t>
                      </a:r>
                      <a:endParaRPr lang="en-US" dirty="0"/>
                    </a:p>
                  </a:txBody>
                  <a:tcPr marL="44873" marR="44873"/>
                </a:tc>
              </a:tr>
              <a:tr h="685800">
                <a:tc>
                  <a:txBody>
                    <a:bodyPr/>
                    <a:lstStyle/>
                    <a:p>
                      <a:r>
                        <a:rPr lang="en-US" dirty="0" smtClean="0"/>
                        <a:t>Wounded</a:t>
                      </a:r>
                      <a:endParaRPr lang="en-US" dirty="0"/>
                    </a:p>
                  </a:txBody>
                  <a:tcPr marL="44873" marR="44873"/>
                </a:tc>
                <a:tc>
                  <a:txBody>
                    <a:bodyPr/>
                    <a:lstStyle/>
                    <a:p>
                      <a:r>
                        <a:rPr lang="en-US" dirty="0" smtClean="0"/>
                        <a:t>1,976</a:t>
                      </a:r>
                      <a:endParaRPr lang="en-US" dirty="0"/>
                    </a:p>
                  </a:txBody>
                  <a:tcPr marL="44873" marR="44873"/>
                </a:tc>
                <a:tc>
                  <a:txBody>
                    <a:bodyPr/>
                    <a:lstStyle/>
                    <a:p>
                      <a:r>
                        <a:rPr lang="en-US" dirty="0" smtClean="0"/>
                        <a:t>1,127</a:t>
                      </a:r>
                      <a:endParaRPr lang="en-US" dirty="0"/>
                    </a:p>
                  </a:txBody>
                  <a:tcPr marL="44873" marR="44873"/>
                </a:tc>
              </a:tr>
              <a:tr h="685800">
                <a:tc>
                  <a:txBody>
                    <a:bodyPr/>
                    <a:lstStyle/>
                    <a:p>
                      <a:r>
                        <a:rPr lang="en-US" dirty="0" smtClean="0"/>
                        <a:t>Captured</a:t>
                      </a:r>
                      <a:endParaRPr lang="en-US" dirty="0"/>
                    </a:p>
                  </a:txBody>
                  <a:tcPr marL="44873" marR="44873"/>
                </a:tc>
                <a:tc>
                  <a:txBody>
                    <a:bodyPr/>
                    <a:lstStyle/>
                    <a:p>
                      <a:r>
                        <a:rPr lang="en-US" dirty="0" smtClean="0"/>
                        <a:t>208</a:t>
                      </a:r>
                      <a:endParaRPr lang="en-US" dirty="0"/>
                    </a:p>
                  </a:txBody>
                  <a:tcPr marL="44873" marR="44873"/>
                </a:tc>
                <a:tc>
                  <a:txBody>
                    <a:bodyPr/>
                    <a:lstStyle/>
                    <a:p>
                      <a:r>
                        <a:rPr lang="en-US" dirty="0" smtClean="0"/>
                        <a:t>12,392</a:t>
                      </a:r>
                      <a:endParaRPr lang="en-US" dirty="0"/>
                    </a:p>
                  </a:txBody>
                  <a:tcPr marL="44873" marR="44873"/>
                </a:tc>
              </a:tr>
            </a:tbl>
          </a:graphicData>
        </a:graphic>
      </p:graphicFrame>
      <p:graphicFrame>
        <p:nvGraphicFramePr>
          <p:cNvPr id="13" name="Content Placeholder 12"/>
          <p:cNvGraphicFramePr>
            <a:graphicFrameLocks noGrp="1"/>
          </p:cNvGraphicFramePr>
          <p:nvPr>
            <p:ph sz="half" idx="2"/>
          </p:nvPr>
        </p:nvGraphicFramePr>
        <p:xfrm>
          <a:off x="4724400" y="2667000"/>
          <a:ext cx="4038600" cy="609600"/>
        </p:xfrm>
        <a:graphic>
          <a:graphicData uri="http://schemas.openxmlformats.org/drawingml/2006/table">
            <a:tbl>
              <a:tblPr firstRow="1" bandRow="1">
                <a:tableStyleId>{5C22544A-7EE6-4342-B048-85BDC9FD1C3A}</a:tableStyleId>
              </a:tblPr>
              <a:tblGrid>
                <a:gridCol w="1346200"/>
                <a:gridCol w="1346200"/>
                <a:gridCol w="1346200"/>
              </a:tblGrid>
              <a:tr h="609600">
                <a:tc>
                  <a:txBody>
                    <a:bodyPr/>
                    <a:lstStyle/>
                    <a:p>
                      <a:r>
                        <a:rPr lang="en-US" dirty="0" smtClean="0"/>
                        <a:t>Deaths</a:t>
                      </a:r>
                      <a:endParaRPr lang="en-US" dirty="0"/>
                    </a:p>
                  </a:txBody>
                  <a:tcPr/>
                </a:tc>
                <a:tc>
                  <a:txBody>
                    <a:bodyPr/>
                    <a:lstStyle/>
                    <a:p>
                      <a:r>
                        <a:rPr lang="en-US" dirty="0" smtClean="0"/>
                        <a:t>40</a:t>
                      </a:r>
                      <a:endParaRPr lang="en-US" dirty="0"/>
                    </a:p>
                  </a:txBody>
                  <a:tcPr/>
                </a:tc>
                <a:tc>
                  <a:txBody>
                    <a:bodyPr/>
                    <a:lstStyle/>
                    <a:p>
                      <a:r>
                        <a:rPr lang="en-US" dirty="0" smtClean="0"/>
                        <a:t>79</a:t>
                      </a:r>
                      <a:endParaRPr lang="en-US" dirty="0"/>
                    </a:p>
                  </a:txBody>
                  <a:tcPr/>
                </a:tc>
              </a:tr>
            </a:tbl>
          </a:graphicData>
        </a:graphic>
      </p:graphicFrame>
      <p:sp>
        <p:nvSpPr>
          <p:cNvPr id="31" name="TextBox 30"/>
          <p:cNvSpPr txBox="1"/>
          <p:nvPr/>
        </p:nvSpPr>
        <p:spPr>
          <a:xfrm>
            <a:off x="1752600" y="2057400"/>
            <a:ext cx="1143000"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dirty="0" smtClean="0"/>
              <a:t>Union</a:t>
            </a:r>
            <a:endParaRPr lang="en-US" dirty="0"/>
          </a:p>
        </p:txBody>
      </p:sp>
      <p:sp>
        <p:nvSpPr>
          <p:cNvPr id="32" name="TextBox 31"/>
          <p:cNvSpPr txBox="1"/>
          <p:nvPr/>
        </p:nvSpPr>
        <p:spPr>
          <a:xfrm>
            <a:off x="2971800" y="2057400"/>
            <a:ext cx="1600200"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dirty="0" smtClean="0"/>
              <a:t>Confederate</a:t>
            </a:r>
            <a:endParaRPr lang="en-US" dirty="0"/>
          </a:p>
        </p:txBody>
      </p:sp>
      <p:sp>
        <p:nvSpPr>
          <p:cNvPr id="7" name="TextBox 6"/>
          <p:cNvSpPr txBox="1"/>
          <p:nvPr/>
        </p:nvSpPr>
        <p:spPr>
          <a:xfrm>
            <a:off x="0" y="1905000"/>
            <a:ext cx="1676400"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dirty="0" smtClean="0"/>
              <a:t>The Battle of Fort Donelson</a:t>
            </a:r>
            <a:endParaRPr lang="en-US" dirty="0"/>
          </a:p>
        </p:txBody>
      </p:sp>
      <p:sp>
        <p:nvSpPr>
          <p:cNvPr id="14" name="TextBox 13"/>
          <p:cNvSpPr txBox="1"/>
          <p:nvPr/>
        </p:nvSpPr>
        <p:spPr>
          <a:xfrm>
            <a:off x="4648200" y="1981200"/>
            <a:ext cx="1447800" cy="58477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sz="1600" dirty="0" smtClean="0"/>
              <a:t>The Battle of Fort Henry</a:t>
            </a:r>
            <a:endParaRPr lang="en-US" sz="1600" dirty="0"/>
          </a:p>
        </p:txBody>
      </p:sp>
      <p:sp>
        <p:nvSpPr>
          <p:cNvPr id="15" name="TextBox 14"/>
          <p:cNvSpPr txBox="1"/>
          <p:nvPr/>
        </p:nvSpPr>
        <p:spPr>
          <a:xfrm>
            <a:off x="6324600" y="2209800"/>
            <a:ext cx="914400"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dirty="0" smtClean="0"/>
              <a:t>Union</a:t>
            </a:r>
            <a:endParaRPr lang="en-US" dirty="0"/>
          </a:p>
        </p:txBody>
      </p:sp>
      <p:sp>
        <p:nvSpPr>
          <p:cNvPr id="16" name="TextBox 15"/>
          <p:cNvSpPr txBox="1"/>
          <p:nvPr/>
        </p:nvSpPr>
        <p:spPr>
          <a:xfrm>
            <a:off x="7315200" y="2209800"/>
            <a:ext cx="1447800"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dirty="0" smtClean="0"/>
              <a:t>Confederate</a:t>
            </a:r>
            <a:endParaRPr lang="en-US" dirty="0"/>
          </a:p>
        </p:txBody>
      </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style>
          <a:lnRef idx="1">
            <a:schemeClr val="accent1"/>
          </a:lnRef>
          <a:fillRef idx="3">
            <a:schemeClr val="accent1"/>
          </a:fillRef>
          <a:effectRef idx="2">
            <a:schemeClr val="accent1"/>
          </a:effectRef>
          <a:fontRef idx="minor">
            <a:schemeClr val="lt1"/>
          </a:fontRef>
        </p:style>
        <p:txBody>
          <a:bodyPr/>
          <a:lstStyle/>
          <a:p>
            <a:r>
              <a:rPr lang="en-US" dirty="0" smtClean="0"/>
              <a:t>Main Battle Commanders</a:t>
            </a:r>
            <a:endParaRPr lang="en-US" dirty="0"/>
          </a:p>
        </p:txBody>
      </p:sp>
      <p:sp>
        <p:nvSpPr>
          <p:cNvPr id="3" name="Content Placeholder 2"/>
          <p:cNvSpPr>
            <a:spLocks noGrp="1"/>
          </p:cNvSpPr>
          <p:nvPr>
            <p:ph idx="1"/>
          </p:nvPr>
        </p:nvSpPr>
        <p:spPr>
          <a:xfrm>
            <a:off x="0" y="1447800"/>
            <a:ext cx="9144000" cy="5410200"/>
          </a:xfrm>
        </p:spPr>
        <p:style>
          <a:lnRef idx="1">
            <a:schemeClr val="accent1"/>
          </a:lnRef>
          <a:fillRef idx="3">
            <a:schemeClr val="accent1"/>
          </a:fillRef>
          <a:effectRef idx="2">
            <a:schemeClr val="accent1"/>
          </a:effectRef>
          <a:fontRef idx="minor">
            <a:schemeClr val="lt1"/>
          </a:fontRef>
        </p:style>
        <p:txBody>
          <a:bodyPr/>
          <a:lstStyle/>
          <a:p>
            <a:pPr>
              <a:buNone/>
            </a:pPr>
            <a:r>
              <a:rPr lang="en-US" sz="2800" dirty="0" smtClean="0"/>
              <a:t>Brigadier General Ulysses S. Grant:</a:t>
            </a:r>
          </a:p>
          <a:p>
            <a:pPr>
              <a:buNone/>
            </a:pPr>
            <a:endParaRPr lang="en-US" sz="2800" dirty="0" smtClean="0"/>
          </a:p>
          <a:p>
            <a:pPr>
              <a:buNone/>
            </a:pPr>
            <a:endParaRPr lang="en-US" sz="2800" dirty="0" smtClean="0"/>
          </a:p>
          <a:p>
            <a:pPr>
              <a:buNone/>
            </a:pPr>
            <a:r>
              <a:rPr lang="en-US" sz="2800" dirty="0" smtClean="0"/>
              <a:t>Flag Officer A.H. Foote:</a:t>
            </a:r>
          </a:p>
          <a:p>
            <a:endParaRPr lang="en-US" sz="2800" dirty="0" smtClean="0"/>
          </a:p>
          <a:p>
            <a:pPr>
              <a:buNone/>
            </a:pPr>
            <a:endParaRPr lang="en-US" sz="2800" dirty="0" smtClean="0"/>
          </a:p>
          <a:p>
            <a:pPr lvl="1">
              <a:buNone/>
            </a:pPr>
            <a:r>
              <a:rPr lang="en-US" dirty="0" smtClean="0"/>
              <a:t>Brigadier General Lloyd Tilghman:</a:t>
            </a:r>
            <a:endParaRPr lang="en-US" dirty="0"/>
          </a:p>
        </p:txBody>
      </p:sp>
      <p:sp>
        <p:nvSpPr>
          <p:cNvPr id="1026" name="AutoShape 2" descr="data:image/jpg;base64,/9j/4AAQSkZJRgABAQAAAQABAAD/2wCEAAkGBhQSERUUEhQVFRUVFxgUGBcYGBcXFhcUFxUVGBcUFBQXHCYeFxkjGRQXHy8gIycpLCwsFR4xNTAqNSYrLCkBCQoKBQUFDQUFDSkYEhgpKSkpKSkpKSkpKSkpKSkpKSkpKSkpKSkpKSkpKSkpKSkpKSkpKSkpKSkpKSkpKSkpKf/AABEIAPUAzgMBIgACEQEDEQH/xAAcAAABBQEBAQAAAAAAAAAAAAACAQMEBQYHAAj/xAA8EAABAwIDBQUHAwMEAgMAAAABAAIRAyEEEjEFBkFRYQcTInGRMoGhscHR8BRCUiPh8TNic4IkshUXY//EABQBAQAAAAAAAAAAAAAAAAAAAAD/xAAUEQEAAAAAAAAAAAAAAAAAAAAA/9oADAMBAAIRAxEAPwDRuF07TYhpNsnmhAjWAcTrxM68EQpwT6jobyiARMnig8Glep0QJ1vrJmUYRBAIalzDSxIi3ETxXsvJC0MBc4loLRcyJDT/ACPAeGUBZVXbW25QwwBr1WU50BNz/wBRdZvb3axh6WZtCazwCGkD+mH88xMu8gFy/G4XE4hzq9VtR5dfMWu9BAsOiDpe3e0/D0mjuIruPIkNb1JI+XJSd1d+6eMJY5vdVdQ0mQ4cSw8fJcr2bu0+sP6ZBIPjZBFRg/kWn2m9QtfsrYYoNlw8TTMgyJ4ObyPPmg6Y0rxCwf8A9lCi7LVYXDg5sacj1sr3Yu/eFxJytfkcdGv8JPkdCguajUFNSKrU01iBQ1BUpB0DrPLTyTuVC5sIEchIXmtmM3CPLMOUog6SenrpN/ggBzEJanTzTbkDYb5II8k4BZBlQMOb5IHMT5YmygsaFSbQQeX1HMeSkNF0IZ7x9ei819zPO1/nayB9pRZr+iSmbc0jRFhZAoZy5yo/d1e9/Z3OS4v3meToQYDcuvknW0wJj/HROADj9fogCgzKIlxAkS4y7XiVzfta3kADcLTdc+KrH8R7DCffMLpgd+HRfPe+WPFfHV6jTLS+Bws0QPkUFOx0Kwo7wVmiG1C0cY/LKuZrddM3C7L/ANZT72sHU2E+ERHh531QUu6+87M4FYQ/9tWTr/EmZE+i0GOx4zEtNuLbEEfzH1W5qdj2C7vIKcf7pv6rNbT7J8Qy1F2dou28O8ieYHFBiNqbJztL6ciR7B9k+ROizNakWmC0tI4H53W9rbv4+hINIuHFpAII8tPRQKu4OPxPjZhnNHAEgR0Ga6BNxN9X0aopV6hdSdDQXGcjptc8OC62wzouUv7GdoCnnLGT/HMM0fILW7PdXwFGicUDkdFN95yO0a7y0BQayE05v5w46o+XIrxKBo0pg8r+oj6ophGEL2oGnO6ICnC1Jl/OqBshDFk+5AQgZeE3lUhwTZagsxA/PNIQiyokDVN83B19Epq+IDznolLLkz9gvGnMGbi8z8xxCBwwAvU6tgeB09JmEh0+30SzA4nigxvajvPUw1FlOiQ11bMC79wYBfLyJmJXF1q+0jFl+LLTMsBBJMzJm3IRCyjUHQOyTdNmKxBqVWZqdITfQv4DrH1X0DRLWiBYDgucdk0MwjWgAT4j1dxny+i2hxDg4C2WNZuTOkfVBcCqEoKr2V+XzUlrkD5jovD5JrN70LKo6oHamIjVZne/ZjcXhatIWJBLfMfdXrxPBVO0a+RrjBEfNBz3s92+6rSdh6v+rQOW+pboPTRawrl+2tpfptqipT8PeBuYcCH8T6rpuGrh4BHLRAYRxKAhL1QA5JllG8X6DigI+KBXCevFAWoyfSP8JEAEJpxTrkBCCxhCxwzERBAB9xE+4WKdKB4m0/f3IPVOPMcPvyStd8h/hB3UWAge/rHzS5TwjX4fdATeJ6/ZDWrBtza4GsakAfNElhBwrf8Apk7RrDXxNjyLWx81QYvD5KhbOh81re0/ClmLZVNjVptcYIMPYS1wkeQWPqOl1+Jv79UHWezfaRNI8ADlF9SLm3K66EzF5mcbdVzbs9pf+Hb+RJPp9lrMLtBrM2pv1jyuUGqoAwDJBjURy5HVFiNv06LZqva0AXLiGz7lz7bu99R47vDOyE2Lzw8p4rA7f2AGtD34ynUe6fCSTcajNcIO2YXf3D1nFlOo1x0srantIBsyI5/RfM2ycJVNVrKdnnT6eq67tnCVmbIL6ZcKtJoc8X0tm11tf3IN6/bTNAQT04KFjAKjTrOsL5ywWNxTnk06j51JDjYT7TuQ6p1m3qxfmOIrZ9JzEtIv5WQS+0Kof1rubQ0e9ajd7fdpytcY8IBPJ0XKxe9lQuqU3u9p9JpPUguElJu5gmvzOe4gAgQIkknhPABB27A4gvHig8iJgjUH0UkA204+fuCgbuYMUsOxmYvgWJ1jhPkrGEAt63/LIGNi3x/PRG5soS1ALikDuS8QlCBuoU1VcY8Me+yfemkFq5C14+MDzKkQgfTCBgCOdydR0JiY0sjROYOPPkhLIug8Rz52/OCWTPTifokynh8fmizaA8TA/sg5/wBpFLBuqURialVrgHBraLGuIDnAlz83CRoOZXOdqbC7sNqMqNqU3aOALTPFrmOu0hdw2pu3Sqv79zQXtDW3E+AutA9653v7gqbMYym2mQPafoGktH7eNxqUGm7MtnkYOXwcxkDk0/Vad2wO9tMAza/9lhd1d6Gvb3cCQM0R4YBs33W9F0nZW1AWAm0tDgdPNt/egy7+ypgeKrzUqun2WuDQ0cMsmfO91Z0dwaGYvGHdLhBDy2CL+GNYlaxtfNEH4X0sZ98+5PUmuOptHkZCCgw26FGkzw06bDmD8rQIBHnf0srTAMu5jvZLbehBkJ/GVpIY3mobHvp1Bmi5A1QRDsCkGlrKVJtyHDI2CeZtr1VHiOz2jVMOo02s18MZifPVazFV2iqLjK+2t83D5JyoA0SCTH9kHEe1nd1uHFAtFhNP3WIVV2Z7J73FS5uZgYSehmAfNbHtMoOxTadNgl4qNgTMZvDfpF1pd3d32YSiym2MwaMzuLncT6oJtOkGiBolcEZKAlAMoHoykcZtwQNRPkla2ybNKxBvPG8nzPP7JxqBtwTadeUy4wgu6tQtEwT0C85eFpv8gvNdI/tCBsdAeqKUhNzby6/ZI0IPe9LmSuTaBavsECwILenAtPrr5qk25s7DYpj3Zh3ha5uWQKjHmJaWGCDaOsq7ngqjbVRlJhe8tDLBziBmaJsM0eJkkW4IOM0Hvo1SIdGaCfZMXtfQwSt1g9vGWNzeFoEGbum5kcAstvvWDaw7sjK4ZjBBEiRFuio8JtJ7CCbxccjHMjog7tu7t0vJBInkNBHDVapuPEXMaaCfdC4/sHbcMYXeFxIIkxJNzr0It1W7w23Wtp53u0tAInqfggsd5dm4h9AuwtRrK05gH+yW8RPDmuM7w7R2jhnh1fEue4G4B8LTyEQui47fPwFxflmch4AaX5rEba3iw9RwbWqgkgzDQ5ocbSdYt8kA7jb0vxOOb+sqFzWtcWS7K1tQxDiBqYmJXWcfjRk9qRznX0XD6eOwjKhextbKDGbJ4Nfa+vBabB74tq+CmS4OFgRDg+2kWgoGRtonaNMCSM0kTyHmulh3yXDcLWnGNeYa9lRs6jM0mLkW48NZXbaZt7kBOKAleLkKBZQZkWX8+6RyACUEpShagSUMXTsJuboLgoSSvZv8oC7lqgUlEwqM6vlIm82046+6yfD0BVCgKMhASgFzlD2vsxmKovpVPZeIPTiCPSVLOqaxeI7uk94Hssc70aTf0QcD2nsh2HqVKT7hh10kC0g+8I9k1xIbUDcoktuRe9ra+9LtveSpiyDVDAQSfAImYmblVAfdBqKO0y6sXTIEAfxaeJ04ELR1KbqjGtpECCM4cQ0kvENLuZJM2WE2NisjiYBEZTOnitHwK0GztpOqPLCR7QqAaciIkSXEm1+BQa/ZO5lCqA+s91ZoJa2nmc2mA2wmLuOtzrK0T2UMO3+lSoUmNv4WU5N/5OBWJxm8D8PlbSEgHKWkwCcoEt6Zjr0SVG1KtPM5xdJaBmiwJuHeUQg0R3mc9xHe5m8iGluWTwA6ESnsRXoAZmU6QJi4bGuhcRY8ddFlqmAY2kKgDS0m0zEmzmiNJJBB0umKeZjW1H3DHBwdlv3cDw+G5cLG3OUEjaOxO8qseMo/qNZUb5O1byBytt1C6OBZc42fX/UYukG3ykFzgJa5gBLX9DAd6LozkAuREJAU4NEDelyV54RFNOJQNBy8HhI+eSba2b/dAVSodYJjhMD3qLVk9Pf5/dSXsnTXhIm/CyZwzHZRnILoEkCATFyAdL8EFqKh0iZ52HxufReNNxc4lxy8AGgHTXMSSfgnYC88/nyQMPwoOsn3n1iU4wQkDwTw0RBA7KFelJEoEyqt3iqZcHiCbf0n/FpA+JVmHc/VYHtJ3voii7DU3Z6hIz5bhoBmHHnIiEHJqwgoHGUVd0lNFA7TfCvNg4xrHZntDwS0GxloBM5eR0KzydpYhzdCbiD1HIoNtU3gplznRBadZA45g7r4tU3ht6Gh7XDwnPnuMwacwcRl5G/qsc6tMdFKpYyBFrgAnyNvsg2mM27TFTuz7D3AgWlrSZDXcLHiOACi7R2yaAbTAADLEyCXZ6cu1sBMepWQdW8Qm/TTjorrdgU8TjabMS6KZJ4wC4DwtJPMgD3INl2a7GeJxEENMtaDaY1I5C63yPuw0AAWAiAkQA5K0/L4pS1IgLOmnk80QcmqrkAVH+ab11ML0fD5fVLT15/dAbT8kkpOKEIJxqtvDtNfw8krKwNwZB63H20+CfcwJnEPytJDC8iPC3LJ0mMxA5lB5pm/P0j6FHKYoVczWnK5s8HDKRqILTpopCDwTjQqrbO36OEYX13wD7LYBc4jg0alcl3m7Qa+KljSaVLTK03cP97+PkLINXv/ANoDWtOHwrpcbVKjTIaOLWHi7rwXLXstK8EWZAylDU5lleAhAw6lCSoyFI1sumdmm1sCzDVKeIDBULiHFwBzNynKQTykiOYBQcpSK63upURi6gw5BpzqNJi8W0VNCD2ZeBXoRtYg3O63adVoNFOu01mCIM+MDkT+4ed10du9FD9NTxTiW0ahgOgnKZgtcB7JXBKdNXOC23iKVCrh2maNUyW65XfybyJ4+SDt+DxjKzM9J7Xs5tM+vJOkrg+zNpVsLUz4d5pu4j9p6OboV0zYHapRxDW0sW0Ua0hragH9N3nPsyg1TimHai39hzvrp8U6W3ib8+BHMc03UQNiyGfIowkcg80oS5ADzMkDXRI4/Logumjgdfy6UtSDVOtbYkkNaLlxIDQOpNkDApE2AJKjbewtWnh3uFSlRtHe1n5Wsn91gZcNQFGxHaJgKDyP1lMw0iGMfVPeHR5c3wkD+OizO1tnYTbGQDarqlVgIYKlKmz2iCRkDWE3HMlBQYndFmLqFztsYSrVdbxFw/6gmwHkqvbXZtjcMMxpd6zXPSPeCOZaPEPRXWyuyl9LFBmOpOqYcyTXpVW02Uw2XF9UPbIEDS3mVucVvHs/BYVtfCVaj6VFwoGnQeKjZcXOHeircXnxggmeKDg0Isq7LgsHgdu0n1O4qUKrTlNRoA8Rn9w8NXS8ifJc83k3Y/RYg0DUZVgAy2xEzDXt/a62iDPCmU9TwsqfQpg8LqS1oHDTVBXNwQ4pa2GDb8DZw6cCp4qXKZNPWdNCgiv2MOB/xbimK2yiNPwrZdnm0aFLFgYkAhk5C6Mod+wmbaSAf5ZVou1LHYM06dSi5jqrnRDIu0652jqAg5IcEQjp4Qq2ZWa7jfSIhI7Dx5oILcOQQFMw7IvCWs3j0g+fRK0Qg0O6W7FPG4vuajywGmajS2LlpAi/mqzeTdr9NWdRfeLh3MHjCjUMY9rg5j3Nc1wc1zTEOabeY6I8Xjq1d7n4g5nEzm4RyA4DogkbE3/rYUCjVHe02+wSYe0cAHcR0K6RsbbTMVSFRnkRxB5Lj2Ow2YTyVluhvD+lrAH/AE3wHDl1QdchDElFRcHAEGQQvEQgaeLJJ80TjZAHILxc07SqABipXq1XP8TKJIbSost4i0e04wYnquh4vFimxz3GGsaXHyF1wrau2HYiu+q/V5nyGgaOgAQQThwNB8E0aX59lNgdUIZPRBqN1u03EYaKdecRR0h3+o0f7XH2hH7XLW4bc/ZW0HNxVFxayZq0mkMY43MVGa0+sEA9NVyXuSOo58kFQPaHZHOa14h4BIDuMGNQg6dvH2ktp/8AjbLawQMhrNADGAWikP3RJgn4rBU6NyS4uc4y5xu5zjqSTxUXBvDQAOPzUxo6IHKQ1/LojcICTyS3i4QNz9EFR1vslym685nMoGatPKc4vGvIt4j4qdR2fTMPAAm8jWCmm0+eg/JTuwabH1W0Huygva3Nya4gA/GEEk0m5v8ACCqy8Lb74dm9HDUO+wz3y0S7O4EOHEk8DqYHJYkS7r8pQRHt1Hko7sTFoU0kh06X+iA4YEkka/XigYp1gTrCm4OuBM6fnxTNPCtQVSBoY6lB0zePcnBHACrhozNZnDw7/UsZmTxIXHavtKf+rqwGNqO7uS7u5OWTrHToo+KpQZH+EHSezvbPeUTScSXU9OrVrIkrje6W2Th8S137XeE+9dipVJEzM3BQI5uiCE649UICCn7ScaaeBcAb1XNp/wDW7nfBvxXHc5B6Lona5jr0KQ4B1Q++Gj5Fc+Y8IHqJB4pwMtZA0DgjYbIBp1+HwOiVzJ4+5HVf4fZF/JMU8VBg2+n9kEer4SrRlSQIKrscBqNPqnMHWlBZmw/ISgiEyaiLvrQgNpCZcZMJXTZL3fNA5l96hYluVwqNFh7XkpzagQuDSC3gQQgexm0MTVpCka7nUP4nWJnLm1ICj4XDAGxI46mEGBJbLDeNOoOh+imUWX9yAS+TPVK4SDB4fn09F5rJPylA6hBQQ34OodFGfg38ZVuwxxt5p11UEIM8WubzTtOvmBBVyKTXC8Hn91WVmNE6IK7Ouu7kbW77CiT4meE/RcgeLrVdnm1e6xGQnw1P/YaIOptSOqACSQPNLCGpTB9oA+YB+aDmfaRic20Kg4MYxnwk/FyzLWBWm+VTNjsSf/1I9IH0VZRdcIHG0igcxwUxgnRA5umv55IG21+Dv7hG/DB2hSmhJTrKMG6Csr0nCQU3hqkK9dSBs4CD+eqoatLI9zdQDA8uCCcKylYOiTcqtpVQrehUAaLhAb7FN4jEANuo2L2gBoVVGq55QWJ2hyUiliATJUSjhYF02+rCC1ZjmMc1+XNHhPUEfQwrcbwYQC9I6cP8rF1XkhTMFs2tiHBlCm+o4j2Wifeguq+16BByNe09SD9VVv2gVEx+zK2Hf3dam6m8ftcItzHAjqko0iUEg4woH4h3VF+kT9KgOP5CBhucg8lJ2ZsOtiqraNEZnvmJMCA0kkk6AAJMTig0QEO728LsJiqVcSQx1xzabOHogd3m3Sr4F7W1wJdoWmWzymNVX4Svke141aZV9vvvwdoOYQC1jNASNTMmyzQ0Qdu2dtMVaTKgvmA9eKll6wvZztLNTfRzQW3bxieMcVtafW9vig5Jvc2MdiP+V59SqxhVnvdUzY/Ef8rvhb6KsAQSGJwA2jheyjhO4d97oAqYhwOh5paeP5hSnOvogdE6IJLMQHCx6+9Uu1WxVPIwR6XVrRgCwum8XBblIBm/keYQUrXJwYogQmn2QhsoCALirXC4QMAJTOApRdSKmJE3v8ECYmvyUBzk5VqJaJHFANOmTYDotX2b73t2fiH96BkfDXuAksAJgjpJuqIYhohR6mIBqAi02KDado+8dHG4im2g7MGNJLmyNSBkJ4ixPvWfw+DDRr8PqobMZTZcNug/+W5IJVZ0KLUxI4KNWxkqK+ogkVXg8URqNFlBlK3VA67ojBsusbMpYGpsGMrC9jHZzADu/AJku11IXJCbILXdfancYhjpsTlPkV2Fj5AI0N1wTMuwbn7T77DNJ1b4Sg5rtwziq/8Ay1PTOR9EzTCTHPzVah5vefV7ikplA8enmiZrZJCIFATXyhz3RUwDKAhBJomZ+qTE04CHDm/uR4inaUFDXHiKdwmGLj0XhTzOKsar202w3WLlAlZ4aICgvqSV51SUICBCUmZOBqk0aAOqCCQSlcyArVlEI3YdkEEe9BpNxezlu0ab6j6zqYacoa0NJJygyZ0F1lt493nYPEOoFwflghwFiD9VO3U3txGAc/uYcHeEscbHiHDqlfWqYh762IHicbAWDRcwBwF0FA6kUjcOSVaBjQTog74Dh5II7NlmQnX4JrRdJiNoOJsoL6juKDz3FstDjlJmOBPUIGjgrrYe5+JxjKlSiwFlL2iTF4nK3m6FRPEGCgdNLqthuFtxtEVGvcADBF/VYhKHIJb9T5n5lOMN0i8gktC84pF5B5hXgbe9eXkD9E3UjFHwTy+y8vIKJjivVHE6ry8gSUIelXkCZyl74heXkBDFO5qRTrk6pF5ANU+LzH1QvxThxXl5AjapI1Xsy8vIJFCprZOvw4dwheXkG03S3vfQ2fiaTWN/pwWuFjLs0l9jmNh7gua1KhcSTqSSfMmV5eQIAjAXl5B//9k="/>
          <p:cNvSpPr>
            <a:spLocks noChangeAspect="1" noChangeArrowheads="1"/>
          </p:cNvSpPr>
          <p:nvPr/>
        </p:nvSpPr>
        <p:spPr bwMode="auto">
          <a:xfrm>
            <a:off x="77788" y="-1119188"/>
            <a:ext cx="1962150" cy="23336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data:image/jpg;base64,/9j/4AAQSkZJRgABAQAAAQABAAD/2wCEAAkGBhQSERUUEhQVFRUVFxgUGBcYGBcXFhcUFxUVGBcUFBQXHCYeFxkjGRQXHy8gIycpLCwsFR4xNTAqNSYrLCkBCQoKBQUFDQUFDSkYEhgpKSkpKSkpKSkpKSkpKSkpKSkpKSkpKSkpKSkpKSkpKSkpKSkpKSkpKSkpKSkpKSkpKf/AABEIAPUAzgMBIgACEQEDEQH/xAAcAAABBQEBAQAAAAAAAAAAAAACAQMEBQYHAAj/xAA8EAABAwIDBQUHAwMEAgMAAAABAAIRAyEEEjEFBkFRYQcTInGRMoGhscHR8BRCUiPh8TNic4IkshUXY//EABQBAQAAAAAAAAAAAAAAAAAAAAD/xAAUEQEAAAAAAAAAAAAAAAAAAAAA/9oADAMBAAIRAxEAPwDRuF07TYhpNsnmhAjWAcTrxM68EQpwT6jobyiARMnig8Glep0QJ1vrJmUYRBAIalzDSxIi3ETxXsvJC0MBc4loLRcyJDT/ACPAeGUBZVXbW25QwwBr1WU50BNz/wBRdZvb3axh6WZtCazwCGkD+mH88xMu8gFy/G4XE4hzq9VtR5dfMWu9BAsOiDpe3e0/D0mjuIruPIkNb1JI+XJSd1d+6eMJY5vdVdQ0mQ4cSw8fJcr2bu0+sP6ZBIPjZBFRg/kWn2m9QtfsrYYoNlw8TTMgyJ4ObyPPmg6Y0rxCwf8A9lCi7LVYXDg5sacj1sr3Yu/eFxJytfkcdGv8JPkdCguajUFNSKrU01iBQ1BUpB0DrPLTyTuVC5sIEchIXmtmM3CPLMOUog6SenrpN/ggBzEJanTzTbkDYb5II8k4BZBlQMOb5IHMT5YmygsaFSbQQeX1HMeSkNF0IZ7x9ei819zPO1/nayB9pRZr+iSmbc0jRFhZAoZy5yo/d1e9/Z3OS4v3meToQYDcuvknW0wJj/HROADj9fogCgzKIlxAkS4y7XiVzfta3kADcLTdc+KrH8R7DCffMLpgd+HRfPe+WPFfHV6jTLS+Bws0QPkUFOx0Kwo7wVmiG1C0cY/LKuZrddM3C7L/ANZT72sHU2E+ERHh531QUu6+87M4FYQ/9tWTr/EmZE+i0GOx4zEtNuLbEEfzH1W5qdj2C7vIKcf7pv6rNbT7J8Qy1F2dou28O8ieYHFBiNqbJztL6ciR7B9k+ROizNakWmC0tI4H53W9rbv4+hINIuHFpAII8tPRQKu4OPxPjZhnNHAEgR0Ga6BNxN9X0aopV6hdSdDQXGcjptc8OC62wzouUv7GdoCnnLGT/HMM0fILW7PdXwFGicUDkdFN95yO0a7y0BQayE05v5w46o+XIrxKBo0pg8r+oj6ophGEL2oGnO6ICnC1Jl/OqBshDFk+5AQgZeE3lUhwTZagsxA/PNIQiyokDVN83B19Epq+IDznolLLkz9gvGnMGbi8z8xxCBwwAvU6tgeB09JmEh0+30SzA4nigxvajvPUw1FlOiQ11bMC79wYBfLyJmJXF1q+0jFl+LLTMsBBJMzJm3IRCyjUHQOyTdNmKxBqVWZqdITfQv4DrH1X0DRLWiBYDgucdk0MwjWgAT4j1dxny+i2hxDg4C2WNZuTOkfVBcCqEoKr2V+XzUlrkD5jovD5JrN70LKo6oHamIjVZne/ZjcXhatIWJBLfMfdXrxPBVO0a+RrjBEfNBz3s92+6rSdh6v+rQOW+pboPTRawrl+2tpfptqipT8PeBuYcCH8T6rpuGrh4BHLRAYRxKAhL1QA5JllG8X6DigI+KBXCevFAWoyfSP8JEAEJpxTrkBCCxhCxwzERBAB9xE+4WKdKB4m0/f3IPVOPMcPvyStd8h/hB3UWAge/rHzS5TwjX4fdATeJ6/ZDWrBtza4GsakAfNElhBwrf8Apk7RrDXxNjyLWx81QYvD5KhbOh81re0/ClmLZVNjVptcYIMPYS1wkeQWPqOl1+Jv79UHWezfaRNI8ADlF9SLm3K66EzF5mcbdVzbs9pf+Hb+RJPp9lrMLtBrM2pv1jyuUGqoAwDJBjURy5HVFiNv06LZqva0AXLiGz7lz7bu99R47vDOyE2Lzw8p4rA7f2AGtD34ynUe6fCSTcajNcIO2YXf3D1nFlOo1x0srantIBsyI5/RfM2ycJVNVrKdnnT6eq67tnCVmbIL6ZcKtJoc8X0tm11tf3IN6/bTNAQT04KFjAKjTrOsL5ywWNxTnk06j51JDjYT7TuQ6p1m3qxfmOIrZ9JzEtIv5WQS+0Kof1rubQ0e9ajd7fdpytcY8IBPJ0XKxe9lQuqU3u9p9JpPUguElJu5gmvzOe4gAgQIkknhPABB27A4gvHig8iJgjUH0UkA204+fuCgbuYMUsOxmYvgWJ1jhPkrGEAt63/LIGNi3x/PRG5soS1ALikDuS8QlCBuoU1VcY8Me+yfemkFq5C14+MDzKkQgfTCBgCOdydR0JiY0sjROYOPPkhLIug8Rz52/OCWTPTifokynh8fmizaA8TA/sg5/wBpFLBuqURialVrgHBraLGuIDnAlz83CRoOZXOdqbC7sNqMqNqU3aOALTPFrmOu0hdw2pu3Sqv79zQXtDW3E+AutA9653v7gqbMYym2mQPafoGktH7eNxqUGm7MtnkYOXwcxkDk0/Vad2wO9tMAza/9lhd1d6Gvb3cCQM0R4YBs33W9F0nZW1AWAm0tDgdPNt/egy7+ypgeKrzUqun2WuDQ0cMsmfO91Z0dwaGYvGHdLhBDy2CL+GNYlaxtfNEH4X0sZ98+5PUmuOptHkZCCgw26FGkzw06bDmD8rQIBHnf0srTAMu5jvZLbehBkJ/GVpIY3mobHvp1Bmi5A1QRDsCkGlrKVJtyHDI2CeZtr1VHiOz2jVMOo02s18MZifPVazFV2iqLjK+2t83D5JyoA0SCTH9kHEe1nd1uHFAtFhNP3WIVV2Z7J73FS5uZgYSehmAfNbHtMoOxTadNgl4qNgTMZvDfpF1pd3d32YSiym2MwaMzuLncT6oJtOkGiBolcEZKAlAMoHoykcZtwQNRPkla2ybNKxBvPG8nzPP7JxqBtwTadeUy4wgu6tQtEwT0C85eFpv8gvNdI/tCBsdAeqKUhNzby6/ZI0IPe9LmSuTaBavsECwILenAtPrr5qk25s7DYpj3Zh3ha5uWQKjHmJaWGCDaOsq7ngqjbVRlJhe8tDLBziBmaJsM0eJkkW4IOM0Hvo1SIdGaCfZMXtfQwSt1g9vGWNzeFoEGbum5kcAstvvWDaw7sjK4ZjBBEiRFuio8JtJ7CCbxccjHMjog7tu7t0vJBInkNBHDVapuPEXMaaCfdC4/sHbcMYXeFxIIkxJNzr0It1W7w23Wtp53u0tAInqfggsd5dm4h9AuwtRrK05gH+yW8RPDmuM7w7R2jhnh1fEue4G4B8LTyEQui47fPwFxflmch4AaX5rEba3iw9RwbWqgkgzDQ5ocbSdYt8kA7jb0vxOOb+sqFzWtcWS7K1tQxDiBqYmJXWcfjRk9qRznX0XD6eOwjKhextbKDGbJ4Nfa+vBabB74tq+CmS4OFgRDg+2kWgoGRtonaNMCSM0kTyHmulh3yXDcLWnGNeYa9lRs6jM0mLkW48NZXbaZt7kBOKAleLkKBZQZkWX8+6RyACUEpShagSUMXTsJuboLgoSSvZv8oC7lqgUlEwqM6vlIm82046+6yfD0BVCgKMhASgFzlD2vsxmKovpVPZeIPTiCPSVLOqaxeI7uk94Hssc70aTf0QcD2nsh2HqVKT7hh10kC0g+8I9k1xIbUDcoktuRe9ra+9LtveSpiyDVDAQSfAImYmblVAfdBqKO0y6sXTIEAfxaeJ04ELR1KbqjGtpECCM4cQ0kvENLuZJM2WE2NisjiYBEZTOnitHwK0GztpOqPLCR7QqAaciIkSXEm1+BQa/ZO5lCqA+s91ZoJa2nmc2mA2wmLuOtzrK0T2UMO3+lSoUmNv4WU5N/5OBWJxm8D8PlbSEgHKWkwCcoEt6Zjr0SVG1KtPM5xdJaBmiwJuHeUQg0R3mc9xHe5m8iGluWTwA6ESnsRXoAZmU6QJi4bGuhcRY8ddFlqmAY2kKgDS0m0zEmzmiNJJBB0umKeZjW1H3DHBwdlv3cDw+G5cLG3OUEjaOxO8qseMo/qNZUb5O1byBytt1C6OBZc42fX/UYukG3ykFzgJa5gBLX9DAd6LozkAuREJAU4NEDelyV54RFNOJQNBy8HhI+eSba2b/dAVSodYJjhMD3qLVk9Pf5/dSXsnTXhIm/CyZwzHZRnILoEkCATFyAdL8EFqKh0iZ52HxufReNNxc4lxy8AGgHTXMSSfgnYC88/nyQMPwoOsn3n1iU4wQkDwTw0RBA7KFelJEoEyqt3iqZcHiCbf0n/FpA+JVmHc/VYHtJ3voii7DU3Z6hIz5bhoBmHHnIiEHJqwgoHGUVd0lNFA7TfCvNg4xrHZntDwS0GxloBM5eR0KzydpYhzdCbiD1HIoNtU3gplznRBadZA45g7r4tU3ht6Gh7XDwnPnuMwacwcRl5G/qsc6tMdFKpYyBFrgAnyNvsg2mM27TFTuz7D3AgWlrSZDXcLHiOACi7R2yaAbTAADLEyCXZ6cu1sBMepWQdW8Qm/TTjorrdgU8TjabMS6KZJ4wC4DwtJPMgD3INl2a7GeJxEENMtaDaY1I5C63yPuw0AAWAiAkQA5K0/L4pS1IgLOmnk80QcmqrkAVH+ab11ML0fD5fVLT15/dAbT8kkpOKEIJxqtvDtNfw8krKwNwZB63H20+CfcwJnEPytJDC8iPC3LJ0mMxA5lB5pm/P0j6FHKYoVczWnK5s8HDKRqILTpopCDwTjQqrbO36OEYX13wD7LYBc4jg0alcl3m7Qa+KljSaVLTK03cP97+PkLINXv/ANoDWtOHwrpcbVKjTIaOLWHi7rwXLXstK8EWZAylDU5lleAhAw6lCSoyFI1sumdmm1sCzDVKeIDBULiHFwBzNynKQTykiOYBQcpSK63upURi6gw5BpzqNJi8W0VNCD2ZeBXoRtYg3O63adVoNFOu01mCIM+MDkT+4ed10du9FD9NTxTiW0ahgOgnKZgtcB7JXBKdNXOC23iKVCrh2maNUyW65XfybyJ4+SDt+DxjKzM9J7Xs5tM+vJOkrg+zNpVsLUz4d5pu4j9p6OboV0zYHapRxDW0sW0Ua0hragH9N3nPsyg1TimHai39hzvrp8U6W3ib8+BHMc03UQNiyGfIowkcg80oS5ADzMkDXRI4/Logumjgdfy6UtSDVOtbYkkNaLlxIDQOpNkDApE2AJKjbewtWnh3uFSlRtHe1n5Wsn91gZcNQFGxHaJgKDyP1lMw0iGMfVPeHR5c3wkD+OizO1tnYTbGQDarqlVgIYKlKmz2iCRkDWE3HMlBQYndFmLqFztsYSrVdbxFw/6gmwHkqvbXZtjcMMxpd6zXPSPeCOZaPEPRXWyuyl9LFBmOpOqYcyTXpVW02Uw2XF9UPbIEDS3mVucVvHs/BYVtfCVaj6VFwoGnQeKjZcXOHeircXnxggmeKDg0Isq7LgsHgdu0n1O4qUKrTlNRoA8Rn9w8NXS8ifJc83k3Y/RYg0DUZVgAy2xEzDXt/a62iDPCmU9TwsqfQpg8LqS1oHDTVBXNwQ4pa2GDb8DZw6cCp4qXKZNPWdNCgiv2MOB/xbimK2yiNPwrZdnm0aFLFgYkAhk5C6Mod+wmbaSAf5ZVou1LHYM06dSi5jqrnRDIu0652jqAg5IcEQjp4Qq2ZWa7jfSIhI7Dx5oILcOQQFMw7IvCWs3j0g+fRK0Qg0O6W7FPG4vuajywGmajS2LlpAi/mqzeTdr9NWdRfeLh3MHjCjUMY9rg5j3Nc1wc1zTEOabeY6I8Xjq1d7n4g5nEzm4RyA4DogkbE3/rYUCjVHe02+wSYe0cAHcR0K6RsbbTMVSFRnkRxB5Lj2Ow2YTyVluhvD+lrAH/AE3wHDl1QdchDElFRcHAEGQQvEQgaeLJJ80TjZAHILxc07SqABipXq1XP8TKJIbSost4i0e04wYnquh4vFimxz3GGsaXHyF1wrau2HYiu+q/V5nyGgaOgAQQThwNB8E0aX59lNgdUIZPRBqN1u03EYaKdecRR0h3+o0f7XH2hH7XLW4bc/ZW0HNxVFxayZq0mkMY43MVGa0+sEA9NVyXuSOo58kFQPaHZHOa14h4BIDuMGNQg6dvH2ktp/8AjbLawQMhrNADGAWikP3RJgn4rBU6NyS4uc4y5xu5zjqSTxUXBvDQAOPzUxo6IHKQ1/LojcICTyS3i4QNz9EFR1vslym685nMoGatPKc4vGvIt4j4qdR2fTMPAAm8jWCmm0+eg/JTuwabH1W0Huygva3Nya4gA/GEEk0m5v8ACCqy8Lb74dm9HDUO+wz3y0S7O4EOHEk8DqYHJYkS7r8pQRHt1Hko7sTFoU0kh06X+iA4YEkka/XigYp1gTrCm4OuBM6fnxTNPCtQVSBoY6lB0zePcnBHACrhozNZnDw7/UsZmTxIXHavtKf+rqwGNqO7uS7u5OWTrHToo+KpQZH+EHSezvbPeUTScSXU9OrVrIkrje6W2Th8S137XeE+9dipVJEzM3BQI5uiCE649UICCn7ScaaeBcAb1XNp/wDW7nfBvxXHc5B6Lona5jr0KQ4B1Q++Gj5Fc+Y8IHqJB4pwMtZA0DgjYbIBp1+HwOiVzJ4+5HVf4fZF/JMU8VBg2+n9kEer4SrRlSQIKrscBqNPqnMHWlBZmw/ISgiEyaiLvrQgNpCZcZMJXTZL3fNA5l96hYluVwqNFh7XkpzagQuDSC3gQQgexm0MTVpCka7nUP4nWJnLm1ICj4XDAGxI46mEGBJbLDeNOoOh+imUWX9yAS+TPVK4SDB4fn09F5rJPylA6hBQQ34OodFGfg38ZVuwxxt5p11UEIM8WubzTtOvmBBVyKTXC8Hn91WVmNE6IK7Ouu7kbW77CiT4meE/RcgeLrVdnm1e6xGQnw1P/YaIOptSOqACSQPNLCGpTB9oA+YB+aDmfaRic20Kg4MYxnwk/FyzLWBWm+VTNjsSf/1I9IH0VZRdcIHG0igcxwUxgnRA5umv55IG21+Dv7hG/DB2hSmhJTrKMG6Csr0nCQU3hqkK9dSBs4CD+eqoatLI9zdQDA8uCCcKylYOiTcqtpVQrehUAaLhAb7FN4jEANuo2L2gBoVVGq55QWJ2hyUiliATJUSjhYF02+rCC1ZjmMc1+XNHhPUEfQwrcbwYQC9I6cP8rF1XkhTMFs2tiHBlCm+o4j2Wifeguq+16BByNe09SD9VVv2gVEx+zK2Hf3dam6m8ftcItzHAjqko0iUEg4woH4h3VF+kT9KgOP5CBhucg8lJ2ZsOtiqraNEZnvmJMCA0kkk6AAJMTig0QEO728LsJiqVcSQx1xzabOHogd3m3Sr4F7W1wJdoWmWzymNVX4Svke141aZV9vvvwdoOYQC1jNASNTMmyzQ0Qdu2dtMVaTKgvmA9eKll6wvZztLNTfRzQW3bxieMcVtafW9vig5Jvc2MdiP+V59SqxhVnvdUzY/Ef8rvhb6KsAQSGJwA2jheyjhO4d97oAqYhwOh5paeP5hSnOvogdE6IJLMQHCx6+9Uu1WxVPIwR6XVrRgCwum8XBblIBm/keYQUrXJwYogQmn2QhsoCALirXC4QMAJTOApRdSKmJE3v8ECYmvyUBzk5VqJaJHFANOmTYDotX2b73t2fiH96BkfDXuAksAJgjpJuqIYhohR6mIBqAi02KDado+8dHG4im2g7MGNJLmyNSBkJ4ixPvWfw+DDRr8PqobMZTZcNug/+W5IJVZ0KLUxI4KNWxkqK+ogkVXg8URqNFlBlK3VA67ojBsusbMpYGpsGMrC9jHZzADu/AJku11IXJCbILXdfancYhjpsTlPkV2Fj5AI0N1wTMuwbn7T77DNJ1b4Sg5rtwziq/8Ay1PTOR9EzTCTHPzVah5vefV7ikplA8enmiZrZJCIFATXyhz3RUwDKAhBJomZ+qTE04CHDm/uR4inaUFDXHiKdwmGLj0XhTzOKsar202w3WLlAlZ4aICgvqSV51SUICBCUmZOBqk0aAOqCCQSlcyArVlEI3YdkEEe9BpNxezlu0ab6j6zqYacoa0NJJygyZ0F1lt493nYPEOoFwflghwFiD9VO3U3txGAc/uYcHeEscbHiHDqlfWqYh762IHicbAWDRcwBwF0FA6kUjcOSVaBjQTog74Dh5II7NlmQnX4JrRdJiNoOJsoL6juKDz3FstDjlJmOBPUIGjgrrYe5+JxjKlSiwFlL2iTF4nK3m6FRPEGCgdNLqthuFtxtEVGvcADBF/VYhKHIJb9T5n5lOMN0i8gktC84pF5B5hXgbe9eXkD9E3UjFHwTy+y8vIKJjivVHE6ry8gSUIelXkCZyl74heXkBDFO5qRTrk6pF5ANU+LzH1QvxThxXl5AjapI1Xsy8vIJFCprZOvw4dwheXkG03S3vfQ2fiaTWN/pwWuFjLs0l9jmNh7gua1KhcSTqSSfMmV5eQIAjAXl5B//9k="/>
          <p:cNvSpPr>
            <a:spLocks noChangeAspect="1" noChangeArrowheads="1"/>
          </p:cNvSpPr>
          <p:nvPr/>
        </p:nvSpPr>
        <p:spPr bwMode="auto">
          <a:xfrm>
            <a:off x="77788" y="-1119188"/>
            <a:ext cx="1962150" cy="23336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data:image/jpg;base64,/9j/4AAQSkZJRgABAQAAAQABAAD/2wCEAAkGBhQSERUUEhQVFRUVFxgUGBcYGBcXFhcUFxUVGBcUFBQXHCYeFxkjGRQXHy8gIycpLCwsFR4xNTAqNSYrLCkBCQoKBQUFDQUFDSkYEhgpKSkpKSkpKSkpKSkpKSkpKSkpKSkpKSkpKSkpKSkpKSkpKSkpKSkpKSkpKSkpKSkpKf/AABEIAPUAzgMBIgACEQEDEQH/xAAcAAABBQEBAQAAAAAAAAAAAAACAQMEBQYHAAj/xAA8EAABAwIDBQUHAwMEAgMAAAABAAIRAyEEEjEFBkFRYQcTInGRMoGhscHR8BRCUiPh8TNic4IkshUXY//EABQBAQAAAAAAAAAAAAAAAAAAAAD/xAAUEQEAAAAAAAAAAAAAAAAAAAAA/9oADAMBAAIRAxEAPwDRuF07TYhpNsnmhAjWAcTrxM68EQpwT6jobyiARMnig8Glep0QJ1vrJmUYRBAIalzDSxIi3ETxXsvJC0MBc4loLRcyJDT/ACPAeGUBZVXbW25QwwBr1WU50BNz/wBRdZvb3axh6WZtCazwCGkD+mH88xMu8gFy/G4XE4hzq9VtR5dfMWu9BAsOiDpe3e0/D0mjuIruPIkNb1JI+XJSd1d+6eMJY5vdVdQ0mQ4cSw8fJcr2bu0+sP6ZBIPjZBFRg/kWn2m9QtfsrYYoNlw8TTMgyJ4ObyPPmg6Y0rxCwf8A9lCi7LVYXDg5sacj1sr3Yu/eFxJytfkcdGv8JPkdCguajUFNSKrU01iBQ1BUpB0DrPLTyTuVC5sIEchIXmtmM3CPLMOUog6SenrpN/ggBzEJanTzTbkDYb5II8k4BZBlQMOb5IHMT5YmygsaFSbQQeX1HMeSkNF0IZ7x9ei819zPO1/nayB9pRZr+iSmbc0jRFhZAoZy5yo/d1e9/Z3OS4v3meToQYDcuvknW0wJj/HROADj9fogCgzKIlxAkS4y7XiVzfta3kADcLTdc+KrH8R7DCffMLpgd+HRfPe+WPFfHV6jTLS+Bws0QPkUFOx0Kwo7wVmiG1C0cY/LKuZrddM3C7L/ANZT72sHU2E+ERHh531QUu6+87M4FYQ/9tWTr/EmZE+i0GOx4zEtNuLbEEfzH1W5qdj2C7vIKcf7pv6rNbT7J8Qy1F2dou28O8ieYHFBiNqbJztL6ciR7B9k+ROizNakWmC0tI4H53W9rbv4+hINIuHFpAII8tPRQKu4OPxPjZhnNHAEgR0Ga6BNxN9X0aopV6hdSdDQXGcjptc8OC62wzouUv7GdoCnnLGT/HMM0fILW7PdXwFGicUDkdFN95yO0a7y0BQayE05v5w46o+XIrxKBo0pg8r+oj6ophGEL2oGnO6ICnC1Jl/OqBshDFk+5AQgZeE3lUhwTZagsxA/PNIQiyokDVN83B19Epq+IDznolLLkz9gvGnMGbi8z8xxCBwwAvU6tgeB09JmEh0+30SzA4nigxvajvPUw1FlOiQ11bMC79wYBfLyJmJXF1q+0jFl+LLTMsBBJMzJm3IRCyjUHQOyTdNmKxBqVWZqdITfQv4DrH1X0DRLWiBYDgucdk0MwjWgAT4j1dxny+i2hxDg4C2WNZuTOkfVBcCqEoKr2V+XzUlrkD5jovD5JrN70LKo6oHamIjVZne/ZjcXhatIWJBLfMfdXrxPBVO0a+RrjBEfNBz3s92+6rSdh6v+rQOW+pboPTRawrl+2tpfptqipT8PeBuYcCH8T6rpuGrh4BHLRAYRxKAhL1QA5JllG8X6DigI+KBXCevFAWoyfSP8JEAEJpxTrkBCCxhCxwzERBAB9xE+4WKdKB4m0/f3IPVOPMcPvyStd8h/hB3UWAge/rHzS5TwjX4fdATeJ6/ZDWrBtza4GsakAfNElhBwrf8Apk7RrDXxNjyLWx81QYvD5KhbOh81re0/ClmLZVNjVptcYIMPYS1wkeQWPqOl1+Jv79UHWezfaRNI8ADlF9SLm3K66EzF5mcbdVzbs9pf+Hb+RJPp9lrMLtBrM2pv1jyuUGqoAwDJBjURy5HVFiNv06LZqva0AXLiGz7lz7bu99R47vDOyE2Lzw8p4rA7f2AGtD34ynUe6fCSTcajNcIO2YXf3D1nFlOo1x0srantIBsyI5/RfM2ycJVNVrKdnnT6eq67tnCVmbIL6ZcKtJoc8X0tm11tf3IN6/bTNAQT04KFjAKjTrOsL5ywWNxTnk06j51JDjYT7TuQ6p1m3qxfmOIrZ9JzEtIv5WQS+0Kof1rubQ0e9ajd7fdpytcY8IBPJ0XKxe9lQuqU3u9p9JpPUguElJu5gmvzOe4gAgQIkknhPABB27A4gvHig8iJgjUH0UkA204+fuCgbuYMUsOxmYvgWJ1jhPkrGEAt63/LIGNi3x/PRG5soS1ALikDuS8QlCBuoU1VcY8Me+yfemkFq5C14+MDzKkQgfTCBgCOdydR0JiY0sjROYOPPkhLIug8Rz52/OCWTPTifokynh8fmizaA8TA/sg5/wBpFLBuqURialVrgHBraLGuIDnAlz83CRoOZXOdqbC7sNqMqNqU3aOALTPFrmOu0hdw2pu3Sqv79zQXtDW3E+AutA9653v7gqbMYym2mQPafoGktH7eNxqUGm7MtnkYOXwcxkDk0/Vad2wO9tMAza/9lhd1d6Gvb3cCQM0R4YBs33W9F0nZW1AWAm0tDgdPNt/egy7+ypgeKrzUqun2WuDQ0cMsmfO91Z0dwaGYvGHdLhBDy2CL+GNYlaxtfNEH4X0sZ98+5PUmuOptHkZCCgw26FGkzw06bDmD8rQIBHnf0srTAMu5jvZLbehBkJ/GVpIY3mobHvp1Bmi5A1QRDsCkGlrKVJtyHDI2CeZtr1VHiOz2jVMOo02s18MZifPVazFV2iqLjK+2t83D5JyoA0SCTH9kHEe1nd1uHFAtFhNP3WIVV2Z7J73FS5uZgYSehmAfNbHtMoOxTadNgl4qNgTMZvDfpF1pd3d32YSiym2MwaMzuLncT6oJtOkGiBolcEZKAlAMoHoykcZtwQNRPkla2ybNKxBvPG8nzPP7JxqBtwTadeUy4wgu6tQtEwT0C85eFpv8gvNdI/tCBsdAeqKUhNzby6/ZI0IPe9LmSuTaBavsECwILenAtPrr5qk25s7DYpj3Zh3ha5uWQKjHmJaWGCDaOsq7ngqjbVRlJhe8tDLBziBmaJsM0eJkkW4IOM0Hvo1SIdGaCfZMXtfQwSt1g9vGWNzeFoEGbum5kcAstvvWDaw7sjK4ZjBBEiRFuio8JtJ7CCbxccjHMjog7tu7t0vJBInkNBHDVapuPEXMaaCfdC4/sHbcMYXeFxIIkxJNzr0It1W7w23Wtp53u0tAInqfggsd5dm4h9AuwtRrK05gH+yW8RPDmuM7w7R2jhnh1fEue4G4B8LTyEQui47fPwFxflmch4AaX5rEba3iw9RwbWqgkgzDQ5ocbSdYt8kA7jb0vxOOb+sqFzWtcWS7K1tQxDiBqYmJXWcfjRk9qRznX0XD6eOwjKhextbKDGbJ4Nfa+vBabB74tq+CmS4OFgRDg+2kWgoGRtonaNMCSM0kTyHmulh3yXDcLWnGNeYa9lRs6jM0mLkW48NZXbaZt7kBOKAleLkKBZQZkWX8+6RyACUEpShagSUMXTsJuboLgoSSvZv8oC7lqgUlEwqM6vlIm82046+6yfD0BVCgKMhASgFzlD2vsxmKovpVPZeIPTiCPSVLOqaxeI7uk94Hssc70aTf0QcD2nsh2HqVKT7hh10kC0g+8I9k1xIbUDcoktuRe9ra+9LtveSpiyDVDAQSfAImYmblVAfdBqKO0y6sXTIEAfxaeJ04ELR1KbqjGtpECCM4cQ0kvENLuZJM2WE2NisjiYBEZTOnitHwK0GztpOqPLCR7QqAaciIkSXEm1+BQa/ZO5lCqA+s91ZoJa2nmc2mA2wmLuOtzrK0T2UMO3+lSoUmNv4WU5N/5OBWJxm8D8PlbSEgHKWkwCcoEt6Zjr0SVG1KtPM5xdJaBmiwJuHeUQg0R3mc9xHe5m8iGluWTwA6ESnsRXoAZmU6QJi4bGuhcRY8ddFlqmAY2kKgDS0m0zEmzmiNJJBB0umKeZjW1H3DHBwdlv3cDw+G5cLG3OUEjaOxO8qseMo/qNZUb5O1byBytt1C6OBZc42fX/UYukG3ykFzgJa5gBLX9DAd6LozkAuREJAU4NEDelyV54RFNOJQNBy8HhI+eSba2b/dAVSodYJjhMD3qLVk9Pf5/dSXsnTXhIm/CyZwzHZRnILoEkCATFyAdL8EFqKh0iZ52HxufReNNxc4lxy8AGgHTXMSSfgnYC88/nyQMPwoOsn3n1iU4wQkDwTw0RBA7KFelJEoEyqt3iqZcHiCbf0n/FpA+JVmHc/VYHtJ3voii7DU3Z6hIz5bhoBmHHnIiEHJqwgoHGUVd0lNFA7TfCvNg4xrHZntDwS0GxloBM5eR0KzydpYhzdCbiD1HIoNtU3gplznRBadZA45g7r4tU3ht6Gh7XDwnPnuMwacwcRl5G/qsc6tMdFKpYyBFrgAnyNvsg2mM27TFTuz7D3AgWlrSZDXcLHiOACi7R2yaAbTAADLEyCXZ6cu1sBMepWQdW8Qm/TTjorrdgU8TjabMS6KZJ4wC4DwtJPMgD3INl2a7GeJxEENMtaDaY1I5C63yPuw0AAWAiAkQA5K0/L4pS1IgLOmnk80QcmqrkAVH+ab11ML0fD5fVLT15/dAbT8kkpOKEIJxqtvDtNfw8krKwNwZB63H20+CfcwJnEPytJDC8iPC3LJ0mMxA5lB5pm/P0j6FHKYoVczWnK5s8HDKRqILTpopCDwTjQqrbO36OEYX13wD7LYBc4jg0alcl3m7Qa+KljSaVLTK03cP97+PkLINXv/ANoDWtOHwrpcbVKjTIaOLWHi7rwXLXstK8EWZAylDU5lleAhAw6lCSoyFI1sumdmm1sCzDVKeIDBULiHFwBzNynKQTykiOYBQcpSK63upURi6gw5BpzqNJi8W0VNCD2ZeBXoRtYg3O63adVoNFOu01mCIM+MDkT+4ed10du9FD9NTxTiW0ahgOgnKZgtcB7JXBKdNXOC23iKVCrh2maNUyW65XfybyJ4+SDt+DxjKzM9J7Xs5tM+vJOkrg+zNpVsLUz4d5pu4j9p6OboV0zYHapRxDW0sW0Ua0hragH9N3nPsyg1TimHai39hzvrp8U6W3ib8+BHMc03UQNiyGfIowkcg80oS5ADzMkDXRI4/Logumjgdfy6UtSDVOtbYkkNaLlxIDQOpNkDApE2AJKjbewtWnh3uFSlRtHe1n5Wsn91gZcNQFGxHaJgKDyP1lMw0iGMfVPeHR5c3wkD+OizO1tnYTbGQDarqlVgIYKlKmz2iCRkDWE3HMlBQYndFmLqFztsYSrVdbxFw/6gmwHkqvbXZtjcMMxpd6zXPSPeCOZaPEPRXWyuyl9LFBmOpOqYcyTXpVW02Uw2XF9UPbIEDS3mVucVvHs/BYVtfCVaj6VFwoGnQeKjZcXOHeircXnxggmeKDg0Isq7LgsHgdu0n1O4qUKrTlNRoA8Rn9w8NXS8ifJc83k3Y/RYg0DUZVgAy2xEzDXt/a62iDPCmU9TwsqfQpg8LqS1oHDTVBXNwQ4pa2GDb8DZw6cCp4qXKZNPWdNCgiv2MOB/xbimK2yiNPwrZdnm0aFLFgYkAhk5C6Mod+wmbaSAf5ZVou1LHYM06dSi5jqrnRDIu0652jqAg5IcEQjp4Qq2ZWa7jfSIhI7Dx5oILcOQQFMw7IvCWs3j0g+fRK0Qg0O6W7FPG4vuajywGmajS2LlpAi/mqzeTdr9NWdRfeLh3MHjCjUMY9rg5j3Nc1wc1zTEOabeY6I8Xjq1d7n4g5nEzm4RyA4DogkbE3/rYUCjVHe02+wSYe0cAHcR0K6RsbbTMVSFRnkRxB5Lj2Ow2YTyVluhvD+lrAH/AE3wHDl1QdchDElFRcHAEGQQvEQgaeLJJ80TjZAHILxc07SqABipXq1XP8TKJIbSost4i0e04wYnquh4vFimxz3GGsaXHyF1wrau2HYiu+q/V5nyGgaOgAQQThwNB8E0aX59lNgdUIZPRBqN1u03EYaKdecRR0h3+o0f7XH2hH7XLW4bc/ZW0HNxVFxayZq0mkMY43MVGa0+sEA9NVyXuSOo58kFQPaHZHOa14h4BIDuMGNQg6dvH2ktp/8AjbLawQMhrNADGAWikP3RJgn4rBU6NyS4uc4y5xu5zjqSTxUXBvDQAOPzUxo6IHKQ1/LojcICTyS3i4QNz9EFR1vslym685nMoGatPKc4vGvIt4j4qdR2fTMPAAm8jWCmm0+eg/JTuwabH1W0Huygva3Nya4gA/GEEk0m5v8ACCqy8Lb74dm9HDUO+wz3y0S7O4EOHEk8DqYHJYkS7r8pQRHt1Hko7sTFoU0kh06X+iA4YEkka/XigYp1gTrCm4OuBM6fnxTNPCtQVSBoY6lB0zePcnBHACrhozNZnDw7/UsZmTxIXHavtKf+rqwGNqO7uS7u5OWTrHToo+KpQZH+EHSezvbPeUTScSXU9OrVrIkrje6W2Th8S137XeE+9dipVJEzM3BQI5uiCE649UICCn7ScaaeBcAb1XNp/wDW7nfBvxXHc5B6Lona5jr0KQ4B1Q++Gj5Fc+Y8IHqJB4pwMtZA0DgjYbIBp1+HwOiVzJ4+5HVf4fZF/JMU8VBg2+n9kEer4SrRlSQIKrscBqNPqnMHWlBZmw/ISgiEyaiLvrQgNpCZcZMJXTZL3fNA5l96hYluVwqNFh7XkpzagQuDSC3gQQgexm0MTVpCka7nUP4nWJnLm1ICj4XDAGxI46mEGBJbLDeNOoOh+imUWX9yAS+TPVK4SDB4fn09F5rJPylA6hBQQ34OodFGfg38ZVuwxxt5p11UEIM8WubzTtOvmBBVyKTXC8Hn91WVmNE6IK7Ouu7kbW77CiT4meE/RcgeLrVdnm1e6xGQnw1P/YaIOptSOqACSQPNLCGpTB9oA+YB+aDmfaRic20Kg4MYxnwk/FyzLWBWm+VTNjsSf/1I9IH0VZRdcIHG0igcxwUxgnRA5umv55IG21+Dv7hG/DB2hSmhJTrKMG6Csr0nCQU3hqkK9dSBs4CD+eqoatLI9zdQDA8uCCcKylYOiTcqtpVQrehUAaLhAb7FN4jEANuo2L2gBoVVGq55QWJ2hyUiliATJUSjhYF02+rCC1ZjmMc1+XNHhPUEfQwrcbwYQC9I6cP8rF1XkhTMFs2tiHBlCm+o4j2Wifeguq+16BByNe09SD9VVv2gVEx+zK2Hf3dam6m8ftcItzHAjqko0iUEg4woH4h3VF+kT9KgOP5CBhucg8lJ2ZsOtiqraNEZnvmJMCA0kkk6AAJMTig0QEO728LsJiqVcSQx1xzabOHogd3m3Sr4F7W1wJdoWmWzymNVX4Svke141aZV9vvvwdoOYQC1jNASNTMmyzQ0Qdu2dtMVaTKgvmA9eKll6wvZztLNTfRzQW3bxieMcVtafW9vig5Jvc2MdiP+V59SqxhVnvdUzY/Ef8rvhb6KsAQSGJwA2jheyjhO4d97oAqYhwOh5paeP5hSnOvogdE6IJLMQHCx6+9Uu1WxVPIwR6XVrRgCwum8XBblIBm/keYQUrXJwYogQmn2QhsoCALirXC4QMAJTOApRdSKmJE3v8ECYmvyUBzk5VqJaJHFANOmTYDotX2b73t2fiH96BkfDXuAksAJgjpJuqIYhohR6mIBqAi02KDado+8dHG4im2g7MGNJLmyNSBkJ4ixPvWfw+DDRr8PqobMZTZcNug/+W5IJVZ0KLUxI4KNWxkqK+ogkVXg8URqNFlBlK3VA67ojBsusbMpYGpsGMrC9jHZzADu/AJku11IXJCbILXdfancYhjpsTlPkV2Fj5AI0N1wTMuwbn7T77DNJ1b4Sg5rtwziq/8Ay1PTOR9EzTCTHPzVah5vefV7ikplA8enmiZrZJCIFATXyhz3RUwDKAhBJomZ+qTE04CHDm/uR4inaUFDXHiKdwmGLj0XhTzOKsar202w3WLlAlZ4aICgvqSV51SUICBCUmZOBqk0aAOqCCQSlcyArVlEI3YdkEEe9BpNxezlu0ab6j6zqYacoa0NJJygyZ0F1lt493nYPEOoFwflghwFiD9VO3U3txGAc/uYcHeEscbHiHDqlfWqYh762IHicbAWDRcwBwF0FA6kUjcOSVaBjQTog74Dh5II7NlmQnX4JrRdJiNoOJsoL6juKDz3FstDjlJmOBPUIGjgrrYe5+JxjKlSiwFlL2iTF4nK3m6FRPEGCgdNLqthuFtxtEVGvcADBF/VYhKHIJb9T5n5lOMN0i8gktC84pF5B5hXgbe9eXkD9E3UjFHwTy+y8vIKJjivVHE6ry8gSUIelXkCZyl74heXkBDFO5qRTrk6pF5ANU+LzH1QvxThxXl5AjapI1Xsy8vIJFCprZOvw4dwheXkG03S3vfQ2fiaTWN/pwWuFjLs0l9jmNh7gua1KhcSTqSSfMmV5eQIAjAXl5B//9k="/>
          <p:cNvSpPr>
            <a:spLocks noChangeAspect="1" noChangeArrowheads="1"/>
          </p:cNvSpPr>
          <p:nvPr/>
        </p:nvSpPr>
        <p:spPr bwMode="auto">
          <a:xfrm>
            <a:off x="77788" y="-1119188"/>
            <a:ext cx="1962150" cy="23336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2" name="AutoShape 8" descr="data:image/jpg;base64,/9j/4AAQSkZJRgABAQAAAQABAAD/2wCEAAkGBhQSERUUEhQVFRUVFxgUGBcYGBcXFhcUFxUVGBcUFBQXHCYeFxkjGRQXHy8gIycpLCwsFR4xNTAqNSYrLCkBCQoKBQUFDQUFDSkYEhgpKSkpKSkpKSkpKSkpKSkpKSkpKSkpKSkpKSkpKSkpKSkpKSkpKSkpKSkpKSkpKSkpKf/AABEIAPUAzgMBIgACEQEDEQH/xAAcAAABBQEBAQAAAAAAAAAAAAACAQMEBQYHAAj/xAA8EAABAwIDBQUHAwMEAgMAAAABAAIRAyEEEjEFBkFRYQcTInGRMoGhscHR8BRCUiPh8TNic4IkshUXY//EABQBAQAAAAAAAAAAAAAAAAAAAAD/xAAUEQEAAAAAAAAAAAAAAAAAAAAA/9oADAMBAAIRAxEAPwDRuF07TYhpNsnmhAjWAcTrxM68EQpwT6jobyiARMnig8Glep0QJ1vrJmUYRBAIalzDSxIi3ETxXsvJC0MBc4loLRcyJDT/ACPAeGUBZVXbW25QwwBr1WU50BNz/wBRdZvb3axh6WZtCazwCGkD+mH88xMu8gFy/G4XE4hzq9VtR5dfMWu9BAsOiDpe3e0/D0mjuIruPIkNb1JI+XJSd1d+6eMJY5vdVdQ0mQ4cSw8fJcr2bu0+sP6ZBIPjZBFRg/kWn2m9QtfsrYYoNlw8TTMgyJ4ObyPPmg6Y0rxCwf8A9lCi7LVYXDg5sacj1sr3Yu/eFxJytfkcdGv8JPkdCguajUFNSKrU01iBQ1BUpB0DrPLTyTuVC5sIEchIXmtmM3CPLMOUog6SenrpN/ggBzEJanTzTbkDYb5II8k4BZBlQMOb5IHMT5YmygsaFSbQQeX1HMeSkNF0IZ7x9ei819zPO1/nayB9pRZr+iSmbc0jRFhZAoZy5yo/d1e9/Z3OS4v3meToQYDcuvknW0wJj/HROADj9fogCgzKIlxAkS4y7XiVzfta3kADcLTdc+KrH8R7DCffMLpgd+HRfPe+WPFfHV6jTLS+Bws0QPkUFOx0Kwo7wVmiG1C0cY/LKuZrddM3C7L/ANZT72sHU2E+ERHh531QUu6+87M4FYQ/9tWTr/EmZE+i0GOx4zEtNuLbEEfzH1W5qdj2C7vIKcf7pv6rNbT7J8Qy1F2dou28O8ieYHFBiNqbJztL6ciR7B9k+ROizNakWmC0tI4H53W9rbv4+hINIuHFpAII8tPRQKu4OPxPjZhnNHAEgR0Ga6BNxN9X0aopV6hdSdDQXGcjptc8OC62wzouUv7GdoCnnLGT/HMM0fILW7PdXwFGicUDkdFN95yO0a7y0BQayE05v5w46o+XIrxKBo0pg8r+oj6ophGEL2oGnO6ICnC1Jl/OqBshDFk+5AQgZeE3lUhwTZagsxA/PNIQiyokDVN83B19Epq+IDznolLLkz9gvGnMGbi8z8xxCBwwAvU6tgeB09JmEh0+30SzA4nigxvajvPUw1FlOiQ11bMC79wYBfLyJmJXF1q+0jFl+LLTMsBBJMzJm3IRCyjUHQOyTdNmKxBqVWZqdITfQv4DrH1X0DRLWiBYDgucdk0MwjWgAT4j1dxny+i2hxDg4C2WNZuTOkfVBcCqEoKr2V+XzUlrkD5jovD5JrN70LKo6oHamIjVZne/ZjcXhatIWJBLfMfdXrxPBVO0a+RrjBEfNBz3s92+6rSdh6v+rQOW+pboPTRawrl+2tpfptqipT8PeBuYcCH8T6rpuGrh4BHLRAYRxKAhL1QA5JllG8X6DigI+KBXCevFAWoyfSP8JEAEJpxTrkBCCxhCxwzERBAB9xE+4WKdKB4m0/f3IPVOPMcPvyStd8h/hB3UWAge/rHzS5TwjX4fdATeJ6/ZDWrBtza4GsakAfNElhBwrf8Apk7RrDXxNjyLWx81QYvD5KhbOh81re0/ClmLZVNjVptcYIMPYS1wkeQWPqOl1+Jv79UHWezfaRNI8ADlF9SLm3K66EzF5mcbdVzbs9pf+Hb+RJPp9lrMLtBrM2pv1jyuUGqoAwDJBjURy5HVFiNv06LZqva0AXLiGz7lz7bu99R47vDOyE2Lzw8p4rA7f2AGtD34ynUe6fCSTcajNcIO2YXf3D1nFlOo1x0srantIBsyI5/RfM2ycJVNVrKdnnT6eq67tnCVmbIL6ZcKtJoc8X0tm11tf3IN6/bTNAQT04KFjAKjTrOsL5ywWNxTnk06j51JDjYT7TuQ6p1m3qxfmOIrZ9JzEtIv5WQS+0Kof1rubQ0e9ajd7fdpytcY8IBPJ0XKxe9lQuqU3u9p9JpPUguElJu5gmvzOe4gAgQIkknhPABB27A4gvHig8iJgjUH0UkA204+fuCgbuYMUsOxmYvgWJ1jhPkrGEAt63/LIGNi3x/PRG5soS1ALikDuS8QlCBuoU1VcY8Me+yfemkFq5C14+MDzKkQgfTCBgCOdydR0JiY0sjROYOPPkhLIug8Rz52/OCWTPTifokynh8fmizaA8TA/sg5/wBpFLBuqURialVrgHBraLGuIDnAlz83CRoOZXOdqbC7sNqMqNqU3aOALTPFrmOu0hdw2pu3Sqv79zQXtDW3E+AutA9653v7gqbMYym2mQPafoGktH7eNxqUGm7MtnkYOXwcxkDk0/Vad2wO9tMAza/9lhd1d6Gvb3cCQM0R4YBs33W9F0nZW1AWAm0tDgdPNt/egy7+ypgeKrzUqun2WuDQ0cMsmfO91Z0dwaGYvGHdLhBDy2CL+GNYlaxtfNEH4X0sZ98+5PUmuOptHkZCCgw26FGkzw06bDmD8rQIBHnf0srTAMu5jvZLbehBkJ/GVpIY3mobHvp1Bmi5A1QRDsCkGlrKVJtyHDI2CeZtr1VHiOz2jVMOo02s18MZifPVazFV2iqLjK+2t83D5JyoA0SCTH9kHEe1nd1uHFAtFhNP3WIVV2Z7J73FS5uZgYSehmAfNbHtMoOxTadNgl4qNgTMZvDfpF1pd3d32YSiym2MwaMzuLncT6oJtOkGiBolcEZKAlAMoHoykcZtwQNRPkla2ybNKxBvPG8nzPP7JxqBtwTadeUy4wgu6tQtEwT0C85eFpv8gvNdI/tCBsdAeqKUhNzby6/ZI0IPe9LmSuTaBavsECwILenAtPrr5qk25s7DYpj3Zh3ha5uWQKjHmJaWGCDaOsq7ngqjbVRlJhe8tDLBziBmaJsM0eJkkW4IOM0Hvo1SIdGaCfZMXtfQwSt1g9vGWNzeFoEGbum5kcAstvvWDaw7sjK4ZjBBEiRFuio8JtJ7CCbxccjHMjog7tu7t0vJBInkNBHDVapuPEXMaaCfdC4/sHbcMYXeFxIIkxJNzr0It1W7w23Wtp53u0tAInqfggsd5dm4h9AuwtRrK05gH+yW8RPDmuM7w7R2jhnh1fEue4G4B8LTyEQui47fPwFxflmch4AaX5rEba3iw9RwbWqgkgzDQ5ocbSdYt8kA7jb0vxOOb+sqFzWtcWS7K1tQxDiBqYmJXWcfjRk9qRznX0XD6eOwjKhextbKDGbJ4Nfa+vBabB74tq+CmS4OFgRDg+2kWgoGRtonaNMCSM0kTyHmulh3yXDcLWnGNeYa9lRs6jM0mLkW48NZXbaZt7kBOKAleLkKBZQZkWX8+6RyACUEpShagSUMXTsJuboLgoSSvZv8oC7lqgUlEwqM6vlIm82046+6yfD0BVCgKMhASgFzlD2vsxmKovpVPZeIPTiCPSVLOqaxeI7uk94Hssc70aTf0QcD2nsh2HqVKT7hh10kC0g+8I9k1xIbUDcoktuRe9ra+9LtveSpiyDVDAQSfAImYmblVAfdBqKO0y6sXTIEAfxaeJ04ELR1KbqjGtpECCM4cQ0kvENLuZJM2WE2NisjiYBEZTOnitHwK0GztpOqPLCR7QqAaciIkSXEm1+BQa/ZO5lCqA+s91ZoJa2nmc2mA2wmLuOtzrK0T2UMO3+lSoUmNv4WU5N/5OBWJxm8D8PlbSEgHKWkwCcoEt6Zjr0SVG1KtPM5xdJaBmiwJuHeUQg0R3mc9xHe5m8iGluWTwA6ESnsRXoAZmU6QJi4bGuhcRY8ddFlqmAY2kKgDS0m0zEmzmiNJJBB0umKeZjW1H3DHBwdlv3cDw+G5cLG3OUEjaOxO8qseMo/qNZUb5O1byBytt1C6OBZc42fX/UYukG3ykFzgJa5gBLX9DAd6LozkAuREJAU4NEDelyV54RFNOJQNBy8HhI+eSba2b/dAVSodYJjhMD3qLVk9Pf5/dSXsnTXhIm/CyZwzHZRnILoEkCATFyAdL8EFqKh0iZ52HxufReNNxc4lxy8AGgHTXMSSfgnYC88/nyQMPwoOsn3n1iU4wQkDwTw0RBA7KFelJEoEyqt3iqZcHiCbf0n/FpA+JVmHc/VYHtJ3voii7DU3Z6hIz5bhoBmHHnIiEHJqwgoHGUVd0lNFA7TfCvNg4xrHZntDwS0GxloBM5eR0KzydpYhzdCbiD1HIoNtU3gplznRBadZA45g7r4tU3ht6Gh7XDwnPnuMwacwcRl5G/qsc6tMdFKpYyBFrgAnyNvsg2mM27TFTuz7D3AgWlrSZDXcLHiOACi7R2yaAbTAADLEyCXZ6cu1sBMepWQdW8Qm/TTjorrdgU8TjabMS6KZJ4wC4DwtJPMgD3INl2a7GeJxEENMtaDaY1I5C63yPuw0AAWAiAkQA5K0/L4pS1IgLOmnk80QcmqrkAVH+ab11ML0fD5fVLT15/dAbT8kkpOKEIJxqtvDtNfw8krKwNwZB63H20+CfcwJnEPytJDC8iPC3LJ0mMxA5lB5pm/P0j6FHKYoVczWnK5s8HDKRqILTpopCDwTjQqrbO36OEYX13wD7LYBc4jg0alcl3m7Qa+KljSaVLTK03cP97+PkLINXv/ANoDWtOHwrpcbVKjTIaOLWHi7rwXLXstK8EWZAylDU5lleAhAw6lCSoyFI1sumdmm1sCzDVKeIDBULiHFwBzNynKQTykiOYBQcpSK63upURi6gw5BpzqNJi8W0VNCD2ZeBXoRtYg3O63adVoNFOu01mCIM+MDkT+4ed10du9FD9NTxTiW0ahgOgnKZgtcB7JXBKdNXOC23iKVCrh2maNUyW65XfybyJ4+SDt+DxjKzM9J7Xs5tM+vJOkrg+zNpVsLUz4d5pu4j9p6OboV0zYHapRxDW0sW0Ua0hragH9N3nPsyg1TimHai39hzvrp8U6W3ib8+BHMc03UQNiyGfIowkcg80oS5ADzMkDXRI4/Logumjgdfy6UtSDVOtbYkkNaLlxIDQOpNkDApE2AJKjbewtWnh3uFSlRtHe1n5Wsn91gZcNQFGxHaJgKDyP1lMw0iGMfVPeHR5c3wkD+OizO1tnYTbGQDarqlVgIYKlKmz2iCRkDWE3HMlBQYndFmLqFztsYSrVdbxFw/6gmwHkqvbXZtjcMMxpd6zXPSPeCOZaPEPRXWyuyl9LFBmOpOqYcyTXpVW02Uw2XF9UPbIEDS3mVucVvHs/BYVtfCVaj6VFwoGnQeKjZcXOHeircXnxggmeKDg0Isq7LgsHgdu0n1O4qUKrTlNRoA8Rn9w8NXS8ifJc83k3Y/RYg0DUZVgAy2xEzDXt/a62iDPCmU9TwsqfQpg8LqS1oHDTVBXNwQ4pa2GDb8DZw6cCp4qXKZNPWdNCgiv2MOB/xbimK2yiNPwrZdnm0aFLFgYkAhk5C6Mod+wmbaSAf5ZVou1LHYM06dSi5jqrnRDIu0652jqAg5IcEQjp4Qq2ZWa7jfSIhI7Dx5oILcOQQFMw7IvCWs3j0g+fRK0Qg0O6W7FPG4vuajywGmajS2LlpAi/mqzeTdr9NWdRfeLh3MHjCjUMY9rg5j3Nc1wc1zTEOabeY6I8Xjq1d7n4g5nEzm4RyA4DogkbE3/rYUCjVHe02+wSYe0cAHcR0K6RsbbTMVSFRnkRxB5Lj2Ow2YTyVluhvD+lrAH/AE3wHDl1QdchDElFRcHAEGQQvEQgaeLJJ80TjZAHILxc07SqABipXq1XP8TKJIbSost4i0e04wYnquh4vFimxz3GGsaXHyF1wrau2HYiu+q/V5nyGgaOgAQQThwNB8E0aX59lNgdUIZPRBqN1u03EYaKdecRR0h3+o0f7XH2hH7XLW4bc/ZW0HNxVFxayZq0mkMY43MVGa0+sEA9NVyXuSOo58kFQPaHZHOa14h4BIDuMGNQg6dvH2ktp/8AjbLawQMhrNADGAWikP3RJgn4rBU6NyS4uc4y5xu5zjqSTxUXBvDQAOPzUxo6IHKQ1/LojcICTyS3i4QNz9EFR1vslym685nMoGatPKc4vGvIt4j4qdR2fTMPAAm8jWCmm0+eg/JTuwabH1W0Huygva3Nya4gA/GEEk0m5v8ACCqy8Lb74dm9HDUO+wz3y0S7O4EOHEk8DqYHJYkS7r8pQRHt1Hko7sTFoU0kh06X+iA4YEkka/XigYp1gTrCm4OuBM6fnxTNPCtQVSBoY6lB0zePcnBHACrhozNZnDw7/UsZmTxIXHavtKf+rqwGNqO7uS7u5OWTrHToo+KpQZH+EHSezvbPeUTScSXU9OrVrIkrje6W2Th8S137XeE+9dipVJEzM3BQI5uiCE649UICCn7ScaaeBcAb1XNp/wDW7nfBvxXHc5B6Lona5jr0KQ4B1Q++Gj5Fc+Y8IHqJB4pwMtZA0DgjYbIBp1+HwOiVzJ4+5HVf4fZF/JMU8VBg2+n9kEer4SrRlSQIKrscBqNPqnMHWlBZmw/ISgiEyaiLvrQgNpCZcZMJXTZL3fNA5l96hYluVwqNFh7XkpzagQuDSC3gQQgexm0MTVpCka7nUP4nWJnLm1ICj4XDAGxI46mEGBJbLDeNOoOh+imUWX9yAS+TPVK4SDB4fn09F5rJPylA6hBQQ34OodFGfg38ZVuwxxt5p11UEIM8WubzTtOvmBBVyKTXC8Hn91WVmNE6IK7Ouu7kbW77CiT4meE/RcgeLrVdnm1e6xGQnw1P/YaIOptSOqACSQPNLCGpTB9oA+YB+aDmfaRic20Kg4MYxnwk/FyzLWBWm+VTNjsSf/1I9IH0VZRdcIHG0igcxwUxgnRA5umv55IG21+Dv7hG/DB2hSmhJTrKMG6Csr0nCQU3hqkK9dSBs4CD+eqoatLI9zdQDA8uCCcKylYOiTcqtpVQrehUAaLhAb7FN4jEANuo2L2gBoVVGq55QWJ2hyUiliATJUSjhYF02+rCC1ZjmMc1+XNHhPUEfQwrcbwYQC9I6cP8rF1XkhTMFs2tiHBlCm+o4j2Wifeguq+16BByNe09SD9VVv2gVEx+zK2Hf3dam6m8ftcItzHAjqko0iUEg4woH4h3VF+kT9KgOP5CBhucg8lJ2ZsOtiqraNEZnvmJMCA0kkk6AAJMTig0QEO728LsJiqVcSQx1xzabOHogd3m3Sr4F7W1wJdoWmWzymNVX4Svke141aZV9vvvwdoOYQC1jNASNTMmyzQ0Qdu2dtMVaTKgvmA9eKll6wvZztLNTfRzQW3bxieMcVtafW9vig5Jvc2MdiP+V59SqxhVnvdUzY/Ef8rvhb6KsAQSGJwA2jheyjhO4d97oAqYhwOh5paeP5hSnOvogdE6IJLMQHCx6+9Uu1WxVPIwR6XVrRgCwum8XBblIBm/keYQUrXJwYogQmn2QhsoCALirXC4QMAJTOApRdSKmJE3v8ECYmvyUBzk5VqJaJHFANOmTYDotX2b73t2fiH96BkfDXuAksAJgjpJuqIYhohR6mIBqAi02KDado+8dHG4im2g7MGNJLmyNSBkJ4ixPvWfw+DDRr8PqobMZTZcNug/+W5IJVZ0KLUxI4KNWxkqK+ogkVXg8URqNFlBlK3VA67ojBsusbMpYGpsGMrC9jHZzADu/AJku11IXJCbILXdfancYhjpsTlPkV2Fj5AI0N1wTMuwbn7T77DNJ1b4Sg5rtwziq/8Ay1PTOR9EzTCTHPzVah5vefV7ikplA8enmiZrZJCIFATXyhz3RUwDKAhBJomZ+qTE04CHDm/uR4inaUFDXHiKdwmGLj0XhTzOKsar202w3WLlAlZ4aICgvqSV51SUICBCUmZOBqk0aAOqCCQSlcyArVlEI3YdkEEe9BpNxezlu0ab6j6zqYacoa0NJJygyZ0F1lt493nYPEOoFwflghwFiD9VO3U3txGAc/uYcHeEscbHiHDqlfWqYh762IHicbAWDRcwBwF0FA6kUjcOSVaBjQTog74Dh5II7NlmQnX4JrRdJiNoOJsoL6juKDz3FstDjlJmOBPUIGjgrrYe5+JxjKlSiwFlL2iTF4nK3m6FRPEGCgdNLqthuFtxtEVGvcADBF/VYhKHIJb9T5n5lOMN0i8gktC84pF5B5hXgbe9eXkD9E3UjFHwTy+y8vIKJjivVHE6ry8gSUIelXkCZyl74heXkBDFO5qRTrk6pF5ANU+LzH1QvxThxXl5AjapI1Xsy8vIJFCprZOvw4dwheXkG03S3vfQ2fiaTWN/pwWuFjLs0l9jmNh7gua1KhcSTqSSfMmV5eQIAjAXl5B//9k="/>
          <p:cNvSpPr>
            <a:spLocks noChangeAspect="1" noChangeArrowheads="1"/>
          </p:cNvSpPr>
          <p:nvPr/>
        </p:nvSpPr>
        <p:spPr bwMode="auto">
          <a:xfrm>
            <a:off x="77788" y="-1119188"/>
            <a:ext cx="1962150" cy="23336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9" name="Picture 8" descr="Grant.bmp"/>
          <p:cNvPicPr>
            <a:picLocks noChangeAspect="1"/>
          </p:cNvPicPr>
          <p:nvPr/>
        </p:nvPicPr>
        <p:blipFill>
          <a:blip r:embed="rId2" cstate="print"/>
          <a:stretch>
            <a:fillRect/>
          </a:stretch>
        </p:blipFill>
        <p:spPr>
          <a:xfrm>
            <a:off x="5791200" y="1676400"/>
            <a:ext cx="1676400" cy="1447800"/>
          </a:xfrm>
          <a:prstGeom prst="rect">
            <a:avLst/>
          </a:prstGeom>
        </p:spPr>
      </p:pic>
      <p:sp>
        <p:nvSpPr>
          <p:cNvPr id="1034" name="AutoShape 10" descr="data:image/jpg;base64,/9j/4AAQSkZJRgABAQAAAQABAAD/2wCEAAkGBhQSERUUEhQVFRUVFxgUGBcYGBcXFhcUFxUVGBcUFBQXHCYeFxkjGRQXHy8gIycpLCwsFR4xNTAqNSYrLCkBCQoKBQUFDQUFDSkYEhgpKSkpKSkpKSkpKSkpKSkpKSkpKSkpKSkpKSkpKSkpKSkpKSkpKSkpKSkpKSkpKSkpKf/AABEIAPUAzgMBIgACEQEDEQH/xAAcAAABBQEBAQAAAAAAAAAAAAACAQMEBQYHAAj/xAA8EAABAwIDBQUHAwMEAgMAAAABAAIRAyEEEjEFBkFRYQcTInGRMoGhscHR8BRCUiPh8TNic4IkshUXY//EABQBAQAAAAAAAAAAAAAAAAAAAAD/xAAUEQEAAAAAAAAAAAAAAAAAAAAA/9oADAMBAAIRAxEAPwDRuF07TYhpNsnmhAjWAcTrxM68EQpwT6jobyiARMnig8Glep0QJ1vrJmUYRBAIalzDSxIi3ETxXsvJC0MBc4loLRcyJDT/ACPAeGUBZVXbW25QwwBr1WU50BNz/wBRdZvb3axh6WZtCazwCGkD+mH88xMu8gFy/G4XE4hzq9VtR5dfMWu9BAsOiDpe3e0/D0mjuIruPIkNb1JI+XJSd1d+6eMJY5vdVdQ0mQ4cSw8fJcr2bu0+sP6ZBIPjZBFRg/kWn2m9QtfsrYYoNlw8TTMgyJ4ObyPPmg6Y0rxCwf8A9lCi7LVYXDg5sacj1sr3Yu/eFxJytfkcdGv8JPkdCguajUFNSKrU01iBQ1BUpB0DrPLTyTuVC5sIEchIXmtmM3CPLMOUog6SenrpN/ggBzEJanTzTbkDYb5II8k4BZBlQMOb5IHMT5YmygsaFSbQQeX1HMeSkNF0IZ7x9ei819zPO1/nayB9pRZr+iSmbc0jRFhZAoZy5yo/d1e9/Z3OS4v3meToQYDcuvknW0wJj/HROADj9fogCgzKIlxAkS4y7XiVzfta3kADcLTdc+KrH8R7DCffMLpgd+HRfPe+WPFfHV6jTLS+Bws0QPkUFOx0Kwo7wVmiG1C0cY/LKuZrddM3C7L/ANZT72sHU2E+ERHh531QUu6+87M4FYQ/9tWTr/EmZE+i0GOx4zEtNuLbEEfzH1W5qdj2C7vIKcf7pv6rNbT7J8Qy1F2dou28O8ieYHFBiNqbJztL6ciR7B9k+ROizNakWmC0tI4H53W9rbv4+hINIuHFpAII8tPRQKu4OPxPjZhnNHAEgR0Ga6BNxN9X0aopV6hdSdDQXGcjptc8OC62wzouUv7GdoCnnLGT/HMM0fILW7PdXwFGicUDkdFN95yO0a7y0BQayE05v5w46o+XIrxKBo0pg8r+oj6ophGEL2oGnO6ICnC1Jl/OqBshDFk+5AQgZeE3lUhwTZagsxA/PNIQiyokDVN83B19Epq+IDznolLLkz9gvGnMGbi8z8xxCBwwAvU6tgeB09JmEh0+30SzA4nigxvajvPUw1FlOiQ11bMC79wYBfLyJmJXF1q+0jFl+LLTMsBBJMzJm3IRCyjUHQOyTdNmKxBqVWZqdITfQv4DrH1X0DRLWiBYDgucdk0MwjWgAT4j1dxny+i2hxDg4C2WNZuTOkfVBcCqEoKr2V+XzUlrkD5jovD5JrN70LKo6oHamIjVZne/ZjcXhatIWJBLfMfdXrxPBVO0a+RrjBEfNBz3s92+6rSdh6v+rQOW+pboPTRawrl+2tpfptqipT8PeBuYcCH8T6rpuGrh4BHLRAYRxKAhL1QA5JllG8X6DigI+KBXCevFAWoyfSP8JEAEJpxTrkBCCxhCxwzERBAB9xE+4WKdKB4m0/f3IPVOPMcPvyStd8h/hB3UWAge/rHzS5TwjX4fdATeJ6/ZDWrBtza4GsakAfNElhBwrf8Apk7RrDXxNjyLWx81QYvD5KhbOh81re0/ClmLZVNjVptcYIMPYS1wkeQWPqOl1+Jv79UHWezfaRNI8ADlF9SLm3K66EzF5mcbdVzbs9pf+Hb+RJPp9lrMLtBrM2pv1jyuUGqoAwDJBjURy5HVFiNv06LZqva0AXLiGz7lz7bu99R47vDOyE2Lzw8p4rA7f2AGtD34ynUe6fCSTcajNcIO2YXf3D1nFlOo1x0srantIBsyI5/RfM2ycJVNVrKdnnT6eq67tnCVmbIL6ZcKtJoc8X0tm11tf3IN6/bTNAQT04KFjAKjTrOsL5ywWNxTnk06j51JDjYT7TuQ6p1m3qxfmOIrZ9JzEtIv5WQS+0Kof1rubQ0e9ajd7fdpytcY8IBPJ0XKxe9lQuqU3u9p9JpPUguElJu5gmvzOe4gAgQIkknhPABB27A4gvHig8iJgjUH0UkA204+fuCgbuYMUsOxmYvgWJ1jhPkrGEAt63/LIGNi3x/PRG5soS1ALikDuS8QlCBuoU1VcY8Me+yfemkFq5C14+MDzKkQgfTCBgCOdydR0JiY0sjROYOPPkhLIug8Rz52/OCWTPTifokynh8fmizaA8TA/sg5/wBpFLBuqURialVrgHBraLGuIDnAlz83CRoOZXOdqbC7sNqMqNqU3aOALTPFrmOu0hdw2pu3Sqv79zQXtDW3E+AutA9653v7gqbMYym2mQPafoGktH7eNxqUGm7MtnkYOXwcxkDk0/Vad2wO9tMAza/9lhd1d6Gvb3cCQM0R4YBs33W9F0nZW1AWAm0tDgdPNt/egy7+ypgeKrzUqun2WuDQ0cMsmfO91Z0dwaGYvGHdLhBDy2CL+GNYlaxtfNEH4X0sZ98+5PUmuOptHkZCCgw26FGkzw06bDmD8rQIBHnf0srTAMu5jvZLbehBkJ/GVpIY3mobHvp1Bmi5A1QRDsCkGlrKVJtyHDI2CeZtr1VHiOz2jVMOo02s18MZifPVazFV2iqLjK+2t83D5JyoA0SCTH9kHEe1nd1uHFAtFhNP3WIVV2Z7J73FS5uZgYSehmAfNbHtMoOxTadNgl4qNgTMZvDfpF1pd3d32YSiym2MwaMzuLncT6oJtOkGiBolcEZKAlAMoHoykcZtwQNRPkla2ybNKxBvPG8nzPP7JxqBtwTadeUy4wgu6tQtEwT0C85eFpv8gvNdI/tCBsdAeqKUhNzby6/ZI0IPe9LmSuTaBavsECwILenAtPrr5qk25s7DYpj3Zh3ha5uWQKjHmJaWGCDaOsq7ngqjbVRlJhe8tDLBziBmaJsM0eJkkW4IOM0Hvo1SIdGaCfZMXtfQwSt1g9vGWNzeFoEGbum5kcAstvvWDaw7sjK4ZjBBEiRFuio8JtJ7CCbxccjHMjog7tu7t0vJBInkNBHDVapuPEXMaaCfdC4/sHbcMYXeFxIIkxJNzr0It1W7w23Wtp53u0tAInqfggsd5dm4h9AuwtRrK05gH+yW8RPDmuM7w7R2jhnh1fEue4G4B8LTyEQui47fPwFxflmch4AaX5rEba3iw9RwbWqgkgzDQ5ocbSdYt8kA7jb0vxOOb+sqFzWtcWS7K1tQxDiBqYmJXWcfjRk9qRznX0XD6eOwjKhextbKDGbJ4Nfa+vBabB74tq+CmS4OFgRDg+2kWgoGRtonaNMCSM0kTyHmulh3yXDcLWnGNeYa9lRs6jM0mLkW48NZXbaZt7kBOKAleLkKBZQZkWX8+6RyACUEpShagSUMXTsJuboLgoSSvZv8oC7lqgUlEwqM6vlIm82046+6yfD0BVCgKMhASgFzlD2vsxmKovpVPZeIPTiCPSVLOqaxeI7uk94Hssc70aTf0QcD2nsh2HqVKT7hh10kC0g+8I9k1xIbUDcoktuRe9ra+9LtveSpiyDVDAQSfAImYmblVAfdBqKO0y6sXTIEAfxaeJ04ELR1KbqjGtpECCM4cQ0kvENLuZJM2WE2NisjiYBEZTOnitHwK0GztpOqPLCR7QqAaciIkSXEm1+BQa/ZO5lCqA+s91ZoJa2nmc2mA2wmLuOtzrK0T2UMO3+lSoUmNv4WU5N/5OBWJxm8D8PlbSEgHKWkwCcoEt6Zjr0SVG1KtPM5xdJaBmiwJuHeUQg0R3mc9xHe5m8iGluWTwA6ESnsRXoAZmU6QJi4bGuhcRY8ddFlqmAY2kKgDS0m0zEmzmiNJJBB0umKeZjW1H3DHBwdlv3cDw+G5cLG3OUEjaOxO8qseMo/qNZUb5O1byBytt1C6OBZc42fX/UYukG3ykFzgJa5gBLX9DAd6LozkAuREJAU4NEDelyV54RFNOJQNBy8HhI+eSba2b/dAVSodYJjhMD3qLVk9Pf5/dSXsnTXhIm/CyZwzHZRnILoEkCATFyAdL8EFqKh0iZ52HxufReNNxc4lxy8AGgHTXMSSfgnYC88/nyQMPwoOsn3n1iU4wQkDwTw0RBA7KFelJEoEyqt3iqZcHiCbf0n/FpA+JVmHc/VYHtJ3voii7DU3Z6hIz5bhoBmHHnIiEHJqwgoHGUVd0lNFA7TfCvNg4xrHZntDwS0GxloBM5eR0KzydpYhzdCbiD1HIoNtU3gplznRBadZA45g7r4tU3ht6Gh7XDwnPnuMwacwcRl5G/qsc6tMdFKpYyBFrgAnyNvsg2mM27TFTuz7D3AgWlrSZDXcLHiOACi7R2yaAbTAADLEyCXZ6cu1sBMepWQdW8Qm/TTjorrdgU8TjabMS6KZJ4wC4DwtJPMgD3INl2a7GeJxEENMtaDaY1I5C63yPuw0AAWAiAkQA5K0/L4pS1IgLOmnk80QcmqrkAVH+ab11ML0fD5fVLT15/dAbT8kkpOKEIJxqtvDtNfw8krKwNwZB63H20+CfcwJnEPytJDC8iPC3LJ0mMxA5lB5pm/P0j6FHKYoVczWnK5s8HDKRqILTpopCDwTjQqrbO36OEYX13wD7LYBc4jg0alcl3m7Qa+KljSaVLTK03cP97+PkLINXv/ANoDWtOHwrpcbVKjTIaOLWHi7rwXLXstK8EWZAylDU5lleAhAw6lCSoyFI1sumdmm1sCzDVKeIDBULiHFwBzNynKQTykiOYBQcpSK63upURi6gw5BpzqNJi8W0VNCD2ZeBXoRtYg3O63adVoNFOu01mCIM+MDkT+4ed10du9FD9NTxTiW0ahgOgnKZgtcB7JXBKdNXOC23iKVCrh2maNUyW65XfybyJ4+SDt+DxjKzM9J7Xs5tM+vJOkrg+zNpVsLUz4d5pu4j9p6OboV0zYHapRxDW0sW0Ua0hragH9N3nPsyg1TimHai39hzvrp8U6W3ib8+BHMc03UQNiyGfIowkcg80oS5ADzMkDXRI4/Logumjgdfy6UtSDVOtbYkkNaLlxIDQOpNkDApE2AJKjbewtWnh3uFSlRtHe1n5Wsn91gZcNQFGxHaJgKDyP1lMw0iGMfVPeHR5c3wkD+OizO1tnYTbGQDarqlVgIYKlKmz2iCRkDWE3HMlBQYndFmLqFztsYSrVdbxFw/6gmwHkqvbXZtjcMMxpd6zXPSPeCOZaPEPRXWyuyl9LFBmOpOqYcyTXpVW02Uw2XF9UPbIEDS3mVucVvHs/BYVtfCVaj6VFwoGnQeKjZcXOHeircXnxggmeKDg0Isq7LgsHgdu0n1O4qUKrTlNRoA8Rn9w8NXS8ifJc83k3Y/RYg0DUZVgAy2xEzDXt/a62iDPCmU9TwsqfQpg8LqS1oHDTVBXNwQ4pa2GDb8DZw6cCp4qXKZNPWdNCgiv2MOB/xbimK2yiNPwrZdnm0aFLFgYkAhk5C6Mod+wmbaSAf5ZVou1LHYM06dSi5jqrnRDIu0652jqAg5IcEQjp4Qq2ZWa7jfSIhI7Dx5oILcOQQFMw7IvCWs3j0g+fRK0Qg0O6W7FPG4vuajywGmajS2LlpAi/mqzeTdr9NWdRfeLh3MHjCjUMY9rg5j3Nc1wc1zTEOabeY6I8Xjq1d7n4g5nEzm4RyA4DogkbE3/rYUCjVHe02+wSYe0cAHcR0K6RsbbTMVSFRnkRxB5Lj2Ow2YTyVluhvD+lrAH/AE3wHDl1QdchDElFRcHAEGQQvEQgaeLJJ80TjZAHILxc07SqABipXq1XP8TKJIbSost4i0e04wYnquh4vFimxz3GGsaXHyF1wrau2HYiu+q/V5nyGgaOgAQQThwNB8E0aX59lNgdUIZPRBqN1u03EYaKdecRR0h3+o0f7XH2hH7XLW4bc/ZW0HNxVFxayZq0mkMY43MVGa0+sEA9NVyXuSOo58kFQPaHZHOa14h4BIDuMGNQg6dvH2ktp/8AjbLawQMhrNADGAWikP3RJgn4rBU6NyS4uc4y5xu5zjqSTxUXBvDQAOPzUxo6IHKQ1/LojcICTyS3i4QNz9EFR1vslym685nMoGatPKc4vGvIt4j4qdR2fTMPAAm8jWCmm0+eg/JTuwabH1W0Huygva3Nya4gA/GEEk0m5v8ACCqy8Lb74dm9HDUO+wz3y0S7O4EOHEk8DqYHJYkS7r8pQRHt1Hko7sTFoU0kh06X+iA4YEkka/XigYp1gTrCm4OuBM6fnxTNPCtQVSBoY6lB0zePcnBHACrhozNZnDw7/UsZmTxIXHavtKf+rqwGNqO7uS7u5OWTrHToo+KpQZH+EHSezvbPeUTScSXU9OrVrIkrje6W2Th8S137XeE+9dipVJEzM3BQI5uiCE649UICCn7ScaaeBcAb1XNp/wDW7nfBvxXHc5B6Lona5jr0KQ4B1Q++Gj5Fc+Y8IHqJB4pwMtZA0DgjYbIBp1+HwOiVzJ4+5HVf4fZF/JMU8VBg2+n9kEer4SrRlSQIKrscBqNPqnMHWlBZmw/ISgiEyaiLvrQgNpCZcZMJXTZL3fNA5l96hYluVwqNFh7XkpzagQuDSC3gQQgexm0MTVpCka7nUP4nWJnLm1ICj4XDAGxI46mEGBJbLDeNOoOh+imUWX9yAS+TPVK4SDB4fn09F5rJPylA6hBQQ34OodFGfg38ZVuwxxt5p11UEIM8WubzTtOvmBBVyKTXC8Hn91WVmNE6IK7Ouu7kbW77CiT4meE/RcgeLrVdnm1e6xGQnw1P/YaIOptSOqACSQPNLCGpTB9oA+YB+aDmfaRic20Kg4MYxnwk/FyzLWBWm+VTNjsSf/1I9IH0VZRdcIHG0igcxwUxgnRA5umv55IG21+Dv7hG/DB2hSmhJTrKMG6Csr0nCQU3hqkK9dSBs4CD+eqoatLI9zdQDA8uCCcKylYOiTcqtpVQrehUAaLhAb7FN4jEANuo2L2gBoVVGq55QWJ2hyUiliATJUSjhYF02+rCC1ZjmMc1+XNHhPUEfQwrcbwYQC9I6cP8rF1XkhTMFs2tiHBlCm+o4j2Wifeguq+16BByNe09SD9VVv2gVEx+zK2Hf3dam6m8ftcItzHAjqko0iUEg4woH4h3VF+kT9KgOP5CBhucg8lJ2ZsOtiqraNEZnvmJMCA0kkk6AAJMTig0QEO728LsJiqVcSQx1xzabOHogd3m3Sr4F7W1wJdoWmWzymNVX4Svke141aZV9vvvwdoOYQC1jNASNTMmyzQ0Qdu2dtMVaTKgvmA9eKll6wvZztLNTfRzQW3bxieMcVtafW9vig5Jvc2MdiP+V59SqxhVnvdUzY/Ef8rvhb6KsAQSGJwA2jheyjhO4d97oAqYhwOh5paeP5hSnOvogdE6IJLMQHCx6+9Uu1WxVPIwR6XVrRgCwum8XBblIBm/keYQUrXJwYogQmn2QhsoCALirXC4QMAJTOApRdSKmJE3v8ECYmvyUBzk5VqJaJHFANOmTYDotX2b73t2fiH96BkfDXuAksAJgjpJuqIYhohR6mIBqAi02KDado+8dHG4im2g7MGNJLmyNSBkJ4ixPvWfw+DDRr8PqobMZTZcNug/+W5IJVZ0KLUxI4KNWxkqK+ogkVXg8URqNFlBlK3VA67ojBsusbMpYGpsGMrC9jHZzADu/AJku11IXJCbILXdfancYhjpsTlPkV2Fj5AI0N1wTMuwbn7T77DNJ1b4Sg5rtwziq/8Ay1PTOR9EzTCTHPzVah5vefV7ikplA8enmiZrZJCIFATXyhz3RUwDKAhBJomZ+qTE04CHDm/uR4inaUFDXHiKdwmGLj0XhTzOKsar202w3WLlAlZ4aICgvqSV51SUICBCUmZOBqk0aAOqCCQSlcyArVlEI3YdkEEe9BpNxezlu0ab6j6zqYacoa0NJJygyZ0F1lt493nYPEOoFwflghwFiD9VO3U3txGAc/uYcHeEscbHiHDqlfWqYh762IHicbAWDRcwBwF0FA6kUjcOSVaBjQTog74Dh5II7NlmQnX4JrRdJiNoOJsoL6juKDz3FstDjlJmOBPUIGjgrrYe5+JxjKlSiwFlL2iTF4nK3m6FRPEGCgdNLqthuFtxtEVGvcADBF/VYhKHIJb9T5n5lOMN0i8gktC84pF5B5hXgbe9eXkD9E3UjFHwTy+y8vIKJjivVHE6ry8gSUIelXkCZyl74heXkBDFO5qRTrk6pF5ANU+LzH1QvxThxXl5AjapI1Xsy8vIJFCprZOvw4dwheXkG03S3vfQ2fiaTWN/pwWuFjLs0l9jmNh7gua1KhcSTqSSfMmV5eQIAjAXl5B//9k="/>
          <p:cNvSpPr>
            <a:spLocks noChangeAspect="1" noChangeArrowheads="1"/>
          </p:cNvSpPr>
          <p:nvPr/>
        </p:nvSpPr>
        <p:spPr bwMode="auto">
          <a:xfrm>
            <a:off x="77788" y="-1119188"/>
            <a:ext cx="1962150" cy="23336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5" name="Picture 11" descr="C:\Users\Student\Pictures\Foote.bmp"/>
          <p:cNvPicPr>
            <a:picLocks noChangeAspect="1" noChangeArrowheads="1"/>
          </p:cNvPicPr>
          <p:nvPr/>
        </p:nvPicPr>
        <p:blipFill>
          <a:blip r:embed="rId3" cstate="print"/>
          <a:srcRect/>
          <a:stretch>
            <a:fillRect/>
          </a:stretch>
        </p:blipFill>
        <p:spPr bwMode="auto">
          <a:xfrm>
            <a:off x="3657600" y="2743200"/>
            <a:ext cx="1905000" cy="1876425"/>
          </a:xfrm>
          <a:prstGeom prst="rect">
            <a:avLst/>
          </a:prstGeom>
          <a:noFill/>
        </p:spPr>
      </p:pic>
      <p:pic>
        <p:nvPicPr>
          <p:cNvPr id="1037" name="Picture 13" descr="http://t2.gstatic.com/images?q=tbn:ANd9GcROHqJlJNUnS6mOn_lzOMPXgLqW91x9qTcTx-KKEjrcJZVCZmfggg"/>
          <p:cNvPicPr>
            <a:picLocks noChangeAspect="1" noChangeArrowheads="1"/>
          </p:cNvPicPr>
          <p:nvPr/>
        </p:nvPicPr>
        <p:blipFill>
          <a:blip r:embed="rId4" cstate="print"/>
          <a:srcRect/>
          <a:stretch>
            <a:fillRect/>
          </a:stretch>
        </p:blipFill>
        <p:spPr bwMode="auto">
          <a:xfrm>
            <a:off x="5334000" y="5029200"/>
            <a:ext cx="1752600" cy="1524000"/>
          </a:xfrm>
          <a:prstGeom prst="rect">
            <a:avLst/>
          </a:prstGeom>
          <a:noFill/>
        </p:spPr>
      </p:pic>
      <p:sp>
        <p:nvSpPr>
          <p:cNvPr id="12" name="TextBox 11"/>
          <p:cNvSpPr txBox="1"/>
          <p:nvPr/>
        </p:nvSpPr>
        <p:spPr>
          <a:xfrm>
            <a:off x="7620000" y="1905000"/>
            <a:ext cx="1219200" cy="2031325"/>
          </a:xfrm>
          <a:prstGeom prst="rect">
            <a:avLst/>
          </a:prstGeom>
          <a:noFill/>
        </p:spPr>
        <p:txBody>
          <a:bodyPr wrap="square" rtlCol="0">
            <a:spAutoFit/>
          </a:bodyPr>
          <a:lstStyle/>
          <a:p>
            <a:r>
              <a:rPr lang="en-US" sz="1400" dirty="0" smtClean="0"/>
              <a:t>An important general for the Union. He got the name “Unconditional Surrender” after the battle of Fort Donelson</a:t>
            </a:r>
            <a:endParaRPr lang="en-US" sz="1400" dirty="0"/>
          </a:p>
        </p:txBody>
      </p:sp>
      <p:sp>
        <p:nvSpPr>
          <p:cNvPr id="13" name="TextBox 12"/>
          <p:cNvSpPr txBox="1"/>
          <p:nvPr/>
        </p:nvSpPr>
        <p:spPr>
          <a:xfrm>
            <a:off x="5562600" y="3581400"/>
            <a:ext cx="2133600" cy="1323439"/>
          </a:xfrm>
          <a:prstGeom prst="rect">
            <a:avLst/>
          </a:prstGeom>
          <a:noFill/>
        </p:spPr>
        <p:txBody>
          <a:bodyPr wrap="square" rtlCol="0">
            <a:spAutoFit/>
          </a:bodyPr>
          <a:lstStyle/>
          <a:p>
            <a:r>
              <a:rPr lang="en-US" sz="1600" dirty="0" smtClean="0"/>
              <a:t>A Union Flag Officer during the battle of Fort Donelson. He was in charge of ironclads that attacked the fort.</a:t>
            </a:r>
            <a:endParaRPr lang="en-US" sz="1600" dirty="0"/>
          </a:p>
        </p:txBody>
      </p:sp>
      <p:sp>
        <p:nvSpPr>
          <p:cNvPr id="14" name="TextBox 13"/>
          <p:cNvSpPr txBox="1"/>
          <p:nvPr/>
        </p:nvSpPr>
        <p:spPr>
          <a:xfrm>
            <a:off x="7315200" y="5257800"/>
            <a:ext cx="1447800" cy="1384995"/>
          </a:xfrm>
          <a:prstGeom prst="rect">
            <a:avLst/>
          </a:prstGeom>
          <a:noFill/>
        </p:spPr>
        <p:txBody>
          <a:bodyPr wrap="square" rtlCol="0">
            <a:spAutoFit/>
          </a:bodyPr>
          <a:lstStyle/>
          <a:p>
            <a:r>
              <a:rPr lang="en-US" sz="1400" dirty="0" smtClean="0"/>
              <a:t>Confederate General in Fort Donelson. Gave the order to retreat Fort Donelson.</a:t>
            </a:r>
            <a:endParaRPr lang="en-US" sz="1400" dirty="0"/>
          </a:p>
        </p:txBody>
      </p:sp>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solidFill>
                  <a:schemeClr val="bg2">
                    <a:lumMod val="50000"/>
                  </a:schemeClr>
                </a:solidFill>
              </a:rPr>
              <a:t>Fort Henry</a:t>
            </a:r>
            <a:endParaRPr lang="en-US" sz="6000" dirty="0">
              <a:solidFill>
                <a:schemeClr val="bg2">
                  <a:lumMod val="50000"/>
                </a:schemeClr>
              </a:solidFill>
            </a:endParaRPr>
          </a:p>
        </p:txBody>
      </p:sp>
      <p:pic>
        <p:nvPicPr>
          <p:cNvPr id="7" name="Content Placeholder 6" descr="Henry-Fort-Plan.jpg"/>
          <p:cNvPicPr>
            <a:picLocks noGrp="1" noChangeAspect="1"/>
          </p:cNvPicPr>
          <p:nvPr>
            <p:ph idx="1"/>
          </p:nvPr>
        </p:nvPicPr>
        <p:blipFill>
          <a:blip r:embed="rId3" cstate="print"/>
          <a:stretch>
            <a:fillRect/>
          </a:stretch>
        </p:blipFill>
        <p:spPr>
          <a:xfrm>
            <a:off x="228601" y="1447800"/>
            <a:ext cx="8686800" cy="5181600"/>
          </a:xfrm>
        </p:spPr>
      </p:pic>
      <p:sp>
        <p:nvSpPr>
          <p:cNvPr id="4" name="TextBox 3"/>
          <p:cNvSpPr txBox="1"/>
          <p:nvPr/>
        </p:nvSpPr>
        <p:spPr>
          <a:xfrm>
            <a:off x="2209800" y="3276600"/>
            <a:ext cx="2057400" cy="369332"/>
          </a:xfrm>
          <a:prstGeom prst="rect">
            <a:avLst/>
          </a:prstGeom>
          <a:noFill/>
        </p:spPr>
        <p:txBody>
          <a:bodyPr wrap="square" rtlCol="0">
            <a:spAutoFit/>
          </a:bodyPr>
          <a:lstStyle/>
          <a:p>
            <a:endParaRPr lang="en-US" dirty="0"/>
          </a:p>
        </p:txBody>
      </p:sp>
      <p:pic>
        <p:nvPicPr>
          <p:cNvPr id="5" name="Fort Henry">
            <a:hlinkClick r:id="" action="ppaction://media"/>
          </p:cNvPr>
          <p:cNvPicPr>
            <a:picLocks noRot="1" noChangeAspect="1"/>
          </p:cNvPicPr>
          <p:nvPr>
            <a:wavAudioFile r:embed="rId1" name="Fort Henry"/>
          </p:nvPr>
        </p:nvPicPr>
        <p:blipFill>
          <a:blip r:embed="rId4" cstate="print"/>
          <a:stretch>
            <a:fillRect/>
          </a:stretch>
        </p:blipFill>
        <p:spPr>
          <a:xfrm>
            <a:off x="4448175" y="3305175"/>
            <a:ext cx="244475" cy="244475"/>
          </a:xfrm>
          <a:prstGeom prst="rect">
            <a:avLst/>
          </a:prstGeom>
        </p:spPr>
      </p:pic>
    </p:spTree>
  </p:cSld>
  <p:clrMapOvr>
    <a:masterClrMapping/>
  </p:clrMapOvr>
  <p:transition>
    <p:wedge/>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7400"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style>
          <a:lnRef idx="1">
            <a:schemeClr val="accent5"/>
          </a:lnRef>
          <a:fillRef idx="2">
            <a:schemeClr val="accent5"/>
          </a:fillRef>
          <a:effectRef idx="1">
            <a:schemeClr val="accent5"/>
          </a:effectRef>
          <a:fontRef idx="minor">
            <a:schemeClr val="dk1"/>
          </a:fontRef>
        </p:style>
        <p:txBody>
          <a:bodyPr/>
          <a:lstStyle/>
          <a:p>
            <a:r>
              <a:rPr lang="en-US" dirty="0" smtClean="0"/>
              <a:t>Fort Donelson</a:t>
            </a:r>
            <a:endParaRPr lang="en-US" dirty="0"/>
          </a:p>
        </p:txBody>
      </p:sp>
      <p:pic>
        <p:nvPicPr>
          <p:cNvPr id="4" name="Content Placeholder 3" descr="Fort-Donelson-National-Battlefield-Official-Map_mediumthumb_pdf.png"/>
          <p:cNvPicPr>
            <a:picLocks noGrp="1" noChangeAspect="1"/>
          </p:cNvPicPr>
          <p:nvPr>
            <p:ph idx="1"/>
          </p:nvPr>
        </p:nvPicPr>
        <p:blipFill>
          <a:blip r:embed="rId3" cstate="print"/>
          <a:stretch>
            <a:fillRect/>
          </a:stretch>
        </p:blipFill>
        <p:spPr>
          <a:xfrm>
            <a:off x="1" y="1447800"/>
            <a:ext cx="9143999" cy="5410200"/>
          </a:xfrm>
        </p:spPr>
      </p:pic>
      <p:pic>
        <p:nvPicPr>
          <p:cNvPr id="6" name="Recorded Sound">
            <a:hlinkClick r:id="" action="ppaction://media"/>
          </p:cNvPr>
          <p:cNvPicPr>
            <a:picLocks noRot="1" noChangeAspect="1"/>
          </p:cNvPicPr>
          <p:nvPr>
            <a:wavAudioFile r:embed="rId1" name="Recorded Sound"/>
          </p:nvPr>
        </p:nvPicPr>
        <p:blipFill>
          <a:blip r:embed="rId4" cstate="print"/>
          <a:stretch>
            <a:fillRect/>
          </a:stretch>
        </p:blipFill>
        <p:spPr>
          <a:xfrm>
            <a:off x="4448175" y="3305175"/>
            <a:ext cx="244475" cy="244475"/>
          </a:xfrm>
          <a:prstGeom prst="rect">
            <a:avLst/>
          </a:prstGeom>
        </p:spPr>
      </p:pic>
    </p:spTree>
  </p:cSld>
  <p:clrMapOvr>
    <a:masterClrMapping/>
  </p:clrMapOvr>
  <p:transition>
    <p:wedge/>
  </p:transition>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5000"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Pictures of The Battle and the Battlefield</a:t>
            </a:r>
            <a:endParaRPr lang="en-US" dirty="0"/>
          </a:p>
        </p:txBody>
      </p:sp>
      <p:pic>
        <p:nvPicPr>
          <p:cNvPr id="5" name="Content Placeholder 4" descr="untitled.bmp"/>
          <p:cNvPicPr>
            <a:picLocks noGrp="1" noChangeAspect="1"/>
          </p:cNvPicPr>
          <p:nvPr>
            <p:ph sz="half" idx="1"/>
          </p:nvPr>
        </p:nvPicPr>
        <p:blipFill>
          <a:blip r:embed="rId2" cstate="print"/>
          <a:stretch>
            <a:fillRect/>
          </a:stretch>
        </p:blipFill>
        <p:spPr>
          <a:xfrm>
            <a:off x="228600" y="1524000"/>
            <a:ext cx="4343400" cy="5105400"/>
          </a:xfrm>
        </p:spPr>
      </p:pic>
      <p:pic>
        <p:nvPicPr>
          <p:cNvPr id="6" name="Content Placeholder 5" descr="imagesCA2YO5G4.jpg"/>
          <p:cNvPicPr>
            <a:picLocks noGrp="1" noChangeAspect="1"/>
          </p:cNvPicPr>
          <p:nvPr>
            <p:ph sz="half" idx="2"/>
          </p:nvPr>
        </p:nvPicPr>
        <p:blipFill>
          <a:blip r:embed="rId3" cstate="print"/>
          <a:stretch>
            <a:fillRect/>
          </a:stretch>
        </p:blipFill>
        <p:spPr>
          <a:xfrm>
            <a:off x="4648200" y="1524000"/>
            <a:ext cx="4038600" cy="5029200"/>
          </a:xfrm>
        </p:spPr>
      </p:pic>
    </p:spTree>
  </p:cSld>
  <p:clrMapOvr>
    <a:masterClrMapping/>
  </p:clrMapOvr>
  <p:transition>
    <p:wedge/>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3.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312</TotalTime>
  <Words>401</Words>
  <Application>Microsoft Office PowerPoint</Application>
  <PresentationFormat>On-screen Show (4:3)</PresentationFormat>
  <Paragraphs>47</Paragraphs>
  <Slides>9</Slides>
  <Notes>0</Notes>
  <HiddenSlides>0</HiddenSlides>
  <MMClips>2</MMClips>
  <ScaleCrop>false</ScaleCrop>
  <HeadingPairs>
    <vt:vector size="4" baseType="variant">
      <vt:variant>
        <vt:lpstr>Theme</vt:lpstr>
      </vt:variant>
      <vt:variant>
        <vt:i4>3</vt:i4>
      </vt:variant>
      <vt:variant>
        <vt:lpstr>Slide Titles</vt:lpstr>
      </vt:variant>
      <vt:variant>
        <vt:i4>9</vt:i4>
      </vt:variant>
    </vt:vector>
  </HeadingPairs>
  <TitlesOfParts>
    <vt:vector size="12" baseType="lpstr">
      <vt:lpstr>Office Theme</vt:lpstr>
      <vt:lpstr>Foundry</vt:lpstr>
      <vt:lpstr>Flow</vt:lpstr>
      <vt:lpstr>The Battle of Fort Henry and Fort Donelson</vt:lpstr>
      <vt:lpstr>Fort Henry Battle Overview</vt:lpstr>
      <vt:lpstr>Fort Donelson Battle Overview</vt:lpstr>
      <vt:lpstr>The Importance of the Battles</vt:lpstr>
      <vt:lpstr>Battle Statistics</vt:lpstr>
      <vt:lpstr>Main Battle Commanders</vt:lpstr>
      <vt:lpstr>Fort Henry</vt:lpstr>
      <vt:lpstr>Fort Donelson</vt:lpstr>
      <vt:lpstr>Pictures of The Battle and the Battlefield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Battle of Fort Henry and Fort Donelson</dc:title>
  <dc:creator>Student</dc:creator>
  <cp:lastModifiedBy>malabar</cp:lastModifiedBy>
  <cp:revision>47</cp:revision>
  <dcterms:created xsi:type="dcterms:W3CDTF">2011-04-20T14:45:34Z</dcterms:created>
  <dcterms:modified xsi:type="dcterms:W3CDTF">2011-04-27T02:53:18Z</dcterms:modified>
</cp:coreProperties>
</file>