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F8F2A2"/>
    <a:srgbClr val="6699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DB91BEC-0407-4F15-94F1-D00C0EC7833E}" type="datetimeFigureOut">
              <a:rPr lang="en-US" smtClean="0"/>
              <a:pPr/>
              <a:t>4/25/2011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588DC8-1D8D-48FC-972B-44CF0C681EA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B91BEC-0407-4F15-94F1-D00C0EC7833E}" type="datetimeFigureOut">
              <a:rPr lang="en-US" smtClean="0"/>
              <a:pPr/>
              <a:t>4/25/2011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588DC8-1D8D-48FC-972B-44CF0C681EA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B91BEC-0407-4F15-94F1-D00C0EC7833E}" type="datetimeFigureOut">
              <a:rPr lang="en-US" smtClean="0"/>
              <a:pPr/>
              <a:t>4/25/2011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588DC8-1D8D-48FC-972B-44CF0C681EA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B91BEC-0407-4F15-94F1-D00C0EC7833E}" type="datetimeFigureOut">
              <a:rPr lang="en-US" smtClean="0"/>
              <a:pPr/>
              <a:t>4/25/2011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588DC8-1D8D-48FC-972B-44CF0C681EA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DB91BEC-0407-4F15-94F1-D00C0EC7833E}" type="datetimeFigureOut">
              <a:rPr lang="en-US" smtClean="0"/>
              <a:pPr/>
              <a:t>4/25/2011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588DC8-1D8D-48FC-972B-44CF0C681EA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DB91BEC-0407-4F15-94F1-D00C0EC7833E}" type="datetimeFigureOut">
              <a:rPr lang="en-US" smtClean="0"/>
              <a:pPr/>
              <a:t>4/25/2011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588DC8-1D8D-48FC-972B-44CF0C681EA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DB91BEC-0407-4F15-94F1-D00C0EC7833E}" type="datetimeFigureOut">
              <a:rPr lang="en-US" smtClean="0"/>
              <a:pPr/>
              <a:t>4/25/2011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F588DC8-1D8D-48FC-972B-44CF0C681EA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DB91BEC-0407-4F15-94F1-D00C0EC7833E}" type="datetimeFigureOut">
              <a:rPr lang="en-US" smtClean="0"/>
              <a:pPr/>
              <a:t>4/25/2011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F588DC8-1D8D-48FC-972B-44CF0C681EA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B91BEC-0407-4F15-94F1-D00C0EC7833E}" type="datetimeFigureOut">
              <a:rPr lang="en-US" smtClean="0"/>
              <a:pPr/>
              <a:t>4/25/2011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F588DC8-1D8D-48FC-972B-44CF0C681EA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B91BEC-0407-4F15-94F1-D00C0EC7833E}" type="datetimeFigureOut">
              <a:rPr lang="en-US" smtClean="0"/>
              <a:pPr/>
              <a:t>4/25/2011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588DC8-1D8D-48FC-972B-44CF0C681EA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B91BEC-0407-4F15-94F1-D00C0EC7833E}" type="datetimeFigureOut">
              <a:rPr lang="en-US" smtClean="0"/>
              <a:pPr/>
              <a:t>4/25/2011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588DC8-1D8D-48FC-972B-44CF0C681EA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B91BEC-0407-4F15-94F1-D00C0EC7833E}" type="datetimeFigureOut">
              <a:rPr lang="en-US" smtClean="0"/>
              <a:pPr/>
              <a:t>4/25/2011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588DC8-1D8D-48FC-972B-44CF0C681EA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7.xml"/><Relationship Id="rId1" Type="http://schemas.openxmlformats.org/officeDocument/2006/relationships/audio" Target="../media/audio1.wav"/><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http://pjosterhaus.com/wilson8.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p:txBody>
          <a:bodyPr/>
          <a:lstStyle/>
          <a:p>
            <a:r>
              <a:rPr lang="en-US" dirty="0" smtClean="0">
                <a:solidFill>
                  <a:srgbClr val="FF0000"/>
                </a:solidFill>
              </a:rPr>
              <a:t>The Battle of Wilson Creek</a:t>
            </a:r>
            <a:br>
              <a:rPr lang="en-US" dirty="0" smtClean="0">
                <a:solidFill>
                  <a:srgbClr val="FF0000"/>
                </a:solidFill>
              </a:rPr>
            </a:br>
            <a:r>
              <a:rPr lang="en-US" sz="3200" dirty="0" err="1" smtClean="0">
                <a:solidFill>
                  <a:srgbClr val="FF0000"/>
                </a:solidFill>
              </a:rPr>
              <a:t>By:Carson</a:t>
            </a:r>
            <a:r>
              <a:rPr lang="en-US" sz="3200" dirty="0">
                <a:solidFill>
                  <a:srgbClr val="FF0000"/>
                </a:solidFill>
              </a:rPr>
              <a:t> </a:t>
            </a:r>
            <a:r>
              <a:rPr lang="en-US" sz="3200" dirty="0" err="1" smtClean="0">
                <a:solidFill>
                  <a:srgbClr val="FF0000"/>
                </a:solidFill>
              </a:rPr>
              <a:t>Makuski</a:t>
            </a:r>
            <a:endParaRPr lang="en-US" sz="3200" dirty="0">
              <a:solidFill>
                <a:srgbClr val="FF0000"/>
              </a:solidFill>
            </a:endParaRPr>
          </a:p>
        </p:txBody>
      </p:sp>
      <p:sp>
        <p:nvSpPr>
          <p:cNvPr id="3" name="Subtitle 2"/>
          <p:cNvSpPr>
            <a:spLocks noGrp="1"/>
          </p:cNvSpPr>
          <p:nvPr>
            <p:ph type="subTitle" idx="1"/>
          </p:nvPr>
        </p:nvSpPr>
        <p:spPr/>
        <p:txBody>
          <a:bodyPr/>
          <a:lstStyle/>
          <a:p>
            <a:r>
              <a:rPr lang="en-US" dirty="0" smtClean="0">
                <a:solidFill>
                  <a:srgbClr val="FF0000"/>
                </a:solidFill>
              </a:rPr>
              <a:t>August 10,1861</a:t>
            </a:r>
          </a:p>
          <a:p>
            <a:r>
              <a:rPr lang="en-US" dirty="0" smtClean="0">
                <a:solidFill>
                  <a:srgbClr val="FF0000"/>
                </a:solidFill>
              </a:rPr>
              <a:t>Missouri</a:t>
            </a:r>
          </a:p>
          <a:p>
            <a:r>
              <a:rPr lang="en-US" dirty="0" smtClean="0">
                <a:solidFill>
                  <a:srgbClr val="FF0000"/>
                </a:solidFill>
              </a:rPr>
              <a:t>Western Theater of War</a:t>
            </a:r>
            <a:endParaRPr lang="en-US" dirty="0">
              <a:solidFill>
                <a:srgbClr val="FF0000"/>
              </a:solidFill>
            </a:endParaRPr>
          </a:p>
        </p:txBody>
      </p:sp>
      <p:sp>
        <p:nvSpPr>
          <p:cNvPr id="5122" name="AutoShape 2" descr="data:image/jpg;base64,/9j/4AAQSkZJRgABAQAAAQABAAD/2wCEAAkGBhMSERQUExQWFBQVGBgYGRgWFxsbGhgaGh4YHBcXGRoYHCYeGBkjGhsaHy8gIycqLCwsHR4xNTAqNSYrLCkBCQoKDgwOGg8PGiwkHyQpLCwsLCwsKSwsLCosLCwsLCwsLCwsLCwpLCwsLCwsLCwsLCwsLCwsLCwsKSwsLCwsLP/AABEIAMMBAwMBIgACEQEDEQH/xAAbAAACAgMBAAAAAAAAAAAAAAADBAIFAAEGB//EAD0QAAECBQIEBAQFBAECBwEAAAECEQADEiExBEEFIlFhMnGBkQYTsfBCocHR4RQjUvFiM3IVJENTgpLSFv/EABoBAAMBAQEBAAAAAAAAAAAAAAABAgMEBQb/xAArEQACAgEEAQMDAwUAAAAAAAAAAQIRIQMSMUEEEyJRMmFxM6HwFIGxwdH/2gAMAwEAAhEDEQA/AHdHOK9OJywApM+WlQIAKVSqQbDq6jvkQ3xovqtMBvMUpSS7GkNfqBkecTMuX/cQq/zVy1qClDlNaHHZ0gflFbptdTMUVGoSKpaVKPheogLuySRaq2BsRGi1Y7f5eAp2O/EXEB85ACqVISFlg5SFlkkM7mzNvUIjoNVMTp1LAQDNmliWqKyWppB2sGfaNJQSAuYlKVzlJCmAICBMADHpSFXa1ukA0xmz6JslJMpJmLlgBKRdSgpzuWNnSHviD3N7reR9UPaHhU2tfz18ymIoN2FqXPhTfbPWxi44bo00OU5JAYfhFgOxNyW63xCE7X0kqXLW6v7TOkgXNN6hf0a8WPC1BQZqW2JBNOQVBgxJvGmnsi6Jd0WshAsB06WgteGx/LNFfp9SlbqHhDh8DZ8eIQ7pxUx2279No3tMzaGAI2ExtPRoI0TYgdMZTBKY3TCsYKmMaC0xqmCwING2ibRjQWBFoxom0baFYA2jGglMapgsAdMLzNOgdA5u/c9+8NqDRzfGNWVKKQaSFEs+wDu33vDTGkT4shBBIUpRAalxTZ32yAT7xzatWtDqqKkowSCQ2HJDvhsbD11qdSQkc3iNRAAsp2S4zcpt5jDxX/1jGyqisWT5G7g73I9o5tfUcTaCG9VPNSQlyrZRD97t2FrfUmIzJimASkFIs4Cube5blb6ja8RXKVUCqsBiTU5IYMAwOXYO3vG1khIoQoDJFrP0Fg2TjfMcc5SzRqiw0ySAl0pCic7pwXy1x62i90k1AmO97C9gLly3kBYbxyatUCU5GMAXfGc2eGUTqVd9wAD6/wAPC0/IlFV8ClFMbqCUDJUqYSch78ie7It7wTS8NKElMxaGUSaU3cbOTjG1oUlguFFJs7Anr22N2fpBjNNeQ+4cZzgm97EnttFryHJuVf8ABbaHDLKDY1Ku3KwyHvkmBS5jPfO382IPaMruSQSpTFwqluwYWHZ4DLXLU4Av2Lt+9/veKlqR6dCV9lgNQB/6ih2H8bxuKoyh/gk+sZDXl1ig9MreMykHWyZhKEAKSmYKrGkWIJSBTzF/IdDCGl0Uoa6dJatJmhVAJAWCAoAOQCAD5WEN8TqVrJAmTU1pKglwpp0piEkoFgoKBBDCqx3Aiy+GFJ/q55ZfhDgoFCD+GghgxTZjcEH0uvdtfzfBH3Fvi9JmTZejlE1mWFKIS5EtKZz2H4lOwaOr4XohKlICUfKSUJdJJBBYOCHzcv3ji+FfEyRq9RqpnItdKEIVVUUJYXDOxN8W8g0O8W4/PWqmmYkFRSAARUfw8zWsCosHZ7s8dC14pYI2tovJii0tKlOoEqcKLU7OVFxnD9WgKK5ylUOmSLLKSo1EO6UMAUpuHPZg+YDoPhIzJQWtRBVcJfkT0UQXKzYZ2PaLPT6uYg/LUoFVIs10nculklIwwbIaHG7uS/cb+AsqQwCTcJ6CyRsybv0GYtZKaUvYYsnsO+f9QshkpBskZJV1DXbq/wBAPKJ1PMnIcXJsGO/TD3x0eNG0QPpckkDt6wwERqTLYWx5mDpRENhQOiMogpTGiiJsKBURlMEpjVMOwog0Y0TaMaFY6ItGNE2jTwWBEQIahLs4dyG8oR4wuaghSEkgdMjq/Zoqp3EAtTpNmv29xYk2/wBxMppcjSLziM4hLJao3AfLXLN2jjZwKhWEipBNRUoPYKIAe4wbdh6dBONfybuyXLEOBZidg364ik47O+WtIlhZLknmH4qgU2ugXt1vG0ZJKxFVqqfmkLNMxxkgWSEmkkFrF73e0VE0oqUsKJJSRYAsRc+RxiM1iuZJmJDE2PXLbEswF/KMmSAjmTTU7s7pO74DeseZrS3OzohgPodWVMAT4mJJALDAV0LOe9u0PglSuoBYkXfrd+ze8VEjiwAUQ6VuGRhiT2be77d4sJRmFFL3ezsFMDn/ABI8QbN+8crplmJWXIalhvuzG4P6QSXqKxUXCywAODcnDs+zbNeBrmFLqccrXBy+xsKfbrC0icCSWp6U2GXOXY9YMpUMtJk3+25YORcBn8m6vtBDp1MkqYVAFgSWwxKurvaEpUqi6h1AGaBsl9wevp5mlzS4S53a+ACAwCTa8ax07JDomhbvsdslxZ+/n07wOSCS+CMAJAPmQneEZOlJWvmLbXGQLDFi727RcaPToKmSRSQFXcEeuFEttAoblhILo0ifa6Se9RjUHRMCQAybdaf/AMxkYOH3GI8fliZN0UxLghZSQQHAoJLsDggNuXPnFVxDThGnm1LX8mZMC/7ZNSSQxK3LMCzAf5F4sNZqvkykcqiXKuTmJ/yApB5Xu3YQvJ1S1S0BIIStSkuzUjmD1JVSTkghQc9WIjSeq7wSolj8F8ARLSudSkmYaUKclQQqyWLfiYm7dy0XWumAFCZiXUmoB2KqSGUAGdzYBgSXtaE08RWmWlCFhRBAKyagmkC7PUVYLefrLh6mKlrFcw2qXzkCzAOHSMnlYOTbaO+Gvp7UkyHF2WenmaiY6AlMulnMwupv+0MztgqiOm4YqqZMMwVVgVFJAsASwqpABcYJ6kwGXqEqQpRWQVF6SSxSKWTcunDj9oMNehI5Q1bmklI6Dcg+IvG61YvgycWiGpkhKgVrqY2Hh6sMsHtfZt4DptaV2Kr5p8TADa4HWKXTK+cogBSmLKANg5Ljvi98PmOnnyjLQnkNRAAUUv5uBht454OU81S/yaNUWXCp0zCi4DjAz0cRboFg+YqOGJmoISoino2P1AvFumbdo1vBDJERFoI0YRBYUCpjVMFaNUwrCgVMY0FpjKYLGVvEeIfKHhKnww+pxHLTOLKVvSoPY5uk9+u+Lx0/GNWUimhKyrwguScAmlIJYXvHL8XQsUjlY0ihsWLlJuAf9w6bjaFixnWfEak0zEkcwYpd3YdP8mI32vHP6jWiZzXQSCTd2N7gAeFvWKbi2sUmZ8tyEC5CtlWcNl7ZgEnU1KCUkuSxd/UBhtfe9+0efrzm24GsElk6STrVJNRUEuk/yLWaw9oHrviorIQq4LgqSBVS189wkXu1XpQa7WmyHAVc3L33Ve2H+7RHRaQKFSFkhVyVFinOWOPXpiOeE5w7LaTDz9RMmXJJBwSG26WAH7RuZwwrSSVU7AEtfcgAEYZ27xU67X/IISCHUQ48ViEszFzlXsI3/wD0BXQlJSBhv8rYW7bE9rRW6TditLBYcOmUTTLWslQSLkpCji5IuWOLFw0MDX03YkjFSRZOSerb+ZGWaKlBCkIUTSSSAUpBDsLVeIAFg4OBDGkXUSeVkpZV8lnOC5HYfrEvmx2Tn8QcqudiDsQPFj82B+kRkTSVc34QVEHIDsS24H6RKdoAflhDCgqJL5BpZg98Ygi5SUkFbct3By5NIIPd92uc2jXDGNKBoKVAkYAHc4DE9/L1jfCtSwVLSpgR+Mvu1Lu4x5DPkvJmKUlJBsA4Kjex77wr88VJBTSpSsWBL3WgkNcZvbEKE3GVoTVo6WcSZCJppQiYbgFVRBdmBDBIF8+0Hk8SElBcBRskPva7vuzsw9sGh0DrSkLISEAO4clt2dw9w5yIcGq5wElK0lNNw9x4iGszWYGNZa7b9uBKOMhF62YolSULpOGDhuxs/nGRFWoIt8tKW2qWG9Alh5RkZerIqhP4pn0yVlCQkhjZ7glLFmcJuT3v5wLhWuVMkIRYkywxZJSggkJVjNidiSNw8Wuo0iJiFyVpZwwuHIdrO9XXBdmyxitmA6VAEuUqYhTUk/gN2FaSwTnfrHOpKqqw7LeXplJUQpgaRs7u1/O2YwLILBRd393wOl/92hQ8UAKU0kqpFypIF3dKSLkWf0aJLJcMkh3eovT2vZ7tZ4cnXIx6dNpY2bBY562Hs8Vmt1iqwxBJAa9tnc9GLenpG+La0olAJIawLFwrsG8ukV3DdMpQTMUoKLsC/hD3PKwLlztZvKBNtBydBwueJKSE5Kgp+pbxAne5i94VxpKUklRU5LBV7hiM45vo/SOOloSmyioqFm7i1nzsXix0+oIALODk2ub+bRvHWlHgTimdjN4+kJYF8kk3Z7t1LYi04dr0zXIYkEOP8beVz97R51Kmur6ef628hBtJxlUpXpuSBh/VhjOI1h5dupGb0/g9PCwz7RqXNSrBB8o854f8TLH9pYsSL3I3c9NhbvtHScH1j3SbMb+4v6x0wnGfDIcWjpWjbRX6bXsGV1z0DH9oY/qumIpxkIO0Y0RlzgcRW8T+IpUklKnKw1my4cX6RDdcjCcZCgipN6XLXvZsMXjz3jfF2Fk01kglNwW2Sp8hST3u3kD4p+NVzVUS1lCTYh7AZ8Q3A2xeOL4rVWmlXKOVDkhwX2yC75hrWTg0hbclxPQlVRCnJDBZVck3Ciw5hdiSLQOdQiWlaBgAuQHBfJsDVcH1iGnUQFLWhKk0gAl9mYMWqwzgRVThMmzEpLhAIBKcDoLlhj7MedW50zawKeJL+aSCmte5AJvgBwQDi8WKNUQkKWQyiCCoMk3ux7H0b1hmVw5OmK1UBTpSAp0kgktzHAFwKgLwHXcddFKWc2ZSU7AmoKL2fv63h84iifyV3HpNRStCUioPyFx0BIPhVjB9IH/RqSsH5jBIcWLlyeVhnLvi4gSUqKbjL1E3LAguOwJ6h39YsErSF8qkVEO74Z2AexOMPju8aVSoRqfrEykJKmmKLl1Esyskt97QtwfjCjMAqLqLEAXYuVE2xu5NortVOBUuoA3NIawAZn/4s+Lw3w2SgB1MHtjALnbOwZul4exJBZ0k1CTMUbhaVXSm6QkMQp+py2L9oFN1Slpale6bXCuyQMWu8PyUpITSqpJ6qNPmAdgeZr5zaJzloQCAUEAhT2BNua+Cb/TMZWsGpTaVPy1Cu1lKSHBq/wC5iWN8HZodnumlShVU4ALupymlILWPfb0hNXy62Ci92IAa72qHY/i/mLUcHUsoW6RQSTUccpYszkuWv7Q5JcsSDTuRCCnxLu7FrbuTcFNwHtANDqUy08qmB3puHdn/AJzDnGeIFMlRASoEUhQNQAPiJYvYGwD484rJmhmGWkJSyVMFOq9jylg/6HPnExSayMutPxVASAqond2B9iCfzjIp0GXLFFKlU2eo39pZ+sZC2IZYa/TyAR81SkhRYFyXtdqSCS13a7WEXEnhgEtKZfKkIYJBZ8/hDAhrZP6xSz1qnJQmpIDXVZiu1kksCQPoctDOi1S1EJNaaDm5Sbup7FrNdmNj1jNJ1yBoaZSBQybEAkvyuPw7vswiRmEIIuwDcxti4Jyw7M2BDa9YhZISwKkm1YNZY2BIUHdg3cYjmlz3QlCrOHLMBjZ9upP1aJvcDYbWIAlAC1S1AEKsEkJL9CwOOpEP6YAmyaEiyT16C/rY+cVnB9MlUz5h8KHSBgOHctsSw2xFjN0N3ukA1Bj3xl/QdukbJYAfkpD2a/MxHhFgD52PXaIztO6gSuwuH3ubdO14JpZKUhybkb36NAdfPKbCkksAPTP6veJlngZCWtOSUkYDY9zZxfvBtXpZagkFTAdLO21xe36QkiSVAFlTCTgBk3fmJ6u30h/+kTMSCoAF7EXcjq2bk26GIpp8gLq0lDgErUouajkbBhYb4huQ6bhagGxu42fONvKIJlkAuQ79c4DPln28okgApBUcNe/lZju7b7QP2u4gW2l+IlJ/6jKBN2AfDPlrRZaT4glKABNBwav0ONgLxw/EJqitiCnZ+tyx8iIPKmFhUC7lrYBdh9Lx6UNaSSt2ZuCZ2eu+JUae66nUOUAO7lh+kebJ46qZNUpSgoc3iJDly4LixPT+IQ+LPiBXzUhQMxKEsxJA7eG/TfpHMzeNLrqQ6QXAbZ87nY4fpC1b1uOCPpO7ncUlUOFAUsSD7MT1B+kUnG5RmKExNNJJSS7qJFwmk7PZx+gjnJHEpiaiioqUGNuUgdRj7MQRqVlXI6jkBjy/fWMI+O4vkblZda/jHKz1EkKINsdGPnhsw/ptbMMr+yhCHb5jAMAHuSq5cX7Wjn9MhJUFeMMHGHVkpH0hqYAEj5gqUDyyyGyQzi1sZe2waG4JYCw83XzZ9lFVJpKUpAUGB/4MynfIdgNoq9VUmYoAOwIUCm5pYk32/b0joJnxFMSAlSZQdsMlrJKQUpLgjm92jn+NTkmYaSTVvjq6Q23hsz5i9O74wSwOp1oWoBJFxzE9hjGBuYteC8DVNuVUiY7EWUSnCQCOYdWwxfEJaT4fnKlpmJlqKQSCPxG7OH2ex/1F9wPSzZCa5gUmUxdNR5VEAXQA6S+/+4NSSS9rGkE4Xw0S0MiWkTJaVGZMLqcAElIDlrFmYPScRGZwySDSC5PUipz4ibM218Yiz4fra0qskjCQEhLg/iLJuOXcOdo5zWTjpwEqPOxcBiEhyw6C/bcRhBtunyUO0VFkFkpBDKIFHd7kuRtG5aEgOS74qL3Nntkv+kVej1ldlOSRekklt3a26ocm6lImsSsoAZIZItYqLA2NgWPR402tYBMNqUqFKpaXCSLE5B8RFLGwD7HMOTOIqSlK0LBASoWJPNcB3/xI+sLyZiKHR4WyeZTOxDA9rG2YDJoBmfJWQ5JpYPU4UUEWF8D+IMVkZfL1IKVmYEhbKQSLuA4JGBkm/wCcbKXRUSoFR5Q4KSo9HwQN265hQaeZMAVM5d1CkkFRvYA398vDqVJQOYEgt4gUjakKsz9DtGDwykKrlSkkhc5QUMgXHoaekbges0qZiyoTlIBblEoqAYAZe+IyD+5WCfDdVLUVTRUqWoE+CWB4iBSUpdJALMR+UbkaMoQZcuYfwtUclwGJendrnp0hXgvBFS0qC0h8JUFPUHqXy2KQ4brdovJE9S00hNBFwQTvcMlVgLHHXaJm6dIQppuGlLJmqoewcOSHupJBpCnyfJojxXRqSkrJqlywo3dwMZAHKexbG4h2fpSUA0rIS6gyWx4si4D7dREJemK0qSoppWkBio3Ysx6kuwLdPTJSyAPhckJRLUoioJJANyHu9t7/AKQ+ZdblwWBfNyc/l+kIzdMTNUyQUoFJ2IJZ2LOwG37w+lBSMWYhx1u4YejPGu9IYdc8AFWzP53Adz594UFSErmKBBpt2Fn9Tk9rbQIzVFbMqlBpcg3IAuRnl77jtBFT/DUxdV7mwF+9Tt+UNgaaYmlvEybYGCCGPfygcvTXYFQckO7sWsSBf8XXbzhkznVbJcY26v08+8DVOU7dSAWAxdyzMOkTYiYkTflkLKApx387C+AT7bgxMzgEuWubVcpv0Crm4diemN4CcHdXVh/iqxFhgPgwjxIL5Vy11ITYpUDVZQeknsT/APUG7QuQHtUlhUpLm4Jy12SXPNjY9LRgmgkBIU2Xba5/VoX1c8mS6SKgUhQUSA26bjd3AA9YqtBxU8iTUAsEAk3LUscHr0jRJtCsF8U8MC0GYDSEOVGzZ3AuS7b9Y4GZ0Zhu2TvHUfGmsCUCWCSCbg4sSGIBckEPftHGCpRpD3+3ju0b25MpclrpZygVMhRIBdgbO+fffyjadYllpShlKbmClWAZwRcEb9j6NqXNVKCk1EghQBuLBwCBg5N2s+YzhnD1rJTLSpRF1UpqLfhsMDz3MU65JH9LNCEtZwPf2ubl79IAZYmE1KsAVKJJYAe5O0CmauxqfcNi12/KE1TXLMWs/l1hKPYE6ggg3e7eW3ofKJaPiFM0TCHCS7PnLDq0LTUgdfv9sQMSSSO+LsD+kaUgPUdB8ToPOFJSlSKjWpJpO6TTdKnYB8+kVvEuPppb5iCokWCakJSHpLt4gcjBBAjjNfrjSmWCKJbgUhgcOr/kS37ZiI1Fnxhm92tviOVeOuS9x6JI1iES6ClDLQVEuElJJIIUBjIt0OzW5Hj/ABVE1VJlmpIpCiq1NwAQCQTu79fOG9F8QI+UUTglS8JBDkApOVeI3az7xV69aRyhykkEAAcuXTVcsHtloUNOpBeCWhTYCz4DEXJ6PchrRdS+HKU7pcAMouAACLpcef8AMc5IkuQVMUukkAju+c2fEdVIQUynUSuq6R0BsQeodTNh+8aTEjStEkf2waQHBAIIpG5JtnriK9fDECeDNngKYMHqchw4IyQW284Y1EwuE3dST4mTboSfT2jn9UsrUh3dCV1AEEhJUMEFjn0gimyjueGatC5QlCZVzLNgzXByoOzpdhA5yrJStilN1OTUQGZQsWBbG1o5bTat5iRSpDMz92YqAuRn3h48RFTBVTh2USwYEADGB1y94mUB2NHi6y5SmYQ5Y1EONrDEbin/AKkG6qXc+IX7fi6RuI2k2eiicyiUJICegIfdwVZ+xEJmrWtF2B6m75OTt18o5/Q6tapqwlZKUKBIVYCyEpFs9KW265s5qCSkPS5L1O2bvi4clyzNvHNKO01sOnUqTaouASktZKs3q8Qd7HrAvn0zwlKfwksAHDEElha4UwUGx71ml1AE2hYJUFF+asZLgtjpZsEPkQ9okPNWpt0pDAhiApTC5bIB62hRXyHJbyyVzCVeEskFSklR6NcgFr7kdIEihJKXKg5HjuMFxt9iENdqzKKkpF0DxHqb3TlgAR03gmk0xmoeYwtakG7MHbG/Tr61tVZAZKiiUBZgCdrtclxu5fp7RPSaoKIJA5tidg3XFnLnA9oElLoEtC0Ekm4NICbqNhkpsH39orVrKlFKXWEh+WpTs4bsDnez2MCWBF8dMpQqLlBZSWNwT/i1mYdbN7oalSZdyBcpBpBJcF3cWSQPobw7pRMKRylLZY2A3ADnoLX9IrOKJUtZUldiACGs13t2dTFwXiUsgMLRLCTStIVYkuG6gsosHY3DH2hbQlJ04lEvaYygRZKrgvkMSzNdh3ier0UicsKpKlEEHAN7XIz9P0yRpggEJSApiB+d7dXeNYxXY8HKajQa0SlBKlAIUklFYdSQcgiwUGBAJ63OIV4fxHU/MDiYRTf5hSouc0l3G3lFjxHSzwSkpBBIUWKi7YyYW/o5roKEkKb/ANtOzWqW7ZO8dlR7M2A1ylTFKXMlFSiAWUtBCSMAgHwgbZL5G45fDJZAZSQlBJctzk3DBgaRa27wfWr1c4IkGU1SvEUoc9qqXYZZ/IQnMOjlOkqWuYks6SwJa5FQwDYYg4wiWKTwn/IFnAbdyb42P1gsnkchSkrAYFJb6Z/aDKEsAKCyScDe1r9B5wFdx7gg3LbelhDJEZ6ieYknz3MalIL3FzgC7dy21r9oNPVkd39O2wJgf9Uez3Dte7dI0AF8tQ8Qfz+7RL5hCgAbMR5DfO8blIflHp+v2YEpDFzd8dPzyHhgSKsjct+d7e8GnIqUSkBIBDJdyP1OPz8oEpKbZqLlTjB2A8w0bkO/K9hsb/Xq0ADpWQAyASljdrN1AyA/i39YUkSitSrgNYgqAfdx2yfsQQlSiRc0u2D3Nzsb9cQErIKVHKkqAsAOiT3uT7RIx3R6g1pVcUsMJ8QuLnZmiz/8aL/KmqUEgMlgXu4rIYtSALDYecJ6XSGXKqSAsuHsLAO5Dnq35GH9VIUqT8z5bLQpwGILF3Avaw3vv3OUmuwRPWSSgImUqLpIuQA4Z85cXEV/DeHy0TmUaeRfRwSGZ3uA4PXygaZ7hgsFCUlaBkXFkl72Nrk/rCJmj5iCzC79xubDr7Q1F8Ds6DSI5VGquzsWswAUQrIVtTDPFOHy5dSVoAqSOa7v/wAQksXzfcRUaMKQskugWL2LAHceVm6FzD3EOJKrQVkkMo3Fg2Alu5F+sJrJSZubI0ZL0zMDw4wMO/1jIVRxiaAKZUptnC39bZjUGz+WFnS8E1shctTKHMpVlAuC4CXF2BYWBI8rRKbIVqlhIYpFzSaS6VWT/wASQ4L4BEMaHicqXLWqUhMt1D/qgBS7BsJcEZdiT5CNKmiWoKkDLpUA6AHcgnre3Rx5RxN2+C+gep+H5MqbVzVLBDVOEu4CRSGHVvPzi24VpyEJV4gpYIZzjlYOHazwhL1MvkUpS1sLJvyNuHLmwNwRbvGS9KsJlkKX+EUJIAYZJc73x12zC93bGsFnqpcspLMbJP4XD4a2Ha3lFB86YB8szEpcUAB6vC7JSgZGXDAMxtEuKzFLUak5KQUhV7ZLAPQCfyHnFBJ1dUxa1CyCQC5Je+DvYX3bpmNo6bl2JnR6LVAoKCUOSaQkEljdNhtizWfFmiw0SWVYs1LEBgTu4PU99sWig4PqSU/hBYEWwAbEHf8AF6HtF1o55utQN75uxqD9rX/2YmUXY0WMxBTUUuWZWQTZiQfQDL28oppEslblRQSL4Du7m3icxdWSCoKF22ZhgE7+v+oQKV1lSnIB2L22OHZizxKWQB8S15QkgowBzJJIcGx72AaNSeIVJSA6lkkknJJ+xEtbqkAEKJLlidswDQLQFuSw7ByW2PTEaxpCaLFUsUErYknOPQ/WB6fUSw4quE/4mwteD6vS1HkDvvffaNJ4ItvEHDi79vyvG8dGcnwQ5JCuqmS1yySQabu3T0JjkOMaSUslVEsqd/Eo1jdwhiDvDnx8FoKChPyxdyg+J9i2319I4yWSkjJY4f7tGvo7HyTusdl6ek3w+ATtm57ROdbZQB3OG62gOnWQ2Wu13zgdot9RMBkqWpTlCWSmlg5w5fZyRbMTJtMVFQJbnYXZyfRy0BKBfmsMd/2hManIhzh0qskAdyTgDqTtGnAgWD5X++oiXylBydj7bs2wfaGU6QpmEM7CzA5IfzcQBRV+IknPkd/eCwJSEPkDPl9h4YOjWKybKqYEYu/+IZu8ATO6h7MC/lZsH+YeROASbm9IDPbrgt7uYTsAnC0iWn5i0qKiQoEfhN2bL2L4vjrDnGeCiapK5awip3SUk2JBTSMHG2N+kLyNMpa0pdleJLhxUWLk2Llj18JhzVSJi0suhS0MEqSwcuCoZG4Z2e5jJ83ZQiqX8vlUXYAPcXYggB7h4yVqiiWUhVQd8sSojBALm4IeMmcJmplrmKRSEObEbZJyc7vtAl8OUkIKwlzdKC7MdycC9+7wYfIhKRrlS5xsOaqzW5mJAbyEHVLDIXWCskpKGHLu46Pt5GFf6cuVFSQynscXsAN4AtfNa1s+7W9o0oDoFz0pUpSCFBSScEMb3yAWBIw0Vk6YlZZqRgX6NbDM7xDSzFMwJe5IsXHlEEqG4s7nt6wkqCxuVrpqEhIot1CSfzTGoSma1SSQlSgkYBAsNoyKpAMSNZM+aWVykuXJvvgnxAE4YjaPQuFamaJcx0hSU3BUkipgxTLY5F3u7xT8c0MrTLkzhLQn5jgJeY5KVKdbKDBJFO++94suCamXMkFClfLSr/FizEDAuAxyHyblo45vfG0jWKLfTyEGXMFCPCoJFBChmxbF3y9+kNowWISG3uM2DWa0V+vlTUySVuWoHI9kl3sNqQB+cTnSiUMkuABcGq4uzG5PrY5MYcoorNcRLlzCtKVE8oIsRSQEhBF1EmzZZo5zV6RclK3cFJpKF357Au2d/Vh52WonCbqEId/lEE2F1kJULAmohtv8WObXOu0q1qZCShiOilBkuQSLbgk5O/SNYL00TVnLcO1FRoVyqSyACWTzFyD0JvftiOt0qwiWCphZmVluV/zIil1ehrNaVXJAdQAAAwAQbu4ONyOsOBTsgprU4FaRu+97FvNz3tGm5SGi5Q93SGV4erW/UNEpgASf+eLksSB17iCoJFmYYFyU2x5bwvrCpKw4JH5cpY3Fm/eMnTGKolhiGGd/19IHI0YBDE+LHnt7RNUwOejwbR3Lpa0XCLboTZeypTJDdvrBJg/MNApRJEGTLj6OEZbUcTaPM/j/AFtRSgFqXLgflaOJSvmD3D3uRHX/ABjw1SNTMZyD6hiA8cuKSS9tvt48/VxJmkconpy6VM3KHDnoRaJmd4Uly5SVdr46RiNMA9JfriIAAlmO0ZFg9fp0u6HcbFt/LO0DRxEIDJzYmzX6O9xv5xHUylOSxAhSdJfa8AizRxZSks7eW+elyb5jSZz3BfbzeKhCyNoc4fqgFhywfcOA+Sx3goQ58guXsw+li3Z4KEqYt99/pC0zVAmLrhcsFKnXRsbdRf8AS+YlukMWExaQ9WC1u7++TBNNPUS9VJpZ3azbEdfLYd4ZnJQhJQZgUXqYpybWfMJSJB2SS6mDGwPfs30ibsBlWtmpQU1OFkpIJcN0bo31HSEp+omBwVPZrvcMLeVoziOpMuYWDEWsXfDlxl4QnatUxXV7fxBFdgTXPON/u0R0xBUSp2bH6WhxIQlFZYqGAd3F36xVld4tANzHS1JyNvb6WiSpZZRHVh5DPl5GCaTTKKar2wHAfOLvscCB6eYVDNst07mAYCagAsc9jb6xkEM1CbFJJHUt+UZAB6qeLzSZM35HzdOoikoQpdBBIKlVJrCqX8OyT1MBkcHlz5gnonSUjARSUX5SU0oSA4BLlr2tEJWtRLQEyjMqSpBBLllHxy6QQkqLAY7liGNZo+IJm6n+omzFyyVKKSAnxJYIK8sKWSzdz1jzlCSysG5Y64SxUiatYU6Q6HoBLEqU9IuD7gm8Dm/F4QmnTprUkKLkOmX4nqUfFb3gnxNwkA6f+00srMxVRJS4DUrAcCpR2/5MIHI4VJKVJPKlKiGAoSZgpKkK5SQAoN3tiJW3bbJyR4ZIShIUU1zZlRKzZQmEiokbOVEN2vkw3qdSS4BAWVXc7OHv2YARFCzQACGcqQoM2xLEZv1x6xSmX80zAVBJJte2xZ1WIAJ3EVH3O2UnQ1pEUqpZKnUq6i1gDknYjHpFkkJUlxYEMAANsjsxOejxVabQLZwyUpyomwAvUktzdLPta8X+h0qAAGIqchgXcjDGxFILED8o0lJdCLDRzqkEJYFP4Xu2997sYirSLUkl3fI2sRcsHIf7tBNJokgEIJIQm4w9O5vdRGPPuYIJlfLzMzkmxfr/AL6mMnJPNDKtHDiTSff9+8Wui0IQlhd4IqWwBv8AZza3T7eNiZHteDCO3d2cuo3dBhbaCJmdoB88dRAlaiPVjkweCv8AiPhCZqFkDmbt+0eY6jg6hVZj3Bj1xa3BEUPEeE1CzPHP5Hj7socJ0eUahBBYtbtAkTlA5PoYuuNcPaafv6RWz5bWMebKLi6ZunYtMnqJuSbxJZvZTjqIiUtvEaRt+f7xIzRzYv5wKZIKji56fxBVJbf2MSTOtAINJ0i0oExSHSLG9/Y7Z+yIkji4sAVJyHHpZrZLvARPWkWUQ/f+YVmyVZ6wDHZvFQUteoEEHt0+kSXqrMPXvFcEgZicFCHFz3s8CE4piMuZeCqAJvfvAAX5hWlitmcgMb+3rGtPpHLnBwe+SPOIruB0H20Hn8VUxpADnIF2Zm7W6Qhj2m4UPkqUsCnZRyLlm8zu7CEVSKACDnB6d+sBC1lL3UBl9nJP5l4DO1C1G4xjtCpgPo0ySAXVft/MZCSTN2jcOgOu1HCJ2n1OSpK1cqkkuz3cEOoEd2zcxe8BkmUuaGUJCmSTTUFLszJOD1ew9IX4nrJun1VE9ZXJBLWSpSEEmkpDlnaz3IzaOq0aUeKtIA5SApkqraywXTuGCcubxwSk3FXk2SAcG0CkGahcxfypgTQAkKS9IqpuTUCLt7DMVA4qmSKWUsBakkNzLUkkOkDqLuScxbcb0xEpJlp+V8lQUmlyXSAgMmpi/LzHI3vHEcR44SoMup3dV6q7hRL2zgbD3jKEXqWDLXVcTlJlhUoKRUQkp3FiSf8A5Ow8oXlaQF2By5A2Je3U2EJaicZqkEhII9ynYm9zfaHdFxABYCEsckvm13O2/pHSoUq7Bfc6rTaUTUGlbkIYpAarcKAPQAPjD3vEho0oUk0zAql7kA3LHqwsU82xTCkriXOCpayFFIZQB8IIFgGZ7dcHaD6vi6FhSUKVUpClUnKVuOUOL3fpbEcrUsoY+ZktSjLSEpcOFVVXYu463SHPTO8bKFImrDpqCQUs59OYkpJNmHmMxXaGZLTKCQxflUwDk+Ji5w9vpEOJccSuYE5sE7PbLMfYeXmL0o238CbOhSuxTYH8ja3rCirHr0PXuOsL8L1AWKSRbxNa92I2JYe5ETmkZBJBwSGxmPT8Ke2Vf6MdRWgyVRKnyhcLiYXHsKRz0S+UYDOGxhlMyBaqYGdj6CLWpnInDByPHOGAIrs4eOB1VzHp/F0laCAPcfoRHnms0hCu8c/lxtJoek6dFXMQNoiFWZodPDlk+El+l4jP4YtOQR5x5h0CqgSdh+UbRL6kD0LRtMsu28OHQra4PKLWMAUKiT5E9AX/AEgytO4Ygjp94g6ZLXmJUkgZF/LygZDm5YDb7xCHQlqNM1gPWxfyIiH9KR2I2Lg+gaL7TSiCm7g9QWD94tEcElzVNMWUP0x2uT9YlzS5KUL4OHU4iUufeOh4v8GrlCpKwpPUX+neKlPBphs1MwtSlVqwd0k2cW5Xe9oqMlLgUoSi6aIy75IteHjpkkcuGxFOoKQSlQIILEGxB3B6Q7oNdSXN9mgf2JLWRwRZsxNnSkbjcnpDOj4L810jlU1XN26f8u3Ywxw74hZBJCQtS7lsJfA3jrNQmSFIWoMpSQBdu/aOOetKOGNKziVfBk9zyn0jI6r/AMSUlwXLEjLW2s/SMif6iQ9pSfFU5c3VmtZUs4ISAyWdPhyWa8CXxIKnUKWFSyylBRABYApCFXpY2HkIo9dxGaVqqJPKkAnLUgBn+g7w/wDCP9P83/zEszQQ6UJNrEElRqDYakgggnGY6dm1fgd5Op+fpjLbUha5VQc/NZSFAWAS7gMGNVvDuIrNLwaURMUlJCFK/tVAhRT/AJHoTi72eHeJcFVNUdQmWTJKcVJ5F3qewOR3yL3hjTSnSly129hEwjVv9hlajSoloellKsmrLk9Nhd4s9LpAEuAHPsd7iBaySlw7gi4P1B+9okmYKXBZi2M/6YflFtWUsBNUt0gty+rE+T2MKSpNTqJa2xuOmdrQdZWSwlKpOVPyhLF7M+Wv9Y3pwzih372DGosBkMGv3iGsUEhzSygZSBcfiVkeRvkMw7UxHR8IAmVkEJDKdLOcOntYZHeJaTUkJItkEP2DZ6Q7oNYorLpCgMNn2Nmfya1409Nw03gzw2SlSTKK0ldT2sygE5s5Nzb+IJMnpJta332eBzlXKur9AzM/1gBXftHoePpxST7MpscROgvzYRQfKCJXHSQOVmFp01ZBtaJJXGpk232P0vCUqCrKlekWbuAGZm9vsxUq4M/jU7HYN/uOinH7aEZyY5NfVk1RrCCQDTaVIAGQMYtBZ0hJTYXPWF1OLAhzE5U1yxf+Y85pnSmuBPV6MMeVL+kJJQZQcJYZdJDv5F3EXGtRygM36+cKfLJDbHaBOw4AajiNSHoFhcO6W2DZgGm0yZpNMpNTCwLN37QX5YCmLB4c0aFIDIVSAS4a599t4TwsFJ7uRTVaRUo86CxbHbzgaSpkmmz9Q/qDD+p1RWCSygLhLB/MOLCFpExO6AqoWYF/TofSJTfZTSvAqrVqBCmdAO6mPl39oYTxgsUpQSbkcwZJbxOByFt4irhyVEXoDOx5nN/VoCvSgMm4PpT6N9IrAvcF10lapP8AfMkN4VFKVrIYMCsB7bdbjYA1Om+FkzCohSpZuUAgelRJtcGLqXoSpJSpqVA7P6GzwHRnUJBSeaXSKVWLEECkg53IIv8ApSmKWnwL8L+G1BdU5KlKUSU/LUC7AkuGLWBOLx1+hIrabLMxL0oNIHYOk9jnHTuhK+JUylArBExPaxHY/wCottLxZExKloIUulyCoF8WUDYNjEZTjvyyVFcDZ4RLPikSCffFhdr2jcUJ+ONNsdQB0TUw7C+IyMvQfwGPk4DWzCUKe7KUL9AogD0ECkhtQQLAFvSMjI9JcmDPYfg7RpnS6JorQAkAEmzkksxtdIx0jn0IAQDvUoRkZHHH9WSNWR1Qsn1jUtZCVdiG+/QRqMjo6DsudVMJ0o7kfk37xQpU1+gjcZEaXf5Hq9DmnxF78MpCkKKgCfnM7XZJlgAEYyfeMjI6fL/SRzw+onxeUEmYBgEEeZKgfyEVpwIyMjp8b9NC1PqJIie/pGRkdBmyTxgmEEMclo3GREuGNA9SgAlh1/SK+erMZGRxTOhAQkEucgD9YWUeYdy3pG4yORdmjJ6kMgtZm+piK8J7kRkZElMZlpAUW6fvDuvSCiW93q88dYyMjKRtp9lRMS0pKhZT599sRcTJYCbdvpGRkS+SoFPKPKVfiw/rDqkCpJYOVAejRkZDlyUhBcwiaoDFQHvmLhekQS9IsQ0ZGQpdFo4/juqUQXJtce5H0ijk6paS4UQTY+RyPKMjI69Je04Nb6gyNUoBgWAjIyMjUyP/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124" name="AutoShape 4" descr="data:image/jpg;base64,/9j/4AAQSkZJRgABAQAAAQABAAD/2wCEAAkGBhMSERQUExQWFBQVGBgYGRgWFxsbGhgaGh4YHBcXGRoYHCYeGBkjGhsaHy8gIycqLCwsHR4xNTAqNSYrLCkBCQoKDgwOGg8PGiwkHyQpLCwsLCwsKSwsLCosLCwsLCwsLCwsLCwpLCwsLCwsLCwsLCwsLCwsLCwsKSwsLCwsLP/AABEIAMMBAwMBIgACEQEDEQH/xAAbAAACAgMBAAAAAAAAAAAAAAADBAIFAAEGB//EAD0QAAECBQIEBAQFBAECBwEAAAECEQADEiExBEEFIlFhMnGBkQYTsfBCocHR4RQjUvFiM3IVJENTgpLSFv/EABoBAAMBAQEBAAAAAAAAAAAAAAABAgMEBQb/xAArEQACAgEEAQMDAwUAAAAAAAAAAQIRIQMSMUEEEyJRMmFxM6HwFIGxwdH/2gAMAwEAAhEDEQA/AHdHOK9OJywApM+WlQIAKVSqQbDq6jvkQ3xovqtMBvMUpSS7GkNfqBkecTMuX/cQq/zVy1qClDlNaHHZ0gflFbptdTMUVGoSKpaVKPheogLuySRaq2BsRGi1Y7f5eAp2O/EXEB85ACqVISFlg5SFlkkM7mzNvUIjoNVMTp1LAQDNmliWqKyWppB2sGfaNJQSAuYlKVzlJCmAICBMADHpSFXa1ukA0xmz6JslJMpJmLlgBKRdSgpzuWNnSHviD3N7reR9UPaHhU2tfz18ymIoN2FqXPhTfbPWxi44bo00OU5JAYfhFgOxNyW63xCE7X0kqXLW6v7TOkgXNN6hf0a8WPC1BQZqW2JBNOQVBgxJvGmnsi6Jd0WshAsB06WgteGx/LNFfp9SlbqHhDh8DZ8eIQ7pxUx2279No3tMzaGAI2ExtPRoI0TYgdMZTBKY3TCsYKmMaC0xqmCwING2ibRjQWBFoxom0baFYA2jGglMapgsAdMLzNOgdA5u/c9+8NqDRzfGNWVKKQaSFEs+wDu33vDTGkT4shBBIUpRAalxTZ32yAT7xzatWtDqqKkowSCQ2HJDvhsbD11qdSQkc3iNRAAsp2S4zcpt5jDxX/1jGyqisWT5G7g73I9o5tfUcTaCG9VPNSQlyrZRD97t2FrfUmIzJimASkFIs4Cube5blb6ja8RXKVUCqsBiTU5IYMAwOXYO3vG1khIoQoDJFrP0Fg2TjfMcc5SzRqiw0ySAl0pCic7pwXy1x62i90k1AmO97C9gLly3kBYbxyatUCU5GMAXfGc2eGUTqVd9wAD6/wAPC0/IlFV8ClFMbqCUDJUqYSch78ie7It7wTS8NKElMxaGUSaU3cbOTjG1oUlguFFJs7Anr22N2fpBjNNeQ+4cZzgm97EnttFryHJuVf8ABbaHDLKDY1Ku3KwyHvkmBS5jPfO382IPaMruSQSpTFwqluwYWHZ4DLXLU4Av2Lt+9/veKlqR6dCV9lgNQB/6ih2H8bxuKoyh/gk+sZDXl1ig9MreMykHWyZhKEAKSmYKrGkWIJSBTzF/IdDCGl0Uoa6dJatJmhVAJAWCAoAOQCAD5WEN8TqVrJAmTU1pKglwpp0piEkoFgoKBBDCqx3Aiy+GFJ/q55ZfhDgoFCD+GghgxTZjcEH0uvdtfzfBH3Fvi9JmTZejlE1mWFKIS5EtKZz2H4lOwaOr4XohKlICUfKSUJdJJBBYOCHzcv3ji+FfEyRq9RqpnItdKEIVVUUJYXDOxN8W8g0O8W4/PWqmmYkFRSAARUfw8zWsCosHZ7s8dC14pYI2tovJii0tKlOoEqcKLU7OVFxnD9WgKK5ylUOmSLLKSo1EO6UMAUpuHPZg+YDoPhIzJQWtRBVcJfkT0UQXKzYZ2PaLPT6uYg/LUoFVIs10nculklIwwbIaHG7uS/cb+AsqQwCTcJ6CyRsybv0GYtZKaUvYYsnsO+f9QshkpBskZJV1DXbq/wBAPKJ1PMnIcXJsGO/TD3x0eNG0QPpckkDt6wwERqTLYWx5mDpRENhQOiMogpTGiiJsKBURlMEpjVMOwog0Y0TaMaFY6ItGNE2jTwWBEQIahLs4dyG8oR4wuaghSEkgdMjq/Zoqp3EAtTpNmv29xYk2/wBxMppcjSLziM4hLJao3AfLXLN2jjZwKhWEipBNRUoPYKIAe4wbdh6dBONfybuyXLEOBZidg364ik47O+WtIlhZLknmH4qgU2ugXt1vG0ZJKxFVqqfmkLNMxxkgWSEmkkFrF73e0VE0oqUsKJJSRYAsRc+RxiM1iuZJmJDE2PXLbEswF/KMmSAjmTTU7s7pO74DeseZrS3OzohgPodWVMAT4mJJALDAV0LOe9u0PglSuoBYkXfrd+ze8VEjiwAUQ6VuGRhiT2be77d4sJRmFFL3ezsFMDn/ABI8QbN+8crplmJWXIalhvuzG4P6QSXqKxUXCywAODcnDs+zbNeBrmFLqccrXBy+xsKfbrC0icCSWp6U2GXOXY9YMpUMtJk3+25YORcBn8m6vtBDp1MkqYVAFgSWwxKurvaEpUqi6h1AGaBsl9wevp5mlzS4S53a+ACAwCTa8ax07JDomhbvsdslxZ+/n07wOSCS+CMAJAPmQneEZOlJWvmLbXGQLDFi727RcaPToKmSRSQFXcEeuFEttAoblhILo0ifa6Se9RjUHRMCQAybdaf/AMxkYOH3GI8fliZN0UxLghZSQQHAoJLsDggNuXPnFVxDThGnm1LX8mZMC/7ZNSSQxK3LMCzAf5F4sNZqvkykcqiXKuTmJ/yApB5Xu3YQvJ1S1S0BIIStSkuzUjmD1JVSTkghQc9WIjSeq7wSolj8F8ARLSudSkmYaUKclQQqyWLfiYm7dy0XWumAFCZiXUmoB2KqSGUAGdzYBgSXtaE08RWmWlCFhRBAKyagmkC7PUVYLefrLh6mKlrFcw2qXzkCzAOHSMnlYOTbaO+Gvp7UkyHF2WenmaiY6AlMulnMwupv+0MztgqiOm4YqqZMMwVVgVFJAsASwqpABcYJ6kwGXqEqQpRWQVF6SSxSKWTcunDj9oMNehI5Q1bmklI6Dcg+IvG61YvgycWiGpkhKgVrqY2Hh6sMsHtfZt4DptaV2Kr5p8TADa4HWKXTK+cogBSmLKANg5Ljvi98PmOnnyjLQnkNRAAUUv5uBht454OU81S/yaNUWXCp0zCi4DjAz0cRboFg+YqOGJmoISoino2P1AvFumbdo1vBDJERFoI0YRBYUCpjVMFaNUwrCgVMY0FpjKYLGVvEeIfKHhKnww+pxHLTOLKVvSoPY5uk9+u+Lx0/GNWUimhKyrwguScAmlIJYXvHL8XQsUjlY0ihsWLlJuAf9w6bjaFixnWfEak0zEkcwYpd3YdP8mI32vHP6jWiZzXQSCTd2N7gAeFvWKbi2sUmZ8tyEC5CtlWcNl7ZgEnU1KCUkuSxd/UBhtfe9+0efrzm24GsElk6STrVJNRUEuk/yLWaw9oHrviorIQq4LgqSBVS189wkXu1XpQa7WmyHAVc3L33Ve2H+7RHRaQKFSFkhVyVFinOWOPXpiOeE5w7LaTDz9RMmXJJBwSG26WAH7RuZwwrSSVU7AEtfcgAEYZ27xU67X/IISCHUQ48ViEszFzlXsI3/wD0BXQlJSBhv8rYW7bE9rRW6TditLBYcOmUTTLWslQSLkpCji5IuWOLFw0MDX03YkjFSRZOSerb+ZGWaKlBCkIUTSSSAUpBDsLVeIAFg4OBDGkXUSeVkpZV8lnOC5HYfrEvmx2Tn8QcqudiDsQPFj82B+kRkTSVc34QVEHIDsS24H6RKdoAflhDCgqJL5BpZg98Ygi5SUkFbct3By5NIIPd92uc2jXDGNKBoKVAkYAHc4DE9/L1jfCtSwVLSpgR+Mvu1Lu4x5DPkvJmKUlJBsA4Kjex77wr88VJBTSpSsWBL3WgkNcZvbEKE3GVoTVo6WcSZCJppQiYbgFVRBdmBDBIF8+0Hk8SElBcBRskPva7vuzsw9sGh0DrSkLISEAO4clt2dw9w5yIcGq5wElK0lNNw9x4iGszWYGNZa7b9uBKOMhF62YolSULpOGDhuxs/nGRFWoIt8tKW2qWG9Alh5RkZerIqhP4pn0yVlCQkhjZ7glLFmcJuT3v5wLhWuVMkIRYkywxZJSggkJVjNidiSNw8Wuo0iJiFyVpZwwuHIdrO9XXBdmyxitmA6VAEuUqYhTUk/gN2FaSwTnfrHOpKqqw7LeXplJUQpgaRs7u1/O2YwLILBRd393wOl/92hQ8UAKU0kqpFypIF3dKSLkWf0aJLJcMkh3eovT2vZ7tZ4cnXIx6dNpY2bBY562Hs8Vmt1iqwxBJAa9tnc9GLenpG+La0olAJIawLFwrsG8ukV3DdMpQTMUoKLsC/hD3PKwLlztZvKBNtBydBwueJKSE5Kgp+pbxAne5i94VxpKUklRU5LBV7hiM45vo/SOOloSmyioqFm7i1nzsXix0+oIALODk2ub+bRvHWlHgTimdjN4+kJYF8kk3Z7t1LYi04dr0zXIYkEOP8beVz97R51Kmur6ef628hBtJxlUpXpuSBh/VhjOI1h5dupGb0/g9PCwz7RqXNSrBB8o854f8TLH9pYsSL3I3c9NhbvtHScH1j3SbMb+4v6x0wnGfDIcWjpWjbRX6bXsGV1z0DH9oY/qumIpxkIO0Y0RlzgcRW8T+IpUklKnKw1my4cX6RDdcjCcZCgipN6XLXvZsMXjz3jfF2Fk01kglNwW2Sp8hST3u3kD4p+NVzVUS1lCTYh7AZ8Q3A2xeOL4rVWmlXKOVDkhwX2yC75hrWTg0hbclxPQlVRCnJDBZVck3Ciw5hdiSLQOdQiWlaBgAuQHBfJsDVcH1iGnUQFLWhKk0gAl9mYMWqwzgRVThMmzEpLhAIBKcDoLlhj7MedW50zawKeJL+aSCmte5AJvgBwQDi8WKNUQkKWQyiCCoMk3ux7H0b1hmVw5OmK1UBTpSAp0kgktzHAFwKgLwHXcddFKWc2ZSU7AmoKL2fv63h84iifyV3HpNRStCUioPyFx0BIPhVjB9IH/RqSsH5jBIcWLlyeVhnLvi4gSUqKbjL1E3LAguOwJ6h39YsErSF8qkVEO74Z2AexOMPju8aVSoRqfrEykJKmmKLl1Esyskt97QtwfjCjMAqLqLEAXYuVE2xu5NortVOBUuoA3NIawAZn/4s+Lw3w2SgB1MHtjALnbOwZul4exJBZ0k1CTMUbhaVXSm6QkMQp+py2L9oFN1Slpale6bXCuyQMWu8PyUpITSqpJ6qNPmAdgeZr5zaJzloQCAUEAhT2BNua+Cb/TMZWsGpTaVPy1Cu1lKSHBq/wC5iWN8HZodnumlShVU4ALupymlILWPfb0hNXy62Ci92IAa72qHY/i/mLUcHUsoW6RQSTUccpYszkuWv7Q5JcsSDTuRCCnxLu7FrbuTcFNwHtANDqUy08qmB3puHdn/AJzDnGeIFMlRASoEUhQNQAPiJYvYGwD484rJmhmGWkJSyVMFOq9jylg/6HPnExSayMutPxVASAqond2B9iCfzjIp0GXLFFKlU2eo39pZ+sZC2IZYa/TyAR81SkhRYFyXtdqSCS13a7WEXEnhgEtKZfKkIYJBZ8/hDAhrZP6xSz1qnJQmpIDXVZiu1kksCQPoctDOi1S1EJNaaDm5Sbup7FrNdmNj1jNJ1yBoaZSBQybEAkvyuPw7vswiRmEIIuwDcxti4Jyw7M2BDa9YhZISwKkm1YNZY2BIUHdg3cYjmlz3QlCrOHLMBjZ9upP1aJvcDYbWIAlAC1S1AEKsEkJL9CwOOpEP6YAmyaEiyT16C/rY+cVnB9MlUz5h8KHSBgOHctsSw2xFjN0N3ukA1Bj3xl/QdukbJYAfkpD2a/MxHhFgD52PXaIztO6gSuwuH3ubdO14JpZKUhybkb36NAdfPKbCkksAPTP6veJlngZCWtOSUkYDY9zZxfvBtXpZagkFTAdLO21xe36QkiSVAFlTCTgBk3fmJ6u30h/+kTMSCoAF7EXcjq2bk26GIpp8gLq0lDgErUouajkbBhYb4huQ6bhagGxu42fONvKIJlkAuQ79c4DPln28okgApBUcNe/lZju7b7QP2u4gW2l+IlJ/6jKBN2AfDPlrRZaT4glKABNBwav0ONgLxw/EJqitiCnZ+tyx8iIPKmFhUC7lrYBdh9Lx6UNaSSt2ZuCZ2eu+JUae66nUOUAO7lh+kebJ46qZNUpSgoc3iJDly4LixPT+IQ+LPiBXzUhQMxKEsxJA7eG/TfpHMzeNLrqQ6QXAbZ87nY4fpC1b1uOCPpO7ncUlUOFAUsSD7MT1B+kUnG5RmKExNNJJSS7qJFwmk7PZx+gjnJHEpiaiioqUGNuUgdRj7MQRqVlXI6jkBjy/fWMI+O4vkblZda/jHKz1EkKINsdGPnhsw/ptbMMr+yhCHb5jAMAHuSq5cX7Wjn9MhJUFeMMHGHVkpH0hqYAEj5gqUDyyyGyQzi1sZe2waG4JYCw83XzZ9lFVJpKUpAUGB/4MynfIdgNoq9VUmYoAOwIUCm5pYk32/b0joJnxFMSAlSZQdsMlrJKQUpLgjm92jn+NTkmYaSTVvjq6Q23hsz5i9O74wSwOp1oWoBJFxzE9hjGBuYteC8DVNuVUiY7EWUSnCQCOYdWwxfEJaT4fnKlpmJlqKQSCPxG7OH2ex/1F9wPSzZCa5gUmUxdNR5VEAXQA6S+/+4NSSS9rGkE4Xw0S0MiWkTJaVGZMLqcAElIDlrFmYPScRGZwySDSC5PUipz4ibM218Yiz4fra0qskjCQEhLg/iLJuOXcOdo5zWTjpwEqPOxcBiEhyw6C/bcRhBtunyUO0VFkFkpBDKIFHd7kuRtG5aEgOS74qL3Nntkv+kVej1ldlOSRekklt3a26ocm6lImsSsoAZIZItYqLA2NgWPR402tYBMNqUqFKpaXCSLE5B8RFLGwD7HMOTOIqSlK0LBASoWJPNcB3/xI+sLyZiKHR4WyeZTOxDA9rG2YDJoBmfJWQ5JpYPU4UUEWF8D+IMVkZfL1IKVmYEhbKQSLuA4JGBkm/wCcbKXRUSoFR5Q4KSo9HwQN265hQaeZMAVM5d1CkkFRvYA398vDqVJQOYEgt4gUjakKsz9DtGDwykKrlSkkhc5QUMgXHoaekbges0qZiyoTlIBblEoqAYAZe+IyD+5WCfDdVLUVTRUqWoE+CWB4iBSUpdJALMR+UbkaMoQZcuYfwtUclwGJendrnp0hXgvBFS0qC0h8JUFPUHqXy2KQ4brdovJE9S00hNBFwQTvcMlVgLHHXaJm6dIQppuGlLJmqoewcOSHupJBpCnyfJojxXRqSkrJqlywo3dwMZAHKexbG4h2fpSUA0rIS6gyWx4si4D7dREJemK0qSoppWkBio3Ysx6kuwLdPTJSyAPhckJRLUoioJJANyHu9t7/AKQ+ZdblwWBfNyc/l+kIzdMTNUyQUoFJ2IJZ2LOwG37w+lBSMWYhx1u4YejPGu9IYdc8AFWzP53Adz594UFSErmKBBpt2Fn9Tk9rbQIzVFbMqlBpcg3IAuRnl77jtBFT/DUxdV7mwF+9Tt+UNgaaYmlvEybYGCCGPfygcvTXYFQckO7sWsSBf8XXbzhkznVbJcY26v08+8DVOU7dSAWAxdyzMOkTYiYkTflkLKApx387C+AT7bgxMzgEuWubVcpv0Crm4diemN4CcHdXVh/iqxFhgPgwjxIL5Vy11ITYpUDVZQeknsT/APUG7QuQHtUlhUpLm4Jy12SXPNjY9LRgmgkBIU2Xba5/VoX1c8mS6SKgUhQUSA26bjd3AA9YqtBxU8iTUAsEAk3LUscHr0jRJtCsF8U8MC0GYDSEOVGzZ3AuS7b9Y4GZ0Zhu2TvHUfGmsCUCWCSCbg4sSGIBckEPftHGCpRpD3+3ju0b25MpclrpZygVMhRIBdgbO+fffyjadYllpShlKbmClWAZwRcEb9j6NqXNVKCk1EghQBuLBwCBg5N2s+YzhnD1rJTLSpRF1UpqLfhsMDz3MU65JH9LNCEtZwPf2ubl79IAZYmE1KsAVKJJYAe5O0CmauxqfcNi12/KE1TXLMWs/l1hKPYE6ggg3e7eW3ofKJaPiFM0TCHCS7PnLDq0LTUgdfv9sQMSSSO+LsD+kaUgPUdB8ToPOFJSlSKjWpJpO6TTdKnYB8+kVvEuPppb5iCokWCakJSHpLt4gcjBBAjjNfrjSmWCKJbgUhgcOr/kS37ZiI1Fnxhm92tviOVeOuS9x6JI1iES6ClDLQVEuElJJIIUBjIt0OzW5Hj/ABVE1VJlmpIpCiq1NwAQCQTu79fOG9F8QI+UUTglS8JBDkApOVeI3az7xV69aRyhykkEAAcuXTVcsHtloUNOpBeCWhTYCz4DEXJ6PchrRdS+HKU7pcAMouAACLpcef8AMc5IkuQVMUukkAju+c2fEdVIQUynUSuq6R0BsQeodTNh+8aTEjStEkf2waQHBAIIpG5JtnriK9fDECeDNngKYMHqchw4IyQW284Y1EwuE3dST4mTboSfT2jn9UsrUh3dCV1AEEhJUMEFjn0gimyjueGatC5QlCZVzLNgzXByoOzpdhA5yrJStilN1OTUQGZQsWBbG1o5bTat5iRSpDMz92YqAuRn3h48RFTBVTh2USwYEADGB1y94mUB2NHi6y5SmYQ5Y1EONrDEbin/AKkG6qXc+IX7fi6RuI2k2eiicyiUJICegIfdwVZ+xEJmrWtF2B6m75OTt18o5/Q6tapqwlZKUKBIVYCyEpFs9KW265s5qCSkPS5L1O2bvi4clyzNvHNKO01sOnUqTaouASktZKs3q8Qd7HrAvn0zwlKfwksAHDEElha4UwUGx71ml1AE2hYJUFF+asZLgtjpZsEPkQ9okPNWpt0pDAhiApTC5bIB62hRXyHJbyyVzCVeEskFSklR6NcgFr7kdIEihJKXKg5HjuMFxt9iENdqzKKkpF0DxHqb3TlgAR03gmk0xmoeYwtakG7MHbG/Tr61tVZAZKiiUBZgCdrtclxu5fp7RPSaoKIJA5tidg3XFnLnA9oElLoEtC0Ekm4NICbqNhkpsH39orVrKlFKXWEh+WpTs4bsDnez2MCWBF8dMpQqLlBZSWNwT/i1mYdbN7oalSZdyBcpBpBJcF3cWSQPobw7pRMKRylLZY2A3ADnoLX9IrOKJUtZUldiACGs13t2dTFwXiUsgMLRLCTStIVYkuG6gsosHY3DH2hbQlJ04lEvaYygRZKrgvkMSzNdh3ier0UicsKpKlEEHAN7XIz9P0yRpggEJSApiB+d7dXeNYxXY8HKajQa0SlBKlAIUklFYdSQcgiwUGBAJ63OIV4fxHU/MDiYRTf5hSouc0l3G3lFjxHSzwSkpBBIUWKi7YyYW/o5roKEkKb/ANtOzWqW7ZO8dlR7M2A1ylTFKXMlFSiAWUtBCSMAgHwgbZL5G45fDJZAZSQlBJctzk3DBgaRa27wfWr1c4IkGU1SvEUoc9qqXYZZ/IQnMOjlOkqWuYks6SwJa5FQwDYYg4wiWKTwn/IFnAbdyb42P1gsnkchSkrAYFJb6Z/aDKEsAKCyScDe1r9B5wFdx7gg3LbelhDJEZ6ieYknz3MalIL3FzgC7dy21r9oNPVkd39O2wJgf9Uez3Dte7dI0AF8tQ8Qfz+7RL5hCgAbMR5DfO8blIflHp+v2YEpDFzd8dPzyHhgSKsjct+d7e8GnIqUSkBIBDJdyP1OPz8oEpKbZqLlTjB2A8w0bkO/K9hsb/Xq0ADpWQAyASljdrN1AyA/i39YUkSitSrgNYgqAfdx2yfsQQlSiRc0u2D3Nzsb9cQErIKVHKkqAsAOiT3uT7RIx3R6g1pVcUsMJ8QuLnZmiz/8aL/KmqUEgMlgXu4rIYtSALDYecJ6XSGXKqSAsuHsLAO5Dnq35GH9VIUqT8z5bLQpwGILF3Avaw3vv3OUmuwRPWSSgImUqLpIuQA4Z85cXEV/DeHy0TmUaeRfRwSGZ3uA4PXygaZ7hgsFCUlaBkXFkl72Nrk/rCJmj5iCzC79xubDr7Q1F8Ds6DSI5VGquzsWswAUQrIVtTDPFOHy5dSVoAqSOa7v/wAQksXzfcRUaMKQskugWL2LAHceVm6FzD3EOJKrQVkkMo3Fg2Alu5F+sJrJSZubI0ZL0zMDw4wMO/1jIVRxiaAKZUptnC39bZjUGz+WFnS8E1shctTKHMpVlAuC4CXF2BYWBI8rRKbIVqlhIYpFzSaS6VWT/wASQ4L4BEMaHicqXLWqUhMt1D/qgBS7BsJcEZdiT5CNKmiWoKkDLpUA6AHcgnre3Rx5RxN2+C+gep+H5MqbVzVLBDVOEu4CRSGHVvPzi24VpyEJV4gpYIZzjlYOHazwhL1MvkUpS1sLJvyNuHLmwNwRbvGS9KsJlkKX+EUJIAYZJc73x12zC93bGsFnqpcspLMbJP4XD4a2Ha3lFB86YB8szEpcUAB6vC7JSgZGXDAMxtEuKzFLUak5KQUhV7ZLAPQCfyHnFBJ1dUxa1CyCQC5Je+DvYX3bpmNo6bl2JnR6LVAoKCUOSaQkEljdNhtizWfFmiw0SWVYs1LEBgTu4PU99sWig4PqSU/hBYEWwAbEHf8AF6HtF1o55utQN75uxqD9rX/2YmUXY0WMxBTUUuWZWQTZiQfQDL28oppEslblRQSL4Du7m3icxdWSCoKF22ZhgE7+v+oQKV1lSnIB2L22OHZizxKWQB8S15QkgowBzJJIcGx72AaNSeIVJSA6lkkknJJ+xEtbqkAEKJLlidswDQLQFuSw7ByW2PTEaxpCaLFUsUErYknOPQ/WB6fUSw4quE/4mwteD6vS1HkDvvffaNJ4ItvEHDi79vyvG8dGcnwQ5JCuqmS1yySQabu3T0JjkOMaSUslVEsqd/Eo1jdwhiDvDnx8FoKChPyxdyg+J9i2319I4yWSkjJY4f7tGvo7HyTusdl6ek3w+ATtm57ROdbZQB3OG62gOnWQ2Wu13zgdot9RMBkqWpTlCWSmlg5w5fZyRbMTJtMVFQJbnYXZyfRy0BKBfmsMd/2hManIhzh0qskAdyTgDqTtGnAgWD5X++oiXylBydj7bs2wfaGU6QpmEM7CzA5IfzcQBRV+IknPkd/eCwJSEPkDPl9h4YOjWKybKqYEYu/+IZu8ATO6h7MC/lZsH+YeROASbm9IDPbrgt7uYTsAnC0iWn5i0qKiQoEfhN2bL2L4vjrDnGeCiapK5awip3SUk2JBTSMHG2N+kLyNMpa0pdleJLhxUWLk2Llj18JhzVSJi0suhS0MEqSwcuCoZG4Z2e5jJ83ZQiqX8vlUXYAPcXYggB7h4yVqiiWUhVQd8sSojBALm4IeMmcJmplrmKRSEObEbZJyc7vtAl8OUkIKwlzdKC7MdycC9+7wYfIhKRrlS5xsOaqzW5mJAbyEHVLDIXWCskpKGHLu46Pt5GFf6cuVFSQynscXsAN4AtfNa1s+7W9o0oDoFz0pUpSCFBSScEMb3yAWBIw0Vk6YlZZqRgX6NbDM7xDSzFMwJe5IsXHlEEqG4s7nt6wkqCxuVrpqEhIot1CSfzTGoSma1SSQlSgkYBAsNoyKpAMSNZM+aWVykuXJvvgnxAE4YjaPQuFamaJcx0hSU3BUkipgxTLY5F3u7xT8c0MrTLkzhLQn5jgJeY5KVKdbKDBJFO++94suCamXMkFClfLSr/FizEDAuAxyHyblo45vfG0jWKLfTyEGXMFCPCoJFBChmxbF3y9+kNowWISG3uM2DWa0V+vlTUySVuWoHI9kl3sNqQB+cTnSiUMkuABcGq4uzG5PrY5MYcoorNcRLlzCtKVE8oIsRSQEhBF1EmzZZo5zV6RclK3cFJpKF357Au2d/Vh52WonCbqEId/lEE2F1kJULAmohtv8WObXOu0q1qZCShiOilBkuQSLbgk5O/SNYL00TVnLcO1FRoVyqSyACWTzFyD0JvftiOt0qwiWCphZmVluV/zIil1ehrNaVXJAdQAAAwAQbu4ONyOsOBTsgprU4FaRu+97FvNz3tGm5SGi5Q93SGV4erW/UNEpgASf+eLksSB17iCoJFmYYFyU2x5bwvrCpKw4JH5cpY3Fm/eMnTGKolhiGGd/19IHI0YBDE+LHnt7RNUwOejwbR3Lpa0XCLboTZeypTJDdvrBJg/MNApRJEGTLj6OEZbUcTaPM/j/AFtRSgFqXLgflaOJSvmD3D3uRHX/ABjw1SNTMZyD6hiA8cuKSS9tvt48/VxJmkconpy6VM3KHDnoRaJmd4Uly5SVdr46RiNMA9JfriIAAlmO0ZFg9fp0u6HcbFt/LO0DRxEIDJzYmzX6O9xv5xHUylOSxAhSdJfa8AizRxZSks7eW+elyb5jSZz3BfbzeKhCyNoc4fqgFhywfcOA+Sx3goQ58guXsw+li3Z4KEqYt99/pC0zVAmLrhcsFKnXRsbdRf8AS+YlukMWExaQ9WC1u7++TBNNPUS9VJpZ3azbEdfLYd4ZnJQhJQZgUXqYpybWfMJSJB2SS6mDGwPfs30ibsBlWtmpQU1OFkpIJcN0bo31HSEp+omBwVPZrvcMLeVoziOpMuYWDEWsXfDlxl4QnatUxXV7fxBFdgTXPON/u0R0xBUSp2bH6WhxIQlFZYqGAd3F36xVld4tANzHS1JyNvb6WiSpZZRHVh5DPl5GCaTTKKar2wHAfOLvscCB6eYVDNst07mAYCagAsc9jb6xkEM1CbFJJHUt+UZAB6qeLzSZM35HzdOoikoQpdBBIKlVJrCqX8OyT1MBkcHlz5gnonSUjARSUX5SU0oSA4BLlr2tEJWtRLQEyjMqSpBBLllHxy6QQkqLAY7liGNZo+IJm6n+omzFyyVKKSAnxJYIK8sKWSzdz1jzlCSysG5Y64SxUiatYU6Q6HoBLEqU9IuD7gm8Dm/F4QmnTprUkKLkOmX4nqUfFb3gnxNwkA6f+00srMxVRJS4DUrAcCpR2/5MIHI4VJKVJPKlKiGAoSZgpKkK5SQAoN3tiJW3bbJyR4ZIShIUU1zZlRKzZQmEiokbOVEN2vkw3qdSS4BAWVXc7OHv2YARFCzQACGcqQoM2xLEZv1x6xSmX80zAVBJJte2xZ1WIAJ3EVH3O2UnQ1pEUqpZKnUq6i1gDknYjHpFkkJUlxYEMAANsjsxOejxVabQLZwyUpyomwAvUktzdLPta8X+h0qAAGIqchgXcjDGxFILED8o0lJdCLDRzqkEJYFP4Xu2997sYirSLUkl3fI2sRcsHIf7tBNJokgEIJIQm4w9O5vdRGPPuYIJlfLzMzkmxfr/AL6mMnJPNDKtHDiTSff9+8Wui0IQlhd4IqWwBv8AZza3T7eNiZHteDCO3d2cuo3dBhbaCJmdoB88dRAlaiPVjkweCv8AiPhCZqFkDmbt+0eY6jg6hVZj3Bj1xa3BEUPEeE1CzPHP5Hj7socJ0eUahBBYtbtAkTlA5PoYuuNcPaafv6RWz5bWMebKLi6ZunYtMnqJuSbxJZvZTjqIiUtvEaRt+f7xIzRzYv5wKZIKji56fxBVJbf2MSTOtAINJ0i0oExSHSLG9/Y7Z+yIkji4sAVJyHHpZrZLvARPWkWUQ/f+YVmyVZ6wDHZvFQUteoEEHt0+kSXqrMPXvFcEgZicFCHFz3s8CE4piMuZeCqAJvfvAAX5hWlitmcgMb+3rGtPpHLnBwe+SPOIruB0H20Hn8VUxpADnIF2Zm7W6Qhj2m4UPkqUsCnZRyLlm8zu7CEVSKACDnB6d+sBC1lL3UBl9nJP5l4DO1C1G4xjtCpgPo0ySAXVft/MZCSTN2jcOgOu1HCJ2n1OSpK1cqkkuz3cEOoEd2zcxe8BkmUuaGUJCmSTTUFLszJOD1ew9IX4nrJun1VE9ZXJBLWSpSEEmkpDlnaz3IzaOq0aUeKtIA5SApkqraywXTuGCcubxwSk3FXk2SAcG0CkGahcxfypgTQAkKS9IqpuTUCLt7DMVA4qmSKWUsBakkNzLUkkOkDqLuScxbcb0xEpJlp+V8lQUmlyXSAgMmpi/LzHI3vHEcR44SoMup3dV6q7hRL2zgbD3jKEXqWDLXVcTlJlhUoKRUQkp3FiSf8A5Ow8oXlaQF2By5A2Je3U2EJaicZqkEhII9ynYm9zfaHdFxABYCEsckvm13O2/pHSoUq7Bfc6rTaUTUGlbkIYpAarcKAPQAPjD3vEho0oUk0zAql7kA3LHqwsU82xTCkriXOCpayFFIZQB8IIFgGZ7dcHaD6vi6FhSUKVUpClUnKVuOUOL3fpbEcrUsoY+ZktSjLSEpcOFVVXYu463SHPTO8bKFImrDpqCQUs59OYkpJNmHmMxXaGZLTKCQxflUwDk+Ji5w9vpEOJccSuYE5sE7PbLMfYeXmL0o238CbOhSuxTYH8ja3rCirHr0PXuOsL8L1AWKSRbxNa92I2JYe5ETmkZBJBwSGxmPT8Ke2Vf6MdRWgyVRKnyhcLiYXHsKRz0S+UYDOGxhlMyBaqYGdj6CLWpnInDByPHOGAIrs4eOB1VzHp/F0laCAPcfoRHnms0hCu8c/lxtJoek6dFXMQNoiFWZodPDlk+El+l4jP4YtOQR5x5h0CqgSdh+UbRL6kD0LRtMsu28OHQra4PKLWMAUKiT5E9AX/AEgytO4Ygjp94g6ZLXmJUkgZF/LygZDm5YDb7xCHQlqNM1gPWxfyIiH9KR2I2Lg+gaL7TSiCm7g9QWD94tEcElzVNMWUP0x2uT9YlzS5KUL4OHU4iUufeOh4v8GrlCpKwpPUX+neKlPBphs1MwtSlVqwd0k2cW5Xe9oqMlLgUoSi6aIy75IteHjpkkcuGxFOoKQSlQIILEGxB3B6Q7oNdSXN9mgf2JLWRwRZsxNnSkbjcnpDOj4L810jlU1XN26f8u3Ywxw74hZBJCQtS7lsJfA3jrNQmSFIWoMpSQBdu/aOOetKOGNKziVfBk9zyn0jI6r/AMSUlwXLEjLW2s/SMif6iQ9pSfFU5c3VmtZUs4ISAyWdPhyWa8CXxIKnUKWFSyylBRABYApCFXpY2HkIo9dxGaVqqJPKkAnLUgBn+g7w/wDCP9P83/zEszQQ6UJNrEElRqDYakgggnGY6dm1fgd5Op+fpjLbUha5VQc/NZSFAWAS7gMGNVvDuIrNLwaURMUlJCFK/tVAhRT/AJHoTi72eHeJcFVNUdQmWTJKcVJ5F3qewOR3yL3hjTSnSly129hEwjVv9hlajSoloellKsmrLk9Nhd4s9LpAEuAHPsd7iBaySlw7gi4P1B+9okmYKXBZi2M/6YflFtWUsBNUt0gty+rE+T2MKSpNTqJa2xuOmdrQdZWSwlKpOVPyhLF7M+Wv9Y3pwzih372DGosBkMGv3iGsUEhzSygZSBcfiVkeRvkMw7UxHR8IAmVkEJDKdLOcOntYZHeJaTUkJItkEP2DZ6Q7oNYorLpCgMNn2Nmfya1409Nw03gzw2SlSTKK0ldT2sygE5s5Nzb+IJMnpJta332eBzlXKur9AzM/1gBXftHoePpxST7MpscROgvzYRQfKCJXHSQOVmFp01ZBtaJJXGpk232P0vCUqCrKlekWbuAGZm9vsxUq4M/jU7HYN/uOinH7aEZyY5NfVk1RrCCQDTaVIAGQMYtBZ0hJTYXPWF1OLAhzE5U1yxf+Y85pnSmuBPV6MMeVL+kJJQZQcJYZdJDv5F3EXGtRygM36+cKfLJDbHaBOw4AajiNSHoFhcO6W2DZgGm0yZpNMpNTCwLN37QX5YCmLB4c0aFIDIVSAS4a599t4TwsFJ7uRTVaRUo86CxbHbzgaSpkmmz9Q/qDD+p1RWCSygLhLB/MOLCFpExO6AqoWYF/TofSJTfZTSvAqrVqBCmdAO6mPl39oYTxgsUpQSbkcwZJbxOByFt4irhyVEXoDOx5nN/VoCvSgMm4PpT6N9IrAvcF10lapP8AfMkN4VFKVrIYMCsB7bdbjYA1Om+FkzCohSpZuUAgelRJtcGLqXoSpJSpqVA7P6GzwHRnUJBSeaXSKVWLEECkg53IIv8ApSmKWnwL8L+G1BdU5KlKUSU/LUC7AkuGLWBOLx1+hIrabLMxL0oNIHYOk9jnHTuhK+JUylArBExPaxHY/wCottLxZExKloIUulyCoF8WUDYNjEZTjvyyVFcDZ4RLPikSCffFhdr2jcUJ+ONNsdQB0TUw7C+IyMvQfwGPk4DWzCUKe7KUL9AogD0ECkhtQQLAFvSMjI9JcmDPYfg7RpnS6JorQAkAEmzkksxtdIx0jn0IAQDvUoRkZHHH9WSNWR1Qsn1jUtZCVdiG+/QRqMjo6DsudVMJ0o7kfk37xQpU1+gjcZEaXf5Hq9DmnxF78MpCkKKgCfnM7XZJlgAEYyfeMjI6fL/SRzw+onxeUEmYBgEEeZKgfyEVpwIyMjp8b9NC1PqJIie/pGRkdBmyTxgmEEMclo3GREuGNA9SgAlh1/SK+erMZGRxTOhAQkEucgD9YWUeYdy3pG4yORdmjJ6kMgtZm+piK8J7kRkZElMZlpAUW6fvDuvSCiW93q88dYyMjKRtp9lRMS0pKhZT599sRcTJYCbdvpGRkS+SoFPKPKVfiw/rDqkCpJYOVAejRkZDlyUhBcwiaoDFQHvmLhekQS9IsQ0ZGQpdFo4/juqUQXJtce5H0ijk6paS4UQTY+RyPKMjI69Je04Nb6gyNUoBgWAjIyMjUyP/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upload.wikimedia.org/wikipedia/commons/thumb/0/04/Battle_of_Wilsons_Creek.png/300px-Battle_of_Wilsons_Creek.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dirty="0" smtClean="0">
                <a:solidFill>
                  <a:srgbClr val="FF0000"/>
                </a:solidFill>
              </a:rPr>
              <a:t>The battle overview</a:t>
            </a:r>
            <a:endParaRPr lang="en-US" dirty="0">
              <a:solidFill>
                <a:srgbClr val="FF0000"/>
              </a:solidFill>
            </a:endParaRPr>
          </a:p>
        </p:txBody>
      </p:sp>
      <p:sp>
        <p:nvSpPr>
          <p:cNvPr id="3" name="Content Placeholder 2"/>
          <p:cNvSpPr>
            <a:spLocks noGrp="1"/>
          </p:cNvSpPr>
          <p:nvPr>
            <p:ph idx="1"/>
          </p:nvPr>
        </p:nvSpPr>
        <p:spPr/>
        <p:txBody>
          <a:bodyPr>
            <a:normAutofit/>
          </a:bodyPr>
          <a:lstStyle/>
          <a:p>
            <a:r>
              <a:rPr lang="en-US" dirty="0" smtClean="0">
                <a:solidFill>
                  <a:srgbClr val="FF0000"/>
                </a:solidFill>
              </a:rPr>
              <a:t>The union troops attacked the confederates in Missouri on august 10, 1861. They tried to flank the confederates but is was unsuccessful. They thought if they killed the confederates they would hold a very strong strategic way point but the confederates thought the same about the union.</a:t>
            </a:r>
            <a:endParaRPr lang="en-US" dirty="0">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2.gstatic.com/images?q=tbn:ANd9GcTruwRTJHxxTsp9A8GiRgKGikEeSjfx2RnzhruQrJukVqHm3C37"/>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1752600" y="1295400"/>
            <a:ext cx="6324600" cy="369332"/>
          </a:xfrm>
          <a:prstGeom prst="rect">
            <a:avLst/>
          </a:prstGeom>
          <a:noFill/>
        </p:spPr>
        <p:txBody>
          <a:bodyPr wrap="square" rtlCol="0">
            <a:spAutoFit/>
          </a:bodyPr>
          <a:lstStyle/>
          <a:p>
            <a:r>
              <a:rPr lang="en-US" dirty="0" smtClean="0">
                <a:solidFill>
                  <a:srgbClr val="FF0000"/>
                </a:solidFill>
              </a:rPr>
              <a:t>Battle stats:</a:t>
            </a:r>
            <a:endParaRPr lang="en-US" dirty="0">
              <a:solidFill>
                <a:srgbClr val="FF0000"/>
              </a:solidFill>
            </a:endParaRPr>
          </a:p>
        </p:txBody>
      </p:sp>
      <p:graphicFrame>
        <p:nvGraphicFramePr>
          <p:cNvPr id="5" name="Table 4"/>
          <p:cNvGraphicFramePr>
            <a:graphicFrameLocks noGrp="1"/>
          </p:cNvGraphicFramePr>
          <p:nvPr/>
        </p:nvGraphicFramePr>
        <p:xfrm>
          <a:off x="3048000" y="1295400"/>
          <a:ext cx="6096000" cy="1483360"/>
        </p:xfrm>
        <a:graphic>
          <a:graphicData uri="http://schemas.openxmlformats.org/drawingml/2006/table">
            <a:tbl>
              <a:tblPr firstRow="1" bandRow="1">
                <a:tableStyleId>{073A0DAA-6AF3-43AB-8588-CEC1D06C72B9}</a:tableStyleId>
              </a:tblPr>
              <a:tblGrid>
                <a:gridCol w="2032000"/>
                <a:gridCol w="2032000"/>
                <a:gridCol w="2032000"/>
              </a:tblGrid>
              <a:tr h="370840">
                <a:tc>
                  <a:txBody>
                    <a:bodyPr/>
                    <a:lstStyle/>
                    <a:p>
                      <a:endParaRPr lang="en-US" dirty="0"/>
                    </a:p>
                  </a:txBody>
                  <a:tcPr/>
                </a:tc>
                <a:tc>
                  <a:txBody>
                    <a:bodyPr/>
                    <a:lstStyle/>
                    <a:p>
                      <a:r>
                        <a:rPr lang="en-US" dirty="0" smtClean="0"/>
                        <a:t>Union</a:t>
                      </a:r>
                      <a:endParaRPr lang="en-US" dirty="0"/>
                    </a:p>
                  </a:txBody>
                  <a:tcPr/>
                </a:tc>
                <a:tc>
                  <a:txBody>
                    <a:bodyPr/>
                    <a:lstStyle/>
                    <a:p>
                      <a:r>
                        <a:rPr lang="en-US" dirty="0" smtClean="0"/>
                        <a:t>Confederate</a:t>
                      </a:r>
                      <a:endParaRPr lang="en-US" dirty="0"/>
                    </a:p>
                  </a:txBody>
                  <a:tcPr/>
                </a:tc>
              </a:tr>
              <a:tr h="370840">
                <a:tc>
                  <a:txBody>
                    <a:bodyPr/>
                    <a:lstStyle/>
                    <a:p>
                      <a:r>
                        <a:rPr lang="en-US" dirty="0" smtClean="0"/>
                        <a:t>Strength</a:t>
                      </a:r>
                      <a:endParaRPr lang="en-US" dirty="0"/>
                    </a:p>
                  </a:txBody>
                  <a:tcPr/>
                </a:tc>
                <a:tc>
                  <a:txBody>
                    <a:bodyPr/>
                    <a:lstStyle/>
                    <a:p>
                      <a:r>
                        <a:rPr lang="en-US" dirty="0" smtClean="0"/>
                        <a:t>5,430</a:t>
                      </a:r>
                      <a:endParaRPr lang="en-US" dirty="0"/>
                    </a:p>
                  </a:txBody>
                  <a:tcPr/>
                </a:tc>
                <a:tc>
                  <a:txBody>
                    <a:bodyPr/>
                    <a:lstStyle/>
                    <a:p>
                      <a:r>
                        <a:rPr lang="en-US" dirty="0" smtClean="0"/>
                        <a:t>12,120</a:t>
                      </a:r>
                      <a:endParaRPr lang="en-US" dirty="0"/>
                    </a:p>
                  </a:txBody>
                  <a:tcPr/>
                </a:tc>
              </a:tr>
              <a:tr h="370840">
                <a:tc>
                  <a:txBody>
                    <a:bodyPr/>
                    <a:lstStyle/>
                    <a:p>
                      <a:r>
                        <a:rPr lang="en-US" dirty="0" smtClean="0"/>
                        <a:t>Soldiers</a:t>
                      </a:r>
                      <a:endParaRPr lang="en-US" dirty="0"/>
                    </a:p>
                  </a:txBody>
                  <a:tcPr/>
                </a:tc>
                <a:tc>
                  <a:txBody>
                    <a:bodyPr/>
                    <a:lstStyle/>
                    <a:p>
                      <a:r>
                        <a:rPr lang="en-US" dirty="0" smtClean="0"/>
                        <a:t>5,430</a:t>
                      </a:r>
                      <a:endParaRPr lang="en-US" dirty="0"/>
                    </a:p>
                  </a:txBody>
                  <a:tcPr/>
                </a:tc>
                <a:tc>
                  <a:txBody>
                    <a:bodyPr/>
                    <a:lstStyle/>
                    <a:p>
                      <a:r>
                        <a:rPr lang="en-US" dirty="0" smtClean="0"/>
                        <a:t>12,120</a:t>
                      </a:r>
                      <a:endParaRPr lang="en-US" dirty="0"/>
                    </a:p>
                  </a:txBody>
                  <a:tcPr/>
                </a:tc>
              </a:tr>
              <a:tr h="370840">
                <a:tc>
                  <a:txBody>
                    <a:bodyPr/>
                    <a:lstStyle/>
                    <a:p>
                      <a:r>
                        <a:rPr lang="en-US" dirty="0" smtClean="0"/>
                        <a:t>Losses</a:t>
                      </a:r>
                      <a:endParaRPr lang="en-US" dirty="0"/>
                    </a:p>
                  </a:txBody>
                  <a:tcPr/>
                </a:tc>
                <a:tc>
                  <a:txBody>
                    <a:bodyPr/>
                    <a:lstStyle/>
                    <a:p>
                      <a:r>
                        <a:rPr lang="en-US" dirty="0" smtClean="0"/>
                        <a:t>1,317</a:t>
                      </a:r>
                      <a:endParaRPr lang="en-US" dirty="0"/>
                    </a:p>
                  </a:txBody>
                  <a:tcPr/>
                </a:tc>
                <a:tc>
                  <a:txBody>
                    <a:bodyPr/>
                    <a:lstStyle/>
                    <a:p>
                      <a:r>
                        <a:rPr lang="en-US" dirty="0" smtClean="0"/>
                        <a:t>1,232+</a:t>
                      </a:r>
                      <a:endParaRPr lang="en-US" dirty="0"/>
                    </a:p>
                  </a:txBody>
                  <a:tcPr/>
                </a:tc>
              </a:tr>
            </a:tbl>
          </a:graphicData>
        </a:graphic>
      </p:graphicFrame>
      <p:sp>
        <p:nvSpPr>
          <p:cNvPr id="6" name="TextBox 5"/>
          <p:cNvSpPr txBox="1"/>
          <p:nvPr/>
        </p:nvSpPr>
        <p:spPr>
          <a:xfrm>
            <a:off x="457200" y="5943600"/>
            <a:ext cx="8229600" cy="923330"/>
          </a:xfrm>
          <a:prstGeom prst="rect">
            <a:avLst/>
          </a:prstGeom>
          <a:noFill/>
        </p:spPr>
        <p:txBody>
          <a:bodyPr wrap="square" rtlCol="0">
            <a:spAutoFit/>
          </a:bodyPr>
          <a:lstStyle/>
          <a:p>
            <a:r>
              <a:rPr lang="en-US" dirty="0" smtClean="0">
                <a:solidFill>
                  <a:srgbClr val="FF0000"/>
                </a:solidFill>
              </a:rPr>
              <a:t>The battle of Wilson’s Creek related to the previous battles in war strategies and methods used to take the opponents territory. This battle was not a major turning point in the war.</a:t>
            </a:r>
            <a:endParaRPr lang="en-US" dirty="0">
              <a:solidFill>
                <a:srgbClr val="FF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carrollscorner.net/images/Huzzah_Civil_War_Tombstone.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2049" name="Picture 1" descr="Nathaniel lyon small.jpg"/>
          <p:cNvPicPr>
            <a:picLocks noChangeAspect="1" noChangeArrowheads="1"/>
          </p:cNvPicPr>
          <p:nvPr/>
        </p:nvPicPr>
        <p:blipFill>
          <a:blip r:embed="rId3" cstate="print"/>
          <a:srcRect/>
          <a:stretch>
            <a:fillRect/>
          </a:stretch>
        </p:blipFill>
        <p:spPr bwMode="auto">
          <a:xfrm>
            <a:off x="0" y="0"/>
            <a:ext cx="1905000" cy="2466975"/>
          </a:xfrm>
          <a:prstGeom prst="rect">
            <a:avLst/>
          </a:prstGeom>
          <a:noFill/>
        </p:spPr>
      </p:pic>
      <p:graphicFrame>
        <p:nvGraphicFramePr>
          <p:cNvPr id="5" name="Table 4"/>
          <p:cNvGraphicFramePr>
            <a:graphicFrameLocks noGrp="1"/>
          </p:cNvGraphicFramePr>
          <p:nvPr/>
        </p:nvGraphicFramePr>
        <p:xfrm>
          <a:off x="1905000" y="0"/>
          <a:ext cx="1826712" cy="781904"/>
        </p:xfrm>
        <a:graphic>
          <a:graphicData uri="http://schemas.openxmlformats.org/drawingml/2006/table">
            <a:tbl>
              <a:tblPr/>
              <a:tblGrid>
                <a:gridCol w="913356"/>
                <a:gridCol w="913356"/>
              </a:tblGrid>
              <a:tr h="165278">
                <a:tc gridSpan="2">
                  <a:txBody>
                    <a:bodyPr/>
                    <a:lstStyle/>
                    <a:p>
                      <a:pPr algn="ctr"/>
                      <a:r>
                        <a:rPr lang="en-US" sz="1100" b="1" dirty="0"/>
                        <a:t>Nathaniel Lyon</a:t>
                      </a:r>
                    </a:p>
                  </a:txBody>
                  <a:tcPr marL="55671" marR="55671" marT="27836" marB="27836" anchor="ctr">
                    <a:lnL>
                      <a:noFill/>
                    </a:lnL>
                    <a:lnR>
                      <a:noFill/>
                    </a:lnR>
                    <a:lnT>
                      <a:noFill/>
                    </a:lnT>
                    <a:lnB>
                      <a:noFill/>
                    </a:lnB>
                    <a:solidFill>
                      <a:srgbClr val="B0C4DE"/>
                    </a:solidFill>
                  </a:tcPr>
                </a:tc>
                <a:tc hMerge="1">
                  <a:txBody>
                    <a:bodyPr/>
                    <a:lstStyle/>
                    <a:p>
                      <a:endParaRPr lang="en-US"/>
                    </a:p>
                  </a:txBody>
                  <a:tcPr/>
                </a:tc>
              </a:tr>
              <a:tr h="413426">
                <a:tc gridSpan="2">
                  <a:txBody>
                    <a:bodyPr/>
                    <a:lstStyle/>
                    <a:p>
                      <a:pPr algn="ctr"/>
                      <a:r>
                        <a:rPr lang="en-US" sz="1100" dirty="0"/>
                        <a:t>July 14, 1818(1818-07-14) – August 10, 1861(1861-08-10) (aged 43)</a:t>
                      </a:r>
                    </a:p>
                  </a:txBody>
                  <a:tcPr marL="55671" marR="55671" marT="27836" marB="27836" anchor="ctr">
                    <a:lnL>
                      <a:noFill/>
                    </a:lnL>
                    <a:lnR>
                      <a:noFill/>
                    </a:lnR>
                    <a:lnT>
                      <a:noFill/>
                    </a:lnT>
                    <a:lnB>
                      <a:noFill/>
                    </a:lnB>
                    <a:solidFill>
                      <a:srgbClr val="B0C4DE"/>
                    </a:solidFill>
                  </a:tcPr>
                </a:tc>
                <a:tc hMerge="1">
                  <a:txBody>
                    <a:bodyPr/>
                    <a:lstStyle/>
                    <a:p>
                      <a:endParaRPr lang="en-US"/>
                    </a:p>
                  </a:txBody>
                  <a:tcPr/>
                </a:tc>
              </a:tr>
            </a:tbl>
          </a:graphicData>
        </a:graphic>
      </p:graphicFrame>
      <p:sp>
        <p:nvSpPr>
          <p:cNvPr id="6" name="TextBox 5"/>
          <p:cNvSpPr txBox="1"/>
          <p:nvPr/>
        </p:nvSpPr>
        <p:spPr>
          <a:xfrm>
            <a:off x="1905000" y="762000"/>
            <a:ext cx="1828800" cy="600164"/>
          </a:xfrm>
          <a:prstGeom prst="rect">
            <a:avLst/>
          </a:prstGeom>
          <a:noFill/>
        </p:spPr>
        <p:txBody>
          <a:bodyPr wrap="square" rtlCol="0">
            <a:spAutoFit/>
          </a:bodyPr>
          <a:lstStyle/>
          <a:p>
            <a:r>
              <a:rPr lang="en-US" sz="1100" dirty="0" smtClean="0"/>
              <a:t>Place of Birth: Ashford Connecticut    </a:t>
            </a:r>
          </a:p>
          <a:p>
            <a:r>
              <a:rPr lang="en-US" sz="1100" dirty="0" smtClean="0"/>
              <a:t>Years of service:20</a:t>
            </a:r>
            <a:endParaRPr lang="en-US" sz="1100" dirty="0"/>
          </a:p>
        </p:txBody>
      </p:sp>
      <p:pic>
        <p:nvPicPr>
          <p:cNvPr id="2050" name="Picture 2" descr="McCullochBenjamin.jpg"/>
          <p:cNvPicPr>
            <a:picLocks noChangeAspect="1" noChangeArrowheads="1"/>
          </p:cNvPicPr>
          <p:nvPr/>
        </p:nvPicPr>
        <p:blipFill>
          <a:blip r:embed="rId4" cstate="print"/>
          <a:srcRect/>
          <a:stretch>
            <a:fillRect/>
          </a:stretch>
        </p:blipFill>
        <p:spPr bwMode="auto">
          <a:xfrm>
            <a:off x="0" y="2438400"/>
            <a:ext cx="1905000" cy="2533650"/>
          </a:xfrm>
          <a:prstGeom prst="rect">
            <a:avLst/>
          </a:prstGeom>
          <a:noFill/>
        </p:spPr>
      </p:pic>
      <p:graphicFrame>
        <p:nvGraphicFramePr>
          <p:cNvPr id="10" name="Table 9"/>
          <p:cNvGraphicFramePr>
            <a:graphicFrameLocks noGrp="1"/>
          </p:cNvGraphicFramePr>
          <p:nvPr/>
        </p:nvGraphicFramePr>
        <p:xfrm>
          <a:off x="1905000" y="2438400"/>
          <a:ext cx="1652588" cy="1021080"/>
        </p:xfrm>
        <a:graphic>
          <a:graphicData uri="http://schemas.openxmlformats.org/drawingml/2006/table">
            <a:tbl>
              <a:tblPr/>
              <a:tblGrid>
                <a:gridCol w="1652588"/>
              </a:tblGrid>
              <a:tr h="145774">
                <a:tc>
                  <a:txBody>
                    <a:bodyPr/>
                    <a:lstStyle/>
                    <a:p>
                      <a:pPr algn="ctr"/>
                      <a:r>
                        <a:rPr lang="en-US" sz="1100" b="1" dirty="0"/>
                        <a:t>Benjamin McCulloch</a:t>
                      </a:r>
                    </a:p>
                  </a:txBody>
                  <a:tcPr anchor="ctr">
                    <a:lnL>
                      <a:noFill/>
                    </a:lnL>
                    <a:lnR>
                      <a:noFill/>
                    </a:lnR>
                    <a:lnT>
                      <a:noFill/>
                    </a:lnT>
                    <a:lnB>
                      <a:noFill/>
                    </a:lnB>
                    <a:solidFill>
                      <a:srgbClr val="B0C4DE"/>
                    </a:solidFill>
                  </a:tcPr>
                </a:tc>
              </a:tr>
              <a:tr h="692426">
                <a:tc>
                  <a:txBody>
                    <a:bodyPr/>
                    <a:lstStyle/>
                    <a:p>
                      <a:pPr algn="ctr"/>
                      <a:r>
                        <a:rPr lang="en-US" sz="1100" dirty="0"/>
                        <a:t>November 11, 1811(1811-11-11) – March 7, 1862(1862-03-07) (aged 50)</a:t>
                      </a:r>
                    </a:p>
                  </a:txBody>
                  <a:tcPr anchor="ctr">
                    <a:lnL>
                      <a:noFill/>
                    </a:lnL>
                    <a:lnR>
                      <a:noFill/>
                    </a:lnR>
                    <a:lnT>
                      <a:noFill/>
                    </a:lnT>
                    <a:lnB>
                      <a:noFill/>
                    </a:lnB>
                    <a:solidFill>
                      <a:srgbClr val="B0C4DE"/>
                    </a:solidFill>
                  </a:tcPr>
                </a:tc>
              </a:tr>
            </a:tbl>
          </a:graphicData>
        </a:graphic>
      </p:graphicFrame>
      <p:sp>
        <p:nvSpPr>
          <p:cNvPr id="11" name="TextBox 10"/>
          <p:cNvSpPr txBox="1"/>
          <p:nvPr/>
        </p:nvSpPr>
        <p:spPr>
          <a:xfrm>
            <a:off x="1905000" y="3429000"/>
            <a:ext cx="2119491" cy="600164"/>
          </a:xfrm>
          <a:prstGeom prst="rect">
            <a:avLst/>
          </a:prstGeom>
          <a:noFill/>
        </p:spPr>
        <p:txBody>
          <a:bodyPr wrap="none" rtlCol="0">
            <a:spAutoFit/>
          </a:bodyPr>
          <a:lstStyle/>
          <a:p>
            <a:r>
              <a:rPr lang="en-US" sz="1100" dirty="0" smtClean="0"/>
              <a:t>Place of Birth: Rutherford County </a:t>
            </a:r>
          </a:p>
          <a:p>
            <a:r>
              <a:rPr lang="en-US" sz="1100" dirty="0" smtClean="0"/>
              <a:t>Tennessee</a:t>
            </a:r>
          </a:p>
          <a:p>
            <a:r>
              <a:rPr lang="en-US" sz="1100" dirty="0" smtClean="0"/>
              <a:t>Years of service:9</a:t>
            </a:r>
            <a:endParaRPr lang="en-US" sz="1100" dirty="0"/>
          </a:p>
        </p:txBody>
      </p:sp>
      <p:sp>
        <p:nvSpPr>
          <p:cNvPr id="9" name="TextBox 8"/>
          <p:cNvSpPr txBox="1"/>
          <p:nvPr/>
        </p:nvSpPr>
        <p:spPr>
          <a:xfrm>
            <a:off x="4495800" y="304800"/>
            <a:ext cx="4343400" cy="1477328"/>
          </a:xfrm>
          <a:prstGeom prst="rect">
            <a:avLst/>
          </a:prstGeom>
          <a:noFill/>
        </p:spPr>
        <p:txBody>
          <a:bodyPr wrap="square" rtlCol="0">
            <a:spAutoFit/>
          </a:bodyPr>
          <a:lstStyle/>
          <a:p>
            <a:r>
              <a:rPr lang="en-US" dirty="0" smtClean="0">
                <a:solidFill>
                  <a:srgbClr val="FF0000"/>
                </a:solidFill>
              </a:rPr>
              <a:t>These were the prominent generals in this battle. They originally hoped that the land would protect them from the enemy but </a:t>
            </a:r>
            <a:r>
              <a:rPr lang="en-US" smtClean="0">
                <a:solidFill>
                  <a:srgbClr val="FF0000"/>
                </a:solidFill>
              </a:rPr>
              <a:t>the confederates </a:t>
            </a:r>
            <a:r>
              <a:rPr lang="en-US" dirty="0" smtClean="0">
                <a:solidFill>
                  <a:srgbClr val="FF0000"/>
                </a:solidFill>
              </a:rPr>
              <a:t>had been better prepared and they were able to win the battle.</a:t>
            </a:r>
            <a:endParaRPr lang="en-US" dirty="0">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civilwar.org/battlefields/wilsonscreek/maps/civil-war-trust-maps/wilsons-creek-august-10.jpg"/>
          <p:cNvPicPr>
            <a:picLocks noChangeAspect="1" noChangeArrowheads="1"/>
          </p:cNvPicPr>
          <p:nvPr/>
        </p:nvPicPr>
        <p:blipFill>
          <a:blip r:embed="rId3" cstate="print"/>
          <a:srcRect/>
          <a:stretch>
            <a:fillRect/>
          </a:stretch>
        </p:blipFill>
        <p:spPr bwMode="auto">
          <a:xfrm>
            <a:off x="0" y="-228600"/>
            <a:ext cx="9144000" cy="7086600"/>
          </a:xfrm>
          <a:prstGeom prst="rect">
            <a:avLst/>
          </a:prstGeom>
          <a:noFill/>
        </p:spPr>
      </p:pic>
      <p:sp>
        <p:nvSpPr>
          <p:cNvPr id="3" name="TextBox 2"/>
          <p:cNvSpPr txBox="1"/>
          <p:nvPr/>
        </p:nvSpPr>
        <p:spPr>
          <a:xfrm>
            <a:off x="0" y="-228600"/>
            <a:ext cx="3048000" cy="2308324"/>
          </a:xfrm>
          <a:prstGeom prst="rect">
            <a:avLst/>
          </a:prstGeom>
          <a:noFill/>
        </p:spPr>
        <p:txBody>
          <a:bodyPr wrap="square" rtlCol="0">
            <a:spAutoFit/>
          </a:bodyPr>
          <a:lstStyle/>
          <a:p>
            <a:r>
              <a:rPr lang="en-US" dirty="0" smtClean="0">
                <a:solidFill>
                  <a:srgbClr val="000099"/>
                </a:solidFill>
              </a:rPr>
              <a:t>This battle is actually fairly simple. What had happened was that Lyon’s Men flanked McCulloch’s men. The attack was meant to be a sneak attack but it failed and the union was pushed back and forced to retreat</a:t>
            </a:r>
            <a:endParaRPr lang="en-US" dirty="0">
              <a:solidFill>
                <a:srgbClr val="000099"/>
              </a:solidFill>
            </a:endParaRPr>
          </a:p>
        </p:txBody>
      </p:sp>
      <p:pic>
        <p:nvPicPr>
          <p:cNvPr id="4" name="The Battle of Wilsons Cr">
            <a:hlinkClick r:id="" action="ppaction://media"/>
          </p:cNvPr>
          <p:cNvPicPr>
            <a:picLocks noRot="1" noChangeAspect="1"/>
          </p:cNvPicPr>
          <p:nvPr>
            <a:wavAudioFile r:embed="rId1" name="The Battle of Wilsons Cr"/>
          </p:nvPr>
        </p:nvPicPr>
        <p:blipFill>
          <a:blip r:embed="rId4" cstate="print"/>
          <a:stretch>
            <a:fillRect/>
          </a:stretch>
        </p:blipFill>
        <p:spPr>
          <a:xfrm>
            <a:off x="381000" y="22098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7800"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www.nps.gov/wicr/photosmultimedia/images/_IGP3127.jpg"/>
          <p:cNvPicPr>
            <a:picLocks noChangeAspect="1" noChangeArrowheads="1"/>
          </p:cNvPicPr>
          <p:nvPr/>
        </p:nvPicPr>
        <p:blipFill>
          <a:blip r:embed="rId2" cstate="print"/>
          <a:srcRect/>
          <a:stretch>
            <a:fillRect/>
          </a:stretch>
        </p:blipFill>
        <p:spPr bwMode="auto">
          <a:xfrm>
            <a:off x="0" y="0"/>
            <a:ext cx="5334000" cy="3829051"/>
          </a:xfrm>
          <a:prstGeom prst="rect">
            <a:avLst/>
          </a:prstGeom>
          <a:noFill/>
        </p:spPr>
      </p:pic>
      <p:pic>
        <p:nvPicPr>
          <p:cNvPr id="18436" name="Picture 4" descr="http://www.maekchu.com/pages/Places/pics/carolina_mountains/Wilson%20Creek%20Gorge.JPG"/>
          <p:cNvPicPr>
            <a:picLocks noChangeAspect="1" noChangeArrowheads="1"/>
          </p:cNvPicPr>
          <p:nvPr/>
        </p:nvPicPr>
        <p:blipFill>
          <a:blip r:embed="rId3" cstate="print"/>
          <a:srcRect/>
          <a:stretch>
            <a:fillRect/>
          </a:stretch>
        </p:blipFill>
        <p:spPr bwMode="auto">
          <a:xfrm>
            <a:off x="6400800" y="0"/>
            <a:ext cx="2743200" cy="2057401"/>
          </a:xfrm>
          <a:prstGeom prst="rect">
            <a:avLst/>
          </a:prstGeom>
          <a:noFill/>
        </p:spPr>
      </p:pic>
      <p:pic>
        <p:nvPicPr>
          <p:cNvPr id="18438" name="Picture 6" descr="http://www.1st-art-gallery.com/thumbnail/255118/1/General-Lyons-1818-61-Charge-At-The-Battle-Of-Wilsons-Creek-Missouri.jpg"/>
          <p:cNvPicPr>
            <a:picLocks noChangeAspect="1" noChangeArrowheads="1"/>
          </p:cNvPicPr>
          <p:nvPr/>
        </p:nvPicPr>
        <p:blipFill>
          <a:blip r:embed="rId4" cstate="print"/>
          <a:srcRect/>
          <a:stretch>
            <a:fillRect/>
          </a:stretch>
        </p:blipFill>
        <p:spPr bwMode="auto">
          <a:xfrm>
            <a:off x="3429000" y="1600200"/>
            <a:ext cx="5715000" cy="3819525"/>
          </a:xfrm>
          <a:prstGeom prst="rect">
            <a:avLst/>
          </a:prstGeom>
          <a:noFill/>
        </p:spPr>
      </p:pic>
      <p:pic>
        <p:nvPicPr>
          <p:cNvPr id="18440" name="Picture 8" descr="http://www.komu.com/images/news/WilsonsCreekSign2.jpg"/>
          <p:cNvPicPr>
            <a:picLocks noChangeAspect="1" noChangeArrowheads="1"/>
          </p:cNvPicPr>
          <p:nvPr/>
        </p:nvPicPr>
        <p:blipFill>
          <a:blip r:embed="rId5" cstate="print"/>
          <a:srcRect/>
          <a:stretch>
            <a:fillRect/>
          </a:stretch>
        </p:blipFill>
        <p:spPr bwMode="auto">
          <a:xfrm>
            <a:off x="3810000" y="0"/>
            <a:ext cx="3429000" cy="2057400"/>
          </a:xfrm>
          <a:prstGeom prst="rect">
            <a:avLst/>
          </a:prstGeom>
          <a:noFill/>
        </p:spPr>
      </p:pic>
      <p:pic>
        <p:nvPicPr>
          <p:cNvPr id="18442" name="Picture 10" descr="http://www.old-picture.com/civil-war/pictures/Artillery-Civil-War-001.jpg"/>
          <p:cNvPicPr>
            <a:picLocks noChangeAspect="1" noChangeArrowheads="1"/>
          </p:cNvPicPr>
          <p:nvPr/>
        </p:nvPicPr>
        <p:blipFill>
          <a:blip r:embed="rId6" cstate="print"/>
          <a:srcRect/>
          <a:stretch>
            <a:fillRect/>
          </a:stretch>
        </p:blipFill>
        <p:spPr bwMode="auto">
          <a:xfrm>
            <a:off x="0" y="3810000"/>
            <a:ext cx="4876800" cy="3048000"/>
          </a:xfrm>
          <a:prstGeom prst="rect">
            <a:avLst/>
          </a:prstGeom>
          <a:noFill/>
        </p:spPr>
      </p:pic>
      <p:pic>
        <p:nvPicPr>
          <p:cNvPr id="18444" name="Picture 12" descr="http://www.confederatemercantile.com/confederate_flag.jpg"/>
          <p:cNvPicPr>
            <a:picLocks noChangeAspect="1" noChangeArrowheads="1"/>
          </p:cNvPicPr>
          <p:nvPr/>
        </p:nvPicPr>
        <p:blipFill>
          <a:blip r:embed="rId7" cstate="print"/>
          <a:srcRect/>
          <a:stretch>
            <a:fillRect/>
          </a:stretch>
        </p:blipFill>
        <p:spPr bwMode="auto">
          <a:xfrm>
            <a:off x="4876800" y="4800600"/>
            <a:ext cx="4267200" cy="2099388"/>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www.civilwarhome.com/images/appomattoxsurrender.jpg"/>
          <p:cNvPicPr>
            <a:picLocks noChangeAspect="1" noChangeArrowheads="1"/>
          </p:cNvPicPr>
          <p:nvPr/>
        </p:nvPicPr>
        <p:blipFill>
          <a:blip r:embed="rId2" cstate="print"/>
          <a:srcRect/>
          <a:stretch>
            <a:fillRect/>
          </a:stretch>
        </p:blipFill>
        <p:spPr bwMode="auto">
          <a:xfrm>
            <a:off x="0" y="-7665"/>
            <a:ext cx="9144000" cy="6865665"/>
          </a:xfrm>
          <a:prstGeom prst="rect">
            <a:avLst/>
          </a:prstGeom>
          <a:noFill/>
        </p:spPr>
      </p:pic>
      <p:sp>
        <p:nvSpPr>
          <p:cNvPr id="3" name="TextBox 2"/>
          <p:cNvSpPr txBox="1"/>
          <p:nvPr/>
        </p:nvSpPr>
        <p:spPr>
          <a:xfrm>
            <a:off x="914400" y="1143000"/>
            <a:ext cx="7391400" cy="4401205"/>
          </a:xfrm>
          <a:prstGeom prst="rect">
            <a:avLst/>
          </a:prstGeom>
          <a:noFill/>
        </p:spPr>
        <p:txBody>
          <a:bodyPr wrap="square" rtlCol="0">
            <a:spAutoFit/>
          </a:bodyPr>
          <a:lstStyle/>
          <a:p>
            <a:r>
              <a:rPr lang="en-US" sz="2800" dirty="0" smtClean="0">
                <a:solidFill>
                  <a:srgbClr val="002060"/>
                </a:solidFill>
              </a:rPr>
              <a:t>The battle of Wilson’s creek was important to U.S. history because it was known as one of the bloodiest battles of the war. It demonstrated to the south of how the union was able to fight and it showed them that we would win the war and that there was no chance for the confederates. As you can see in the background brothers, neighbors and friends shake hands and go back to being friends once the war was ended at Appomattox.   </a:t>
            </a:r>
            <a:endParaRPr lang="en-US" sz="2800" dirty="0">
              <a:solidFill>
                <a:srgbClr val="002060"/>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TotalTime>
  <Words>327</Words>
  <Application>Microsoft Office PowerPoint</Application>
  <PresentationFormat>On-screen Show (4:3)</PresentationFormat>
  <Paragraphs>31</Paragraphs>
  <Slides>7</Slides>
  <Notes>0</Notes>
  <HiddenSlides>0</HiddenSlides>
  <MMClips>1</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The Battle of Wilson Creek By:Carson Makuski</vt:lpstr>
      <vt:lpstr>The battle overview</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Battle of Wilson Creek By:Carson Makuski</dc:title>
  <dc:creator>Student</dc:creator>
  <cp:lastModifiedBy>Student</cp:lastModifiedBy>
  <cp:revision>23</cp:revision>
  <dcterms:created xsi:type="dcterms:W3CDTF">2011-04-15T15:00:10Z</dcterms:created>
  <dcterms:modified xsi:type="dcterms:W3CDTF">2011-04-25T15:06:27Z</dcterms:modified>
</cp:coreProperties>
</file>