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ms-office.activeX"/>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58" r:id="rId4"/>
    <p:sldId id="259" r:id="rId5"/>
    <p:sldId id="260" r:id="rId6"/>
    <p:sldId id="264" r:id="rId7"/>
    <p:sldId id="261" r:id="rId8"/>
    <p:sldId id="262" r:id="rId9"/>
    <p:sldId id="268" r:id="rId10"/>
    <p:sldId id="270" r:id="rId11"/>
    <p:sldId id="269" r:id="rId12"/>
    <p:sldId id="265" r:id="rId13"/>
    <p:sldId id="271" r:id="rId14"/>
    <p:sldId id="272" r:id="rId15"/>
    <p:sldId id="266" r:id="rId16"/>
    <p:sldId id="267"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5512D11C-5CC6-11CF-8D67-00AA00BDCE1D}" ax:persistence="persistStream" r:id="rId1"/>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C83D3-98B2-4540-8CE1-D367A2AEEF0B}" type="datetimeFigureOut">
              <a:rPr lang="en-US" smtClean="0"/>
              <a:t>4/25/2011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76ABDE-0092-4E56-B54C-81EB6D62C35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B76ABDE-0092-4E56-B54C-81EB6D62C35D}"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8C808411-5906-4ED7-9A9D-AFBF810B2F9C}" type="datetimeFigureOut">
              <a:rPr lang="en-US" smtClean="0"/>
              <a:pPr/>
              <a:t>4/25/2011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3062CCB-D047-4823-A254-76DBD597CF4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808411-5906-4ED7-9A9D-AFBF810B2F9C}"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808411-5906-4ED7-9A9D-AFBF810B2F9C}"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808411-5906-4ED7-9A9D-AFBF810B2F9C}"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C808411-5906-4ED7-9A9D-AFBF810B2F9C}" type="datetimeFigureOut">
              <a:rPr lang="en-US" smtClean="0"/>
              <a:pPr/>
              <a:t>4/25/2011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808411-5906-4ED7-9A9D-AFBF810B2F9C}"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8C808411-5906-4ED7-9A9D-AFBF810B2F9C}" type="datetimeFigureOut">
              <a:rPr lang="en-US" smtClean="0"/>
              <a:pPr/>
              <a:t>4/25/2011</a:t>
            </a:fld>
            <a:endParaRPr lang="en-US"/>
          </a:p>
        </p:txBody>
      </p:sp>
      <p:sp>
        <p:nvSpPr>
          <p:cNvPr id="27" name="Slide Number Placeholder 26"/>
          <p:cNvSpPr>
            <a:spLocks noGrp="1"/>
          </p:cNvSpPr>
          <p:nvPr>
            <p:ph type="sldNum" sz="quarter" idx="11"/>
          </p:nvPr>
        </p:nvSpPr>
        <p:spPr/>
        <p:txBody>
          <a:bodyPr rtlCol="0"/>
          <a:lstStyle/>
          <a:p>
            <a:fld id="{03062CCB-D047-4823-A254-76DBD597CF45}"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8C808411-5906-4ED7-9A9D-AFBF810B2F9C}" type="datetimeFigureOut">
              <a:rPr lang="en-US" smtClean="0"/>
              <a:pPr/>
              <a:t>4/25/2011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03062CCB-D047-4823-A254-76DBD597CF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808411-5906-4ED7-9A9D-AFBF810B2F9C}" type="datetimeFigureOut">
              <a:rPr lang="en-US" smtClean="0"/>
              <a:pPr/>
              <a:t>4/25/2011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808411-5906-4ED7-9A9D-AFBF810B2F9C}"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C808411-5906-4ED7-9A9D-AFBF810B2F9C}" type="datetimeFigureOut">
              <a:rPr lang="en-US" smtClean="0"/>
              <a:pPr/>
              <a:t>4/25/2011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062CCB-D047-4823-A254-76DBD597CF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8C808411-5906-4ED7-9A9D-AFBF810B2F9C}" type="datetimeFigureOut">
              <a:rPr lang="en-US" smtClean="0"/>
              <a:pPr/>
              <a:t>4/25/2011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3062CCB-D047-4823-A254-76DBD597CF4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First Battle of Bull Run</a:t>
            </a:r>
            <a:endParaRPr lang="en-US" dirty="0"/>
          </a:p>
        </p:txBody>
      </p:sp>
      <p:sp>
        <p:nvSpPr>
          <p:cNvPr id="3" name="Subtitle 2"/>
          <p:cNvSpPr>
            <a:spLocks noGrp="1"/>
          </p:cNvSpPr>
          <p:nvPr>
            <p:ph type="subTitle" idx="1"/>
          </p:nvPr>
        </p:nvSpPr>
        <p:spPr/>
        <p:txBody>
          <a:bodyPr/>
          <a:lstStyle/>
          <a:p>
            <a:r>
              <a:rPr lang="en-US" dirty="0" smtClean="0"/>
              <a:t>Made By Matt </a:t>
            </a:r>
            <a:r>
              <a:rPr lang="en-US" dirty="0" err="1" smtClean="0"/>
              <a:t>Rubenzer</a:t>
            </a:r>
            <a:r>
              <a:rPr lang="en-US" dirty="0" smtClean="0"/>
              <a:t> &amp; Adam Janssen</a:t>
            </a:r>
            <a:endParaRPr lang="en-US" dirty="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http://images-mediawiki-sites.thefullwiki.org/06/4/1/8/472583646242641.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t3.gstatic.com/images?q=tbn:ANd9GcR08GARYriYKzhCpdJJOnZOqrtTK0ukS0-ZYBVBaGspqI47PcS8FQ&amp;t=1"/>
          <p:cNvPicPr>
            <a:picLocks noChangeAspect="1" noChangeArrowheads="1"/>
          </p:cNvPicPr>
          <p:nvPr/>
        </p:nvPicPr>
        <p:blipFill>
          <a:blip r:embed="rId2" cstate="print"/>
          <a:srcRect/>
          <a:stretch>
            <a:fillRect/>
          </a:stretch>
        </p:blipFill>
        <p:spPr bwMode="auto">
          <a:xfrm>
            <a:off x="0" y="0"/>
            <a:ext cx="9139984" cy="6858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americancivilwar.com/bullrun.jpg"/>
          <p:cNvPicPr>
            <a:picLocks noChangeAspect="1" noChangeArrowheads="1"/>
          </p:cNvPicPr>
          <p:nvPr/>
        </p:nvPicPr>
        <p:blipFill>
          <a:blip r:embed="rId2" cstate="print"/>
          <a:srcRect/>
          <a:stretch>
            <a:fillRect/>
          </a:stretch>
        </p:blipFill>
        <p:spPr bwMode="auto">
          <a:xfrm>
            <a:off x="2461" y="1"/>
            <a:ext cx="9141539" cy="685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http://m1.ikiwq.com/img/xl/y0rBVEQt3wW5ADqpjvrtJb.jpg"/>
          <p:cNvPicPr>
            <a:picLocks noChangeAspect="1" noChangeArrowheads="1"/>
          </p:cNvPicPr>
          <p:nvPr/>
        </p:nvPicPr>
        <p:blipFill>
          <a:blip r:embed="rId2" cstate="print"/>
          <a:srcRect/>
          <a:stretch>
            <a:fillRect/>
          </a:stretch>
        </p:blipFill>
        <p:spPr bwMode="auto">
          <a:xfrm>
            <a:off x="-1" y="0"/>
            <a:ext cx="9144001" cy="6858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descr="http://www.15thnewyorkcavalry.org/images/bull%20run%20cavalry.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3" descr="P1261358.JPG"/>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0" y="381000"/>
            <a:ext cx="8229600" cy="1069848"/>
          </a:xfrm>
        </p:spPr>
        <p:txBody>
          <a:bodyPr>
            <a:normAutofit fontScale="90000"/>
          </a:bodyPr>
          <a:lstStyle/>
          <a:p>
            <a:r>
              <a:rPr lang="en-US" dirty="0" smtClean="0">
                <a:solidFill>
                  <a:schemeClr val="tx1">
                    <a:lumMod val="95000"/>
                    <a:lumOff val="5000"/>
                  </a:schemeClr>
                </a:solidFill>
              </a:rPr>
              <a:t>The Reconstructed old stone bridge over Bull Run.</a:t>
            </a:r>
            <a:endParaRPr lang="en-US" dirty="0">
              <a:solidFill>
                <a:schemeClr val="tx1">
                  <a:lumMod val="95000"/>
                  <a:lumOff val="5000"/>
                </a:schemeClr>
              </a:solidFill>
            </a:endParaRPr>
          </a:p>
        </p:txBody>
      </p:sp>
    </p:spTree>
    <p:controls>
      <p:control spid="25601" name="DefaultOcx" r:id="rId2" imgW="914400" imgH="228600"/>
    </p:controls>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knowledgerush.com/wiki_image/e/e1/Bullru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humphrysfamilytree.com/Cashel/CW/bull.run.lore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2057400" y="609600"/>
            <a:ext cx="4648200" cy="369332"/>
          </a:xfrm>
          <a:prstGeom prst="rect">
            <a:avLst/>
          </a:prstGeom>
          <a:noFill/>
        </p:spPr>
        <p:txBody>
          <a:bodyPr wrap="square" rtlCol="0">
            <a:spAutoFit/>
          </a:bodyPr>
          <a:lstStyle/>
          <a:p>
            <a:endParaRPr lang="en-US" dirty="0"/>
          </a:p>
        </p:txBody>
      </p:sp>
      <p:sp>
        <p:nvSpPr>
          <p:cNvPr id="4" name="TextBox 3"/>
          <p:cNvSpPr txBox="1"/>
          <p:nvPr/>
        </p:nvSpPr>
        <p:spPr>
          <a:xfrm>
            <a:off x="2133600" y="838200"/>
            <a:ext cx="4343400" cy="369332"/>
          </a:xfrm>
          <a:prstGeom prst="rect">
            <a:avLst/>
          </a:prstGeom>
          <a:noFill/>
        </p:spPr>
        <p:txBody>
          <a:bodyPr wrap="square" rtlCol="0">
            <a:spAutoFit/>
          </a:bodyPr>
          <a:lstStyle/>
          <a:p>
            <a:endParaRPr lang="en-US" dirty="0"/>
          </a:p>
        </p:txBody>
      </p:sp>
      <p:sp>
        <p:nvSpPr>
          <p:cNvPr id="5" name="TextBox 4"/>
          <p:cNvSpPr txBox="1"/>
          <p:nvPr/>
        </p:nvSpPr>
        <p:spPr>
          <a:xfrm>
            <a:off x="1295400" y="457200"/>
            <a:ext cx="6705600" cy="584775"/>
          </a:xfrm>
          <a:prstGeom prst="rect">
            <a:avLst/>
          </a:prstGeom>
          <a:noFill/>
        </p:spPr>
        <p:txBody>
          <a:bodyPr wrap="square" rtlCol="0">
            <a:spAutoFit/>
          </a:bodyPr>
          <a:lstStyle/>
          <a:p>
            <a:r>
              <a:rPr lang="en-US" sz="3200" dirty="0" smtClean="0"/>
              <a:t>Battlefield of 1</a:t>
            </a:r>
            <a:r>
              <a:rPr lang="en-US" sz="3200" baseline="30000" dirty="0" smtClean="0"/>
              <a:t>st</a:t>
            </a:r>
            <a:r>
              <a:rPr lang="en-US" sz="3200" dirty="0" smtClean="0"/>
              <a:t> Battle of Bull Run</a:t>
            </a:r>
            <a:endParaRPr lang="en-US"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 First Battle of Bull Run was important because it shattered the Union’s hopes of winning the war quickly and easily.  It was also a wake up call for the North,  it showed them that this would be a long and bloody war. It showed them that they would need new leadership and improved training if they were to win the war.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066800"/>
          </a:xfrm>
        </p:spPr>
        <p:txBody>
          <a:bodyPr/>
          <a:lstStyle/>
          <a:p>
            <a:r>
              <a:rPr lang="en-US" dirty="0" smtClean="0"/>
              <a:t>The 1st Battle of Bull Run</a:t>
            </a:r>
            <a:endParaRPr lang="en-US" dirty="0"/>
          </a:p>
        </p:txBody>
      </p:sp>
      <p:sp>
        <p:nvSpPr>
          <p:cNvPr id="3" name="Content Placeholder 2"/>
          <p:cNvSpPr>
            <a:spLocks noGrp="1"/>
          </p:cNvSpPr>
          <p:nvPr>
            <p:ph idx="1"/>
          </p:nvPr>
        </p:nvSpPr>
        <p:spPr>
          <a:xfrm>
            <a:off x="381000" y="2057400"/>
            <a:ext cx="8229600" cy="4325112"/>
          </a:xfrm>
        </p:spPr>
        <p:txBody>
          <a:bodyPr/>
          <a:lstStyle/>
          <a:p>
            <a:r>
              <a:rPr lang="en-US" dirty="0" smtClean="0"/>
              <a:t>The war was fought in Manassas Virginia. It Had 2 names The union called it the first battle of Bull Run and the Confederate called it the First Manassas. </a:t>
            </a:r>
          </a:p>
          <a:p>
            <a:r>
              <a:rPr lang="en-US" dirty="0" smtClean="0"/>
              <a:t>The date was July 21, 1861</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Who: 28,450  union troops lead by General Irvin McDowell</a:t>
            </a:r>
          </a:p>
          <a:p>
            <a:r>
              <a:rPr lang="en-US" dirty="0" smtClean="0"/>
              <a:t> 32,230 Confederate troops lead by General Joseph E. Johnston</a:t>
            </a:r>
          </a:p>
          <a:p>
            <a:r>
              <a:rPr lang="en-US" dirty="0" smtClean="0"/>
              <a:t>What: The North marched against the confederate capitol since they thought it would bring a quick end to the war. </a:t>
            </a:r>
          </a:p>
          <a:p>
            <a:r>
              <a:rPr lang="en-US" dirty="0" smtClean="0"/>
              <a:t>The two armies met at Bull Run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Overview</a:t>
            </a:r>
            <a:endParaRPr lang="en-US" dirty="0"/>
          </a:p>
        </p:txBody>
      </p:sp>
      <p:sp>
        <p:nvSpPr>
          <p:cNvPr id="3" name="Content Placeholder 2"/>
          <p:cNvSpPr>
            <a:spLocks noGrp="1"/>
          </p:cNvSpPr>
          <p:nvPr>
            <p:ph idx="1"/>
          </p:nvPr>
        </p:nvSpPr>
        <p:spPr/>
        <p:txBody>
          <a:bodyPr/>
          <a:lstStyle/>
          <a:p>
            <a:pPr>
              <a:buNone/>
            </a:pPr>
            <a:r>
              <a:rPr lang="en-US" dirty="0" smtClean="0"/>
              <a:t>Where: Manassas Virginia</a:t>
            </a:r>
          </a:p>
          <a:p>
            <a:pPr>
              <a:buNone/>
            </a:pPr>
            <a:r>
              <a:rPr lang="en-US" dirty="0" smtClean="0"/>
              <a:t>When: July 21, 1861</a:t>
            </a:r>
          </a:p>
          <a:p>
            <a:pPr>
              <a:buNone/>
            </a:pPr>
            <a:r>
              <a:rPr lang="en-US" dirty="0" smtClean="0"/>
              <a:t>Why: The North thought it would bring a quick end to the war.</a:t>
            </a:r>
          </a:p>
          <a:p>
            <a:pPr>
              <a:buNone/>
            </a:pPr>
            <a:r>
              <a:rPr lang="en-US" dirty="0" smtClean="0"/>
              <a:t>How: The Union Army under pressure to crush the rebellion in the South, marched toward Richmond, met the Confederate forces </a:t>
            </a:r>
            <a:r>
              <a:rPr lang="en-US" dirty="0" err="1" smtClean="0"/>
              <a:t>comin</a:t>
            </a:r>
            <a:r>
              <a:rPr lang="en-US" dirty="0" smtClean="0"/>
              <a:t>’ </a:t>
            </a:r>
            <a:r>
              <a:rPr lang="en-US" dirty="0" err="1" smtClean="0"/>
              <a:t>nort</a:t>
            </a:r>
            <a:r>
              <a:rPr lang="en-US" dirty="0" smtClean="0"/>
              <a:t>’ from Manassas, a southern base.</a:t>
            </a:r>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Statistics</a:t>
            </a:r>
            <a:endParaRPr lang="en-US" dirty="0"/>
          </a:p>
        </p:txBody>
      </p:sp>
      <p:sp>
        <p:nvSpPr>
          <p:cNvPr id="3" name="Content Placeholder 2"/>
          <p:cNvSpPr>
            <a:spLocks noGrp="1"/>
          </p:cNvSpPr>
          <p:nvPr>
            <p:ph idx="1"/>
          </p:nvPr>
        </p:nvSpPr>
        <p:spPr/>
        <p:txBody>
          <a:bodyPr/>
          <a:lstStyle/>
          <a:p>
            <a:r>
              <a:rPr lang="en-US" dirty="0" smtClean="0"/>
              <a:t>28,450 total Union troops fought</a:t>
            </a:r>
          </a:p>
          <a:p>
            <a:r>
              <a:rPr lang="en-US" dirty="0" smtClean="0"/>
              <a:t>32,230 total Confederate troops fought</a:t>
            </a:r>
          </a:p>
          <a:p>
            <a:r>
              <a:rPr lang="en-US" dirty="0" smtClean="0"/>
              <a:t>2,950 Union soldiers died</a:t>
            </a:r>
          </a:p>
          <a:p>
            <a:r>
              <a:rPr lang="en-US" dirty="0" smtClean="0"/>
              <a:t>1,750 Confederate soldiers died</a:t>
            </a:r>
          </a:p>
          <a:p>
            <a:r>
              <a:rPr lang="en-US" dirty="0" smtClean="0"/>
              <a:t>Wounded: 7,000 </a:t>
            </a:r>
            <a:r>
              <a:rPr lang="en-US" smtClean="0"/>
              <a:t>Confederates soldiers</a:t>
            </a:r>
            <a:endParaRPr lang="en-US" dirty="0" smtClean="0"/>
          </a:p>
          <a:p>
            <a:r>
              <a:rPr lang="en-US" dirty="0" smtClean="0"/>
              <a:t>Wounded: 10,000 Union Soldiers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ueandgraytrail.com/image/Irvin_McDowell.jpg"/>
          <p:cNvPicPr>
            <a:picLocks noChangeAspect="1" noChangeArrowheads="1"/>
          </p:cNvPicPr>
          <p:nvPr/>
        </p:nvPicPr>
        <p:blipFill>
          <a:blip r:embed="rId2" cstate="print"/>
          <a:srcRect/>
          <a:stretch>
            <a:fillRect/>
          </a:stretch>
        </p:blipFill>
        <p:spPr bwMode="auto">
          <a:xfrm>
            <a:off x="0" y="2362200"/>
            <a:ext cx="4495800" cy="4495800"/>
          </a:xfrm>
          <a:prstGeom prst="rect">
            <a:avLst/>
          </a:prstGeom>
          <a:noFill/>
        </p:spPr>
      </p:pic>
      <p:sp>
        <p:nvSpPr>
          <p:cNvPr id="2" name="Title 1"/>
          <p:cNvSpPr>
            <a:spLocks noGrp="1"/>
          </p:cNvSpPr>
          <p:nvPr>
            <p:ph type="title"/>
          </p:nvPr>
        </p:nvSpPr>
        <p:spPr/>
        <p:txBody>
          <a:bodyPr>
            <a:normAutofit fontScale="90000"/>
          </a:bodyPr>
          <a:lstStyle/>
          <a:p>
            <a:pPr algn="ctr"/>
            <a:r>
              <a:rPr lang="en-US" dirty="0" smtClean="0"/>
              <a:t>Brigadier General Irvin McDowell</a:t>
            </a:r>
            <a:br>
              <a:rPr lang="en-US" dirty="0" smtClean="0"/>
            </a:br>
            <a:r>
              <a:rPr lang="en-US" dirty="0" smtClean="0"/>
              <a:t>(1818-1885)</a:t>
            </a:r>
            <a:endParaRPr lang="en-US" dirty="0"/>
          </a:p>
        </p:txBody>
      </p:sp>
      <p:sp>
        <p:nvSpPr>
          <p:cNvPr id="3" name="Content Placeholder 2"/>
          <p:cNvSpPr>
            <a:spLocks noGrp="1"/>
          </p:cNvSpPr>
          <p:nvPr>
            <p:ph idx="1"/>
          </p:nvPr>
        </p:nvSpPr>
        <p:spPr/>
        <p:txBody>
          <a:bodyPr>
            <a:normAutofit lnSpcReduction="10000"/>
          </a:bodyPr>
          <a:lstStyle/>
          <a:p>
            <a:r>
              <a:rPr lang="en-US" dirty="0" smtClean="0"/>
              <a:t>An Ohio native who was educated in France then returned to the U.S to attend West Point where he graduated in 1838.  He fought in the Mexican war then during the interwar he served in the adjutant general’s department.  He was promoted to an Army Brigadier then was assigned to command the troops around the Capitol.  He was then sent to Manassas to fight the Confederates but the raw volunteers could not accomplish the task of defeating them.</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homaslegioncherokee.tripod.com/sitebuildercontent/sitebuilderpictures/general_joseph_johnston.gif"/>
          <p:cNvPicPr>
            <a:picLocks noChangeAspect="1" noChangeArrowheads="1"/>
          </p:cNvPicPr>
          <p:nvPr/>
        </p:nvPicPr>
        <p:blipFill>
          <a:blip r:embed="rId2" cstate="print"/>
          <a:srcRect/>
          <a:stretch>
            <a:fillRect/>
          </a:stretch>
        </p:blipFill>
        <p:spPr bwMode="auto">
          <a:xfrm>
            <a:off x="0" y="2274867"/>
            <a:ext cx="4343400" cy="4583133"/>
          </a:xfrm>
          <a:prstGeom prst="rect">
            <a:avLst/>
          </a:prstGeom>
          <a:noFill/>
        </p:spPr>
      </p:pic>
      <p:sp>
        <p:nvSpPr>
          <p:cNvPr id="2" name="Title 1"/>
          <p:cNvSpPr>
            <a:spLocks noGrp="1"/>
          </p:cNvSpPr>
          <p:nvPr>
            <p:ph type="title"/>
          </p:nvPr>
        </p:nvSpPr>
        <p:spPr/>
        <p:txBody>
          <a:bodyPr>
            <a:normAutofit fontScale="90000"/>
          </a:bodyPr>
          <a:lstStyle/>
          <a:p>
            <a:pPr algn="ctr"/>
            <a:r>
              <a:rPr lang="en-US" dirty="0" smtClean="0"/>
              <a:t>Brigadier General Joseph E. Johnston</a:t>
            </a:r>
            <a:br>
              <a:rPr lang="en-US" dirty="0" smtClean="0"/>
            </a:br>
            <a:r>
              <a:rPr lang="en-US" dirty="0" smtClean="0"/>
              <a:t>(1807-1891)</a:t>
            </a:r>
            <a:endParaRPr lang="en-US" dirty="0"/>
          </a:p>
        </p:txBody>
      </p:sp>
      <p:sp>
        <p:nvSpPr>
          <p:cNvPr id="3" name="Content Placeholder 2"/>
          <p:cNvSpPr>
            <a:spLocks noGrp="1"/>
          </p:cNvSpPr>
          <p:nvPr>
            <p:ph idx="1"/>
          </p:nvPr>
        </p:nvSpPr>
        <p:spPr/>
        <p:txBody>
          <a:bodyPr>
            <a:normAutofit lnSpcReduction="10000"/>
          </a:bodyPr>
          <a:lstStyle/>
          <a:p>
            <a:r>
              <a:rPr lang="en-US" dirty="0" smtClean="0"/>
              <a:t>He started his career with 8 years in the artillery then he resigned for a year.  He rejoined the army to fight in the Mexican War,  he won to brevets. He was appointed quartermaster general and remained in service until the secession of his native state.  He was reduced to a brigadier general when he joined the Confederacy.  In the Battle of Manassas he moved his army to support Beauregard’s forces.  After the battle he was replaced by Robert E. Lee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ueandgraytrail.com/image/pgt_beauregard_sm.jpg"/>
          <p:cNvPicPr>
            <a:picLocks noChangeAspect="1" noChangeArrowheads="1"/>
          </p:cNvPicPr>
          <p:nvPr/>
        </p:nvPicPr>
        <p:blipFill>
          <a:blip r:embed="rId2" cstate="print"/>
          <a:srcRect/>
          <a:stretch>
            <a:fillRect/>
          </a:stretch>
        </p:blipFill>
        <p:spPr bwMode="auto">
          <a:xfrm>
            <a:off x="-1" y="2362200"/>
            <a:ext cx="4419601" cy="4495800"/>
          </a:xfrm>
          <a:prstGeom prst="rect">
            <a:avLst/>
          </a:prstGeom>
          <a:noFill/>
        </p:spPr>
      </p:pic>
      <p:sp>
        <p:nvSpPr>
          <p:cNvPr id="2" name="Title 1"/>
          <p:cNvSpPr>
            <a:spLocks noGrp="1"/>
          </p:cNvSpPr>
          <p:nvPr>
            <p:ph type="title"/>
          </p:nvPr>
        </p:nvSpPr>
        <p:spPr/>
        <p:txBody>
          <a:bodyPr>
            <a:normAutofit fontScale="90000"/>
          </a:bodyPr>
          <a:lstStyle/>
          <a:p>
            <a:pPr algn="ctr"/>
            <a:r>
              <a:rPr lang="en-US" dirty="0" smtClean="0"/>
              <a:t>General Pierre G.T. Beauregard </a:t>
            </a:r>
            <a:br>
              <a:rPr lang="en-US" dirty="0" smtClean="0"/>
            </a:br>
            <a:r>
              <a:rPr lang="en-US" dirty="0" smtClean="0"/>
              <a:t>(1818-1893</a:t>
            </a:r>
            <a:endParaRPr lang="en-US" dirty="0"/>
          </a:p>
        </p:txBody>
      </p:sp>
      <p:sp>
        <p:nvSpPr>
          <p:cNvPr id="3" name="Content Placeholder 2"/>
          <p:cNvSpPr>
            <a:spLocks noGrp="1"/>
          </p:cNvSpPr>
          <p:nvPr>
            <p:ph idx="1"/>
          </p:nvPr>
        </p:nvSpPr>
        <p:spPr/>
        <p:txBody>
          <a:bodyPr/>
          <a:lstStyle/>
          <a:p>
            <a:r>
              <a:rPr lang="en-US" dirty="0" smtClean="0"/>
              <a:t>Was native to Louisiana and graduated second in the class of 1838 from West Point. He was reduced to corps command under Johnston the day before 1</a:t>
            </a:r>
            <a:r>
              <a:rPr lang="en-US" baseline="30000" dirty="0" smtClean="0"/>
              <a:t>st</a:t>
            </a:r>
            <a:r>
              <a:rPr lang="en-US" dirty="0" smtClean="0"/>
              <a:t> Bull Run.  During the battle Beauregard, being familiar with the field exercised tactical command.  He was named a full general from the date of the battle.  In early 1862 he was sent to the West as Albert Sydney Johnston’s  second in command.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storiesofusa.com/images/first-battle-bull-run-manassas-1861-3.png"/>
          <p:cNvPicPr>
            <a:picLocks noChangeAspect="1" noChangeArrowheads="1"/>
          </p:cNvPicPr>
          <p:nvPr/>
        </p:nvPicPr>
        <p:blipFill>
          <a:blip r:embed="rId3" cstate="print"/>
          <a:srcRect/>
          <a:stretch>
            <a:fillRect/>
          </a:stretch>
        </p:blipFill>
        <p:spPr bwMode="auto">
          <a:xfrm>
            <a:off x="0" y="1"/>
            <a:ext cx="9144000" cy="6858000"/>
          </a:xfrm>
          <a:prstGeom prst="rect">
            <a:avLst/>
          </a:prstGeom>
          <a:noFill/>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0" y="381000"/>
            <a:ext cx="1066799" cy="990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6610" fill="hold"/>
                                        <p:tgtEl>
                                          <p:spTgt spid="3"/>
                                        </p:tgtEl>
                                      </p:cBhvr>
                                    </p:cmd>
                                  </p:childTnLst>
                                </p:cTn>
                              </p:par>
                            </p:childTnLst>
                          </p:cTn>
                        </p:par>
                      </p:childTnLst>
                    </p:cTn>
                  </p:par>
                </p:childTnLst>
              </p:cTn>
              <p:nextCondLst>
                <p:cond evt="onClick" delay="0">
                  <p:tgtEl>
                    <p:spTgt spid="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211</TotalTime>
  <Words>541</Words>
  <Application>Microsoft Office PowerPoint</Application>
  <PresentationFormat>On-screen Show (4:3)</PresentationFormat>
  <Paragraphs>33</Paragraphs>
  <Slides>18</Slides>
  <Notes>1</Notes>
  <HiddenSlides>0</HiddenSlides>
  <MMClips>1</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Urban</vt:lpstr>
      <vt:lpstr>The First Battle of Bull Run</vt:lpstr>
      <vt:lpstr>The 1st Battle of Bull Run</vt:lpstr>
      <vt:lpstr>Overview</vt:lpstr>
      <vt:lpstr>Overview</vt:lpstr>
      <vt:lpstr>Statistics</vt:lpstr>
      <vt:lpstr>Brigadier General Irvin McDowell (1818-1885)</vt:lpstr>
      <vt:lpstr>Brigadier General Joseph E. Johnston (1807-1891)</vt:lpstr>
      <vt:lpstr>General Pierre G.T. Beauregard  (1818-1893</vt:lpstr>
      <vt:lpstr>Slide 9</vt:lpstr>
      <vt:lpstr>Slide 10</vt:lpstr>
      <vt:lpstr>Slide 11</vt:lpstr>
      <vt:lpstr>Slide 12</vt:lpstr>
      <vt:lpstr>Slide 13</vt:lpstr>
      <vt:lpstr>Slide 14</vt:lpstr>
      <vt:lpstr>The Reconstructed old stone bridge over Bull Run.</vt:lpstr>
      <vt:lpstr>Slide 16</vt:lpstr>
      <vt:lpstr>Slide 17</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First Battle of Bull Run</dc:title>
  <dc:creator>Student</dc:creator>
  <cp:lastModifiedBy>Student</cp:lastModifiedBy>
  <cp:revision>49</cp:revision>
  <dcterms:created xsi:type="dcterms:W3CDTF">2011-04-14T17:55:29Z</dcterms:created>
  <dcterms:modified xsi:type="dcterms:W3CDTF">2011-04-25T16:13:16Z</dcterms:modified>
</cp:coreProperties>
</file>