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82" r:id="rId4"/>
    <p:sldId id="274" r:id="rId5"/>
    <p:sldId id="273" r:id="rId6"/>
    <p:sldId id="272" r:id="rId7"/>
    <p:sldId id="281" r:id="rId8"/>
    <p:sldId id="280" r:id="rId9"/>
    <p:sldId id="279" r:id="rId10"/>
    <p:sldId id="276" r:id="rId11"/>
    <p:sldId id="277" r:id="rId12"/>
    <p:sldId id="278" r:id="rId13"/>
    <p:sldId id="261" r:id="rId14"/>
    <p:sldId id="262" r:id="rId15"/>
    <p:sldId id="263" r:id="rId16"/>
    <p:sldId id="264" r:id="rId17"/>
    <p:sldId id="265" r:id="rId18"/>
    <p:sldId id="266" r:id="rId19"/>
    <p:sldId id="267" r:id="rId20"/>
    <p:sldId id="268" r:id="rId21"/>
    <p:sldId id="269" r:id="rId22"/>
    <p:sldId id="283" r:id="rId23"/>
    <p:sldId id="28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1" autoAdjust="0"/>
    <p:restoredTop sz="94660"/>
  </p:normalViewPr>
  <p:slideViewPr>
    <p:cSldViewPr>
      <p:cViewPr varScale="1">
        <p:scale>
          <a:sx n="70" d="100"/>
          <a:sy n="70" d="100"/>
        </p:scale>
        <p:origin x="-648" y="-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A5EDD673-9F06-419E-BE62-F28C76AF9E8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5EDD673-9F06-419E-BE62-F28C76AF9E8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5EDD673-9F06-419E-BE62-F28C76AF9E8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2A2652E-45AE-49DF-B5B6-EB79AA56579A}" type="datetimeFigureOut">
              <a:rPr lang="en-US" smtClean="0"/>
              <a:pPr/>
              <a:t>4/26/2011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5EDD673-9F06-419E-BE62-F28C76AF9E8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2A2652E-45AE-49DF-B5B6-EB79AA56579A}" type="datetimeFigureOut">
              <a:rPr lang="en-US" smtClean="0"/>
              <a:pPr/>
              <a:t>4/26/2011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A5EDD673-9F06-419E-BE62-F28C76AF9E8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2A2652E-45AE-49DF-B5B6-EB79AA56579A}" type="datetimeFigureOut">
              <a:rPr lang="en-US" smtClean="0"/>
              <a:pPr/>
              <a:t>4/26/2011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5EDD673-9F06-419E-BE62-F28C76AF9E8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Peninsular </a:t>
            </a:r>
            <a:r>
              <a:rPr lang="en-US" dirty="0" smtClean="0"/>
              <a:t>Campaign</a:t>
            </a:r>
            <a:br>
              <a:rPr lang="en-US" dirty="0" smtClean="0"/>
            </a:br>
            <a:r>
              <a:rPr lang="en-US" dirty="0" smtClean="0"/>
              <a:t>March to July 1862</a:t>
            </a:r>
            <a:endParaRPr lang="en-US" dirty="0"/>
          </a:p>
        </p:txBody>
      </p:sp>
      <p:sp>
        <p:nvSpPr>
          <p:cNvPr id="3" name="Subtitle 2"/>
          <p:cNvSpPr>
            <a:spLocks noGrp="1"/>
          </p:cNvSpPr>
          <p:nvPr>
            <p:ph type="subTitle" idx="1"/>
          </p:nvPr>
        </p:nvSpPr>
        <p:spPr/>
        <p:txBody>
          <a:bodyPr/>
          <a:lstStyle/>
          <a:p>
            <a:r>
              <a:rPr lang="en-US" dirty="0" smtClean="0"/>
              <a:t>By Jon </a:t>
            </a:r>
            <a:r>
              <a:rPr lang="en-US" dirty="0" err="1" smtClean="0"/>
              <a:t>Deckers</a:t>
            </a:r>
            <a:r>
              <a:rPr lang="en-US" dirty="0" smtClean="0"/>
              <a:t> &amp;Tom Kroening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t1.gstatic.com/images?q=tbn:ANd9GcRTn0aIN80k8a2NFOsevqd8AKSP9l0JKkx0PuXlCO-t7objkfpR"/>
          <p:cNvPicPr>
            <a:picLocks noChangeAspect="1" noChangeArrowheads="1"/>
          </p:cNvPicPr>
          <p:nvPr/>
        </p:nvPicPr>
        <p:blipFill>
          <a:blip r:embed="rId2" cstate="print"/>
          <a:srcRect/>
          <a:stretch>
            <a:fillRect/>
          </a:stretch>
        </p:blipFill>
        <p:spPr bwMode="auto">
          <a:xfrm>
            <a:off x="304800" y="2286000"/>
            <a:ext cx="3042458" cy="4572000"/>
          </a:xfrm>
          <a:prstGeom prst="rect">
            <a:avLst/>
          </a:prstGeom>
          <a:noFill/>
        </p:spPr>
      </p:pic>
      <p:sp>
        <p:nvSpPr>
          <p:cNvPr id="6" name="TextBox 5"/>
          <p:cNvSpPr txBox="1"/>
          <p:nvPr/>
        </p:nvSpPr>
        <p:spPr>
          <a:xfrm>
            <a:off x="3276600" y="1752600"/>
            <a:ext cx="2819400" cy="369332"/>
          </a:xfrm>
          <a:prstGeom prst="rect">
            <a:avLst/>
          </a:prstGeom>
          <a:noFill/>
        </p:spPr>
        <p:txBody>
          <a:bodyPr wrap="square" rtlCol="0">
            <a:spAutoFit/>
          </a:bodyPr>
          <a:lstStyle/>
          <a:p>
            <a:r>
              <a:rPr lang="en-US" dirty="0" smtClean="0"/>
              <a:t>Stonewall Jackson</a:t>
            </a:r>
            <a:endParaRPr lang="en-US" dirty="0"/>
          </a:p>
        </p:txBody>
      </p:sp>
      <p:sp>
        <p:nvSpPr>
          <p:cNvPr id="7" name="TextBox 6"/>
          <p:cNvSpPr txBox="1"/>
          <p:nvPr/>
        </p:nvSpPr>
        <p:spPr>
          <a:xfrm>
            <a:off x="2209800" y="381000"/>
            <a:ext cx="2743200" cy="1200329"/>
          </a:xfrm>
          <a:prstGeom prst="rect">
            <a:avLst/>
          </a:prstGeom>
          <a:noFill/>
        </p:spPr>
        <p:txBody>
          <a:bodyPr wrap="square" rtlCol="0">
            <a:spAutoFit/>
          </a:bodyPr>
          <a:lstStyle/>
          <a:p>
            <a:r>
              <a:rPr lang="en-US" sz="3600" dirty="0" smtClean="0"/>
              <a:t>Confederate Generals</a:t>
            </a:r>
            <a:endParaRPr lang="en-US" sz="3600" dirty="0"/>
          </a:p>
        </p:txBody>
      </p:sp>
      <p:sp>
        <p:nvSpPr>
          <p:cNvPr id="8" name="TextBox 7"/>
          <p:cNvSpPr txBox="1"/>
          <p:nvPr/>
        </p:nvSpPr>
        <p:spPr>
          <a:xfrm>
            <a:off x="4724400" y="2514600"/>
            <a:ext cx="3200400" cy="923330"/>
          </a:xfrm>
          <a:prstGeom prst="rect">
            <a:avLst/>
          </a:prstGeom>
          <a:noFill/>
        </p:spPr>
        <p:txBody>
          <a:bodyPr wrap="square" rtlCol="0">
            <a:spAutoFit/>
          </a:bodyPr>
          <a:lstStyle/>
          <a:p>
            <a:r>
              <a:rPr lang="en-US" dirty="0" smtClean="0"/>
              <a:t>Jackson was known for his great defense against the Union lines.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sonofthesouth.net/leefoundation/Confederate_Generals/Joseph_E_Johnston.jpg"/>
          <p:cNvPicPr>
            <a:picLocks noChangeAspect="1" noChangeArrowheads="1"/>
          </p:cNvPicPr>
          <p:nvPr/>
        </p:nvPicPr>
        <p:blipFill>
          <a:blip r:embed="rId2" cstate="print"/>
          <a:srcRect/>
          <a:stretch>
            <a:fillRect/>
          </a:stretch>
        </p:blipFill>
        <p:spPr bwMode="auto">
          <a:xfrm>
            <a:off x="685800" y="2095500"/>
            <a:ext cx="3257550" cy="4762500"/>
          </a:xfrm>
          <a:prstGeom prst="rect">
            <a:avLst/>
          </a:prstGeom>
          <a:noFill/>
        </p:spPr>
      </p:pic>
      <p:sp>
        <p:nvSpPr>
          <p:cNvPr id="3" name="TextBox 2"/>
          <p:cNvSpPr txBox="1"/>
          <p:nvPr/>
        </p:nvSpPr>
        <p:spPr>
          <a:xfrm>
            <a:off x="3886200" y="1600200"/>
            <a:ext cx="1219200" cy="369332"/>
          </a:xfrm>
          <a:prstGeom prst="rect">
            <a:avLst/>
          </a:prstGeom>
          <a:noFill/>
        </p:spPr>
        <p:txBody>
          <a:bodyPr wrap="square" rtlCol="0">
            <a:spAutoFit/>
          </a:bodyPr>
          <a:lstStyle/>
          <a:p>
            <a:r>
              <a:rPr lang="en-US" dirty="0" smtClean="0"/>
              <a:t>Johnston</a:t>
            </a:r>
            <a:endParaRPr lang="en-US" dirty="0"/>
          </a:p>
        </p:txBody>
      </p:sp>
      <p:sp>
        <p:nvSpPr>
          <p:cNvPr id="5" name="TextBox 4"/>
          <p:cNvSpPr txBox="1"/>
          <p:nvPr/>
        </p:nvSpPr>
        <p:spPr>
          <a:xfrm>
            <a:off x="4495800" y="2133600"/>
            <a:ext cx="3886200" cy="646331"/>
          </a:xfrm>
          <a:prstGeom prst="rect">
            <a:avLst/>
          </a:prstGeom>
          <a:noFill/>
        </p:spPr>
        <p:txBody>
          <a:bodyPr wrap="square" rtlCol="0">
            <a:spAutoFit/>
          </a:bodyPr>
          <a:lstStyle/>
          <a:p>
            <a:r>
              <a:rPr lang="en-US" dirty="0" smtClean="0"/>
              <a:t>Johnston was a general from the Peninsula Campaign.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t1.gstatic.com/images?q=tbn:ANd9GcTLCgQxnip_dd49sHTvqdZj6j95ekmDGtpO2M7j-j6T5hbJ6IMeGQ"/>
          <p:cNvPicPr>
            <a:picLocks noChangeAspect="1" noChangeArrowheads="1"/>
          </p:cNvPicPr>
          <p:nvPr/>
        </p:nvPicPr>
        <p:blipFill>
          <a:blip r:embed="rId2" cstate="print"/>
          <a:srcRect/>
          <a:stretch>
            <a:fillRect/>
          </a:stretch>
        </p:blipFill>
        <p:spPr bwMode="auto">
          <a:xfrm>
            <a:off x="228600" y="2401638"/>
            <a:ext cx="3505200" cy="4456362"/>
          </a:xfrm>
          <a:prstGeom prst="rect">
            <a:avLst/>
          </a:prstGeom>
          <a:noFill/>
        </p:spPr>
      </p:pic>
      <p:sp>
        <p:nvSpPr>
          <p:cNvPr id="3" name="TextBox 2"/>
          <p:cNvSpPr txBox="1"/>
          <p:nvPr/>
        </p:nvSpPr>
        <p:spPr>
          <a:xfrm>
            <a:off x="4267200" y="2057400"/>
            <a:ext cx="762000" cy="369332"/>
          </a:xfrm>
          <a:prstGeom prst="rect">
            <a:avLst/>
          </a:prstGeom>
          <a:noFill/>
        </p:spPr>
        <p:txBody>
          <a:bodyPr wrap="square" rtlCol="0">
            <a:spAutoFit/>
          </a:bodyPr>
          <a:lstStyle/>
          <a:p>
            <a:r>
              <a:rPr lang="en-US" dirty="0" smtClean="0"/>
              <a:t> Lee</a:t>
            </a:r>
            <a:endParaRPr lang="en-US" dirty="0"/>
          </a:p>
        </p:txBody>
      </p:sp>
      <p:sp>
        <p:nvSpPr>
          <p:cNvPr id="4" name="TextBox 3"/>
          <p:cNvSpPr txBox="1"/>
          <p:nvPr/>
        </p:nvSpPr>
        <p:spPr>
          <a:xfrm>
            <a:off x="4343400" y="2438400"/>
            <a:ext cx="3505200" cy="646331"/>
          </a:xfrm>
          <a:prstGeom prst="rect">
            <a:avLst/>
          </a:prstGeom>
          <a:noFill/>
        </p:spPr>
        <p:txBody>
          <a:bodyPr wrap="square" rtlCol="0">
            <a:spAutoFit/>
          </a:bodyPr>
          <a:lstStyle/>
          <a:p>
            <a:r>
              <a:rPr lang="en-US" dirty="0" smtClean="0"/>
              <a:t>Lee was a general from the Peninsula Campaign.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Williamsburg</a:t>
            </a:r>
            <a:endParaRPr lang="en-US" dirty="0"/>
          </a:p>
        </p:txBody>
      </p:sp>
      <p:sp>
        <p:nvSpPr>
          <p:cNvPr id="3" name="Content Placeholder 2"/>
          <p:cNvSpPr>
            <a:spLocks noGrp="1"/>
          </p:cNvSpPr>
          <p:nvPr>
            <p:ph idx="1"/>
          </p:nvPr>
        </p:nvSpPr>
        <p:spPr/>
        <p:txBody>
          <a:bodyPr>
            <a:normAutofit/>
          </a:bodyPr>
          <a:lstStyle/>
          <a:p>
            <a:r>
              <a:rPr lang="en-US" sz="2000" dirty="0" smtClean="0"/>
              <a:t>The battle of Williamsburg was fought in VA on May 6</a:t>
            </a:r>
            <a:r>
              <a:rPr lang="en-US" sz="2000" baseline="30000" dirty="0" smtClean="0"/>
              <a:t>th</a:t>
            </a:r>
            <a:r>
              <a:rPr lang="en-US" sz="2000" dirty="0" smtClean="0"/>
              <a:t>, 1862 between the generals McClellan &amp; Johnston.</a:t>
            </a:r>
          </a:p>
          <a:p>
            <a:r>
              <a:rPr lang="en-US" sz="2000" dirty="0" smtClean="0"/>
              <a:t>It was inconclusive and the Confederates began a retreat toward Richmond.</a:t>
            </a:r>
          </a:p>
          <a:p>
            <a:r>
              <a:rPr lang="en-US" sz="2000" dirty="0" smtClean="0"/>
              <a:t>While the Confederates are retreating, McClellan attempts to cut them off by sailing up the York River and  attacking them before the confederates can reach Richmond.</a:t>
            </a:r>
          </a:p>
          <a:p>
            <a:r>
              <a:rPr lang="en-US" sz="2000" dirty="0" smtClean="0"/>
              <a:t>Johnston sends a division to repel McClellan’s forces  to help buy time to get to Richmond.</a:t>
            </a:r>
          </a:p>
          <a:p>
            <a:r>
              <a:rPr lang="en-US" sz="2000" dirty="0" smtClean="0"/>
              <a:t>When they reach Richmond, both sides start to build forts and McClellan plans a </a:t>
            </a:r>
            <a:r>
              <a:rPr lang="en-US" sz="2000" dirty="0" err="1" smtClean="0"/>
              <a:t>seige</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Seven Pines</a:t>
            </a:r>
            <a:endParaRPr lang="en-US" dirty="0"/>
          </a:p>
        </p:txBody>
      </p:sp>
      <p:sp>
        <p:nvSpPr>
          <p:cNvPr id="3" name="Content Placeholder 2"/>
          <p:cNvSpPr>
            <a:spLocks noGrp="1"/>
          </p:cNvSpPr>
          <p:nvPr>
            <p:ph idx="1"/>
          </p:nvPr>
        </p:nvSpPr>
        <p:spPr/>
        <p:txBody>
          <a:bodyPr>
            <a:normAutofit/>
          </a:bodyPr>
          <a:lstStyle/>
          <a:p>
            <a:r>
              <a:rPr lang="en-US" sz="2000" dirty="0" smtClean="0"/>
              <a:t>McClellan’s troops arrive at Richmond, but then become divided by the </a:t>
            </a:r>
            <a:r>
              <a:rPr lang="en-US" sz="2000" dirty="0" err="1" smtClean="0"/>
              <a:t>Chickahominy</a:t>
            </a:r>
            <a:r>
              <a:rPr lang="en-US" sz="2000" dirty="0" smtClean="0"/>
              <a:t> River.</a:t>
            </a:r>
          </a:p>
          <a:p>
            <a:r>
              <a:rPr lang="en-US" sz="2000" dirty="0" smtClean="0"/>
              <a:t> Johnston plans to attack the isolated half to weaken the Union’s numbers. He will surround them, then attack them with multiple columns. His plan, if all goes well, should weaken the Union by  30-40K troops before they’re reinforced. </a:t>
            </a:r>
          </a:p>
          <a:p>
            <a:r>
              <a:rPr lang="en-US" sz="2000" dirty="0" smtClean="0"/>
              <a:t>Johnston’s plan goes epically wrong. His general Huger sleeps late, then collides with Longstreet’s troops, which are marching the wrong way.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Stuart’s Ride</a:t>
            </a:r>
            <a:endParaRPr lang="en-US" dirty="0"/>
          </a:p>
        </p:txBody>
      </p:sp>
      <p:sp>
        <p:nvSpPr>
          <p:cNvPr id="3" name="Content Placeholder 2"/>
          <p:cNvSpPr>
            <a:spLocks noGrp="1"/>
          </p:cNvSpPr>
          <p:nvPr>
            <p:ph idx="1"/>
          </p:nvPr>
        </p:nvSpPr>
        <p:spPr/>
        <p:txBody>
          <a:bodyPr>
            <a:normAutofit/>
          </a:bodyPr>
          <a:lstStyle/>
          <a:p>
            <a:r>
              <a:rPr lang="en-US" sz="1800" dirty="0" smtClean="0"/>
              <a:t>Stuart took the Confederate Calvary all the way around the Union Army to McClellan’s right flank &amp; and then marches back to Richmond. His goal was to search the Union for a weakness in its flanks.</a:t>
            </a:r>
          </a:p>
          <a:p>
            <a:r>
              <a:rPr lang="en-US" sz="1800" dirty="0" smtClean="0"/>
              <a:t>Jackson comes in w/ 17K troops to attack Porter, who has 30K troops.</a:t>
            </a:r>
          </a:p>
          <a:p>
            <a:r>
              <a:rPr lang="en-US" sz="1800" dirty="0" smtClean="0"/>
              <a:t>Then Union Commander Hooker attacks Huger, and epically fails. There were 626 Union casualties, 441 for the Confederates.</a:t>
            </a:r>
          </a:p>
          <a:p>
            <a:r>
              <a:rPr lang="en-US" sz="1800" dirty="0" smtClean="0"/>
              <a:t>Then McClellan receives word that Stonewall Jackson is on his northern flank.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Mechanicville</a:t>
            </a:r>
            <a:endParaRPr lang="en-US" dirty="0"/>
          </a:p>
        </p:txBody>
      </p:sp>
      <p:sp>
        <p:nvSpPr>
          <p:cNvPr id="3" name="Content Placeholder 2"/>
          <p:cNvSpPr>
            <a:spLocks noGrp="1"/>
          </p:cNvSpPr>
          <p:nvPr>
            <p:ph idx="1"/>
          </p:nvPr>
        </p:nvSpPr>
        <p:spPr/>
        <p:txBody>
          <a:bodyPr>
            <a:normAutofit/>
          </a:bodyPr>
          <a:lstStyle/>
          <a:p>
            <a:r>
              <a:rPr lang="en-US" sz="2000" dirty="0" smtClean="0"/>
              <a:t>General AP Hill attacks General Porter, giving Jackson an opportunity to circle around and attack McClellan.</a:t>
            </a:r>
          </a:p>
          <a:p>
            <a:r>
              <a:rPr lang="en-US" sz="2000" dirty="0" smtClean="0"/>
              <a:t>Porter draws back blocking the confederates advance on McClellan.</a:t>
            </a:r>
          </a:p>
          <a:p>
            <a:r>
              <a:rPr lang="en-US" sz="2000" dirty="0" smtClean="0"/>
              <a:t>The Confederates plan to attack Porter again. Which leads to the battle of Gaines’ Mill.</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Gaines’ Mill</a:t>
            </a:r>
            <a:endParaRPr lang="en-US" dirty="0"/>
          </a:p>
        </p:txBody>
      </p:sp>
      <p:sp>
        <p:nvSpPr>
          <p:cNvPr id="3" name="Content Placeholder 2"/>
          <p:cNvSpPr>
            <a:spLocks noGrp="1"/>
          </p:cNvSpPr>
          <p:nvPr>
            <p:ph idx="1"/>
          </p:nvPr>
        </p:nvSpPr>
        <p:spPr/>
        <p:txBody>
          <a:bodyPr>
            <a:normAutofit/>
          </a:bodyPr>
          <a:lstStyle/>
          <a:p>
            <a:r>
              <a:rPr lang="en-US" sz="2000" dirty="0" smtClean="0"/>
              <a:t>The Confederates launch a huge attack on Porter.</a:t>
            </a:r>
          </a:p>
          <a:p>
            <a:r>
              <a:rPr lang="en-US" sz="2000" dirty="0" smtClean="0"/>
              <a:t>Porter and Slocum retreat back towards McClellan.</a:t>
            </a:r>
          </a:p>
          <a:p>
            <a:r>
              <a:rPr lang="en-US" sz="2000" dirty="0" smtClean="0"/>
              <a:t>Then Jackson, DH Hill, </a:t>
            </a:r>
            <a:r>
              <a:rPr lang="en-US" sz="2000" dirty="0" err="1" smtClean="0"/>
              <a:t>Ewell</a:t>
            </a:r>
            <a:r>
              <a:rPr lang="en-US" sz="2000" dirty="0" smtClean="0"/>
              <a:t>, and Whiting plan to attack Porter, Franklin, and McClellan.</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savage station</a:t>
            </a:r>
            <a:endParaRPr lang="en-US" dirty="0"/>
          </a:p>
        </p:txBody>
      </p:sp>
      <p:sp>
        <p:nvSpPr>
          <p:cNvPr id="3" name="Content Placeholder 2"/>
          <p:cNvSpPr>
            <a:spLocks noGrp="1"/>
          </p:cNvSpPr>
          <p:nvPr>
            <p:ph idx="1"/>
          </p:nvPr>
        </p:nvSpPr>
        <p:spPr/>
        <p:txBody>
          <a:bodyPr/>
          <a:lstStyle/>
          <a:p>
            <a:r>
              <a:rPr lang="en-US" dirty="0" smtClean="0"/>
              <a:t>The union retreats after a battle at savage station.</a:t>
            </a:r>
          </a:p>
          <a:p>
            <a:r>
              <a:rPr lang="en-US" dirty="0" smtClean="0"/>
              <a:t>The union retreats down the river to Glendale.</a:t>
            </a:r>
          </a:p>
          <a:p>
            <a:r>
              <a:rPr lang="en-US" dirty="0" smtClean="0"/>
              <a:t>If Lee can break through Glendale he could end the war.</a:t>
            </a:r>
          </a:p>
          <a:p>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Battle </a:t>
            </a:r>
            <a:r>
              <a:rPr lang="en-US" dirty="0" smtClean="0"/>
              <a:t>of Glendale</a:t>
            </a:r>
            <a:endParaRPr lang="en-US" dirty="0"/>
          </a:p>
        </p:txBody>
      </p:sp>
      <p:sp>
        <p:nvSpPr>
          <p:cNvPr id="3" name="Content Placeholder 2"/>
          <p:cNvSpPr>
            <a:spLocks noGrp="1"/>
          </p:cNvSpPr>
          <p:nvPr>
            <p:ph idx="1"/>
          </p:nvPr>
        </p:nvSpPr>
        <p:spPr/>
        <p:txBody>
          <a:bodyPr>
            <a:normAutofit/>
          </a:bodyPr>
          <a:lstStyle/>
          <a:p>
            <a:r>
              <a:rPr lang="en-US" dirty="0" smtClean="0"/>
              <a:t>AP. Hill and Longstreet try to cut off the union retreat.</a:t>
            </a:r>
          </a:p>
          <a:p>
            <a:r>
              <a:rPr lang="en-US" dirty="0" smtClean="0"/>
              <a:t>They are going to attack with Huger and Jackson But Jackson delays, and Huger doesn’t fight at all.</a:t>
            </a:r>
          </a:p>
          <a:p>
            <a:r>
              <a:rPr lang="en-US" dirty="0" smtClean="0"/>
              <a:t>Hill and Longstreet fight on their own. They crush the McCall division.</a:t>
            </a:r>
          </a:p>
          <a:p>
            <a:r>
              <a:rPr lang="en-US" dirty="0" smtClean="0"/>
              <a:t>But reinforcements arrive and the union lines hold.</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Campaign</a:t>
            </a:r>
            <a:endParaRPr lang="en-US" dirty="0"/>
          </a:p>
        </p:txBody>
      </p:sp>
      <p:sp>
        <p:nvSpPr>
          <p:cNvPr id="3" name="Content Placeholder 2"/>
          <p:cNvSpPr>
            <a:spLocks noGrp="1"/>
          </p:cNvSpPr>
          <p:nvPr>
            <p:ph idx="1"/>
          </p:nvPr>
        </p:nvSpPr>
        <p:spPr/>
        <p:txBody>
          <a:bodyPr>
            <a:normAutofit/>
          </a:bodyPr>
          <a:lstStyle/>
          <a:p>
            <a:r>
              <a:rPr lang="en-US" sz="2000" dirty="0" smtClean="0"/>
              <a:t>McClellan plans to use the union’s naval force to sail down to Southern VA, march west, and lay siege to Richmond, the confederate capital.</a:t>
            </a:r>
          </a:p>
          <a:p>
            <a:endParaRPr lang="en-US"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Malvern Hill</a:t>
            </a:r>
            <a:endParaRPr lang="en-US" dirty="0"/>
          </a:p>
        </p:txBody>
      </p:sp>
      <p:sp>
        <p:nvSpPr>
          <p:cNvPr id="3" name="Content Placeholder 2"/>
          <p:cNvSpPr>
            <a:spLocks noGrp="1"/>
          </p:cNvSpPr>
          <p:nvPr>
            <p:ph idx="1"/>
          </p:nvPr>
        </p:nvSpPr>
        <p:spPr/>
        <p:txBody>
          <a:bodyPr/>
          <a:lstStyle/>
          <a:p>
            <a:r>
              <a:rPr lang="en-US" dirty="0" smtClean="0"/>
              <a:t>The union puts on the defense at Malvern hill.</a:t>
            </a:r>
          </a:p>
          <a:p>
            <a:r>
              <a:rPr lang="en-US" dirty="0" smtClean="0"/>
              <a:t>They position artillery on top of the hill and bomb the Rebels.</a:t>
            </a:r>
          </a:p>
          <a:p>
            <a:r>
              <a:rPr lang="en-US" dirty="0" smtClean="0"/>
              <a:t>The battle was a union victory.</a:t>
            </a:r>
          </a:p>
          <a:p>
            <a:r>
              <a:rPr lang="en-US" dirty="0" smtClean="0"/>
              <a:t>McClellan retreats to Harrisons landing.</a:t>
            </a:r>
          </a:p>
          <a:p>
            <a:endParaRPr lang="en-US" dirty="0" smtClean="0"/>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Harrisons Landing</a:t>
            </a:r>
            <a:endParaRPr lang="en-US" dirty="0"/>
          </a:p>
        </p:txBody>
      </p:sp>
      <p:sp>
        <p:nvSpPr>
          <p:cNvPr id="3" name="Content Placeholder 2"/>
          <p:cNvSpPr>
            <a:spLocks noGrp="1"/>
          </p:cNvSpPr>
          <p:nvPr>
            <p:ph idx="1"/>
          </p:nvPr>
        </p:nvSpPr>
        <p:spPr/>
        <p:txBody>
          <a:bodyPr/>
          <a:lstStyle/>
          <a:p>
            <a:r>
              <a:rPr lang="en-US" dirty="0" smtClean="0"/>
              <a:t>Jackson Doesn’t Decide to attack McClellan because he can’t attack to his advantage.</a:t>
            </a:r>
          </a:p>
          <a:p>
            <a:r>
              <a:rPr lang="en-US" dirty="0" smtClean="0"/>
              <a:t>McClellan Returns to Washington and blames Lincoln for his defeat.</a:t>
            </a:r>
          </a:p>
          <a:p>
            <a:pPr>
              <a:buNone/>
            </a:pP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4" name="Picture 16" descr="http://www1.ccboe.net/cms/techlab/webpages/1st9wks2010/6th%20Grade%20-%202nd%20Period/Mendoza,%20Kyle/2008_mustangs_13.jpg"/>
          <p:cNvPicPr>
            <a:picLocks noChangeAspect="1" noChangeArrowheads="1"/>
          </p:cNvPicPr>
          <p:nvPr/>
        </p:nvPicPr>
        <p:blipFill>
          <a:blip r:embed="rId2" cstate="print"/>
          <a:srcRect/>
          <a:stretch>
            <a:fillRect/>
          </a:stretch>
        </p:blipFill>
        <p:spPr bwMode="auto">
          <a:xfrm>
            <a:off x="1828800" y="3048000"/>
            <a:ext cx="1258558" cy="838200"/>
          </a:xfrm>
          <a:prstGeom prst="rect">
            <a:avLst/>
          </a:prstGeom>
          <a:noFill/>
        </p:spPr>
      </p:pic>
      <p:sp>
        <p:nvSpPr>
          <p:cNvPr id="2" name="Title 1"/>
          <p:cNvSpPr>
            <a:spLocks noGrp="1"/>
          </p:cNvSpPr>
          <p:nvPr>
            <p:ph type="title"/>
          </p:nvPr>
        </p:nvSpPr>
        <p:spPr/>
        <p:txBody>
          <a:bodyPr/>
          <a:lstStyle/>
          <a:p>
            <a:pPr algn="ctr"/>
            <a:r>
              <a:rPr lang="en-US" dirty="0" smtClean="0"/>
              <a:t> Richmond</a:t>
            </a:r>
            <a:endParaRPr lang="en-US" dirty="0"/>
          </a:p>
        </p:txBody>
      </p:sp>
      <p:sp>
        <p:nvSpPr>
          <p:cNvPr id="3" name="Content Placeholder 2"/>
          <p:cNvSpPr>
            <a:spLocks noGrp="1"/>
          </p:cNvSpPr>
          <p:nvPr>
            <p:ph idx="1"/>
          </p:nvPr>
        </p:nvSpPr>
        <p:spPr>
          <a:xfrm>
            <a:off x="685800" y="5257800"/>
            <a:ext cx="7772400" cy="4572000"/>
          </a:xfrm>
        </p:spPr>
        <p:txBody>
          <a:bodyPr/>
          <a:lstStyle/>
          <a:p>
            <a:r>
              <a:rPr lang="en-US" dirty="0" smtClean="0"/>
              <a:t>Past                                                Present   </a:t>
            </a:r>
            <a:endParaRPr lang="en-US" dirty="0"/>
          </a:p>
        </p:txBody>
      </p:sp>
      <p:sp>
        <p:nvSpPr>
          <p:cNvPr id="2052" name="AutoShape 4" descr="data:image/jpg;base64,/9j/4AAQSkZJRgABAQAAAQABAAD/2wCEAAkGBhQSEBUUEBQVFBQWFxYUGRYUFBQVFxQXFhkbFxgXFRQXHCYeFxkjGhcWHy8gIygpLCwsFR4xNzAqNSYrLCkBCQoKDgwOGg8PGiwlHyQtLCksLywwLCwpLCwsLCwsLCwsLCwsKSwsLCwsLCwsLCwsLCwsLCwsKSwsLCwsLCwsLP/AABEIALcBEwMBIgACEQEDEQH/xAAcAAABBQEBAQAAAAAAAAAAAAAAAgMEBQYBBwj/xABMEAABAwIDBAUHCQQHBwUAAAABAgMRACEEEjEFBiJBE1FhcaEHIzKBkbHBFCRCUmJystHwM3Oi4SVUY4KSk8IVFjRDU6PxF3SDs9L/xAAaAQACAwEBAAAAAAAAAAAAAAAABAECAwUG/8QAMBEAAgIBAwIEAwgDAQAAAAAAAAECEQMEEiExQSJRYbETcfAFI0JSgZHB0RQyoTP/2gAMAwEAAhEDEQA/AMJFEUqKWw1mUBpJA9tezbpWefXPA1FEVtGPJ5mSlXTagH9n1ifrU8PJynm8r/LH50v/AJWLz9zb4GTyMLFEVtsVuI222pZcWcomISJistiMCQTluPH+dTHVYm6sl6fIo3RDiiKUU12KZsXExRFKiiKCBMURSooigBMURSooigBNFKiiKAExXIpcVyKAORXIpUURQAmKIpVEUAJiiKVFEUAJiiKVFEUAJiiK7FFACYoilUUAJiuUqKIoJE0RSorkUAJopUUUAORS0C+sdvV20ZaUkVjP/Vlo9UafEYJRuhbipklISuE9QB0IvSmNkjKoPLdQ59FHRqOaRIvNpmrbDY9CEgdG0oxJKkcWa1pLokReYHdT5xAKg4W8OAJTEMkEHmUl30hFq8s8r6HoNisoxsZKWXC/0qF5SEDJwqlJzSTpbTvrLtDo0N9EvOktpOVQhSNRlPbABkW4q9Af2s2ULSUNzBjK0xYAcjmJm2grHYPB9MjpyIQq5AQEpm1gBwDUHKCmOVL5MrT3S4NIRXREDELzQYiR8TTUVYbYwwQ5lSZAFjChIN9FXGtQYr1eknuwRfocDUqssvmJiu5aVFdimbFxEURS4rkUWAmK5FLiiKLARFEU6pohIUbAyAeRjX3j202FDkR7ajcizi11RyKIpDrkWGtN9IopVl5AEmY7QI56G9K5dXDHLb1Y1i0kpx3N0h6KIqrTinE6knxB5i46xVlh3s6Zgi5EHUR11fDqYZeI9TPNp54uWKiiKVFEUzYuJopUURRYCa5FKiipsBMURSorlFgJiiKVFEUAJiiKVFcigBNFKiuUWAmilRRRYD8UpAvXYpSU1hJ8Gi6m2wjhSAronMoAJVICYjWeiMC5GtWX+9KEtgNFST+8mLHWGeRqqYfeypF1N8KMqlkJMicpTnFjfqpCsAohSw02EgkEZkgAgEaFyZ515LZB/wC3uehd3wTH3CWiUZlySVKSp7KCZUSRkCTpPqqLsTaqUtqC1FpwFwFwhSrqVopYyuEX+mhXqmoyHVEhICB3EXhJEzmN9T3+oVWbNx7+HR0Ky2QeJSfNuNFUekLEXAGkUtqsO5Jfr9dS+NkfeBxKn1KREE8ssWABjKAImeQ7qrYqbtEyskAJkqOVPoi+ibmwpOB2ct0kNgEgSZIFtOdeq0cow00LdJI4Woi5ZpJeZFArpRVs3u26fq/4v5VMXuu4UJAy5gVTxdcRy7DWv+Zg/Min+Nl/KzORXIqyx2w3WpKgCBqUmY7+dV8VtDLDIrg7M5Y5QdSVCYo6MmyRfvAj20qKlbPblX/nrHUCarnltxtovgjeRJjTGzpQsLN8siFaWPZrpWef2WpKykFNlJTObLd24idACNa3GHZHFf6HUrqV+XdVJjGvPKgGzzF+O8pPK9/aa4rpVR2XJtuxewm8zBLipUM4kZUgxpJNybaR3GpKNnthBhI1CSAqxSAABEdU37af3dBDKyDch1EBSgoi02SkkjvIFuVSl4ZQSpUKAKoBIXcgCdbyLdt6iLuTtkSVJUUb7OVRUgZIfAAKvRHRfaRHZJM9nOoeFSbgkG8i8kcoI5aeNXeJU5CgVLIGJEg9MBmLWp1GY3+1bqqs2QB0pEc/baZj9aVppJU3J9r9jLURuNLvXuBaNJityjBILdyqTFghEaX+nNZ7byEIWpLYJBy3UkBQgToCYBk+FO49bvmo7eolPS7YtqXQpqKVFEV0LEhMURSoqRgtnLdJCBManQD19dDkkrZKTfCIkURVq9u66lJJAMcgZPqFVDj6UmCRPVURyRl0ZLhJdUKiiKmYF7BFMvYhxCgbpSwpfrmR+hUjGP7PS0C2+6tRBspoogjTr1rfJ93G3f7P36G+PTTndfMqooio/wDtJv63gfyq0w2yXXBKEKJIzBMQtSRqpLZ4lJ7QDS7ywXVoxcJLsQjXIpxSaRFWsociiu0VNgTkt04GDVvgMDxC2b2/lV9t3ZzKGUZUqS5EqzaHurjT+0Makop3Z2o/Z89rbHcEZZTkcaQQASHMhJlNso6IkW7Ty0p5lthwHpRxIET0mUKjTKEs9nOmNmbK6W4cKVQk5QhxVoHMHrNT/wDdZfJS1f8AxuC/rXXAcorvydBrkrXsO1BKEGdBxuGLmCfNAGO01A2ZjmIU1iGwNSnM3mIKiZBVwODx1q8Vu4pPEFry9eRQBOoBlemorOJ3aBUUoxAURzdC0qVqTJGYW79KW1EoSStvv5+heEWiDvFgwHglCCmAOElRiQD9IAxf+ZpewcEsLVY+j9bLoQdfhThwJSpGZQIgk5SlUggCJ7vXar7Z2JRISTISOEKEJgaTkAJVpe+vZXThq5rTxxR5VcsSnp473kfUdGySlIKgokyb5gByyzPpcx1wadc2MCZKjpMBMWGpsbWqanDhQC+DS13IkJjvnNApThKzxttWFlErEGBf0pImR6qX3leTO7YwUYd0kFJCRabcuRvWX2ds3pSZWhIGuZQSdDpOunjW12uyXGXQkXIiBpoOZ7az+C2AkHjJUImAUIg/31cUTy6qa0eq+Fp8jvnd/RXNi+JkjfShvaG7SG0FQebkAKhTibgnUW9lV2Aw5CyDHozqkgiRoZg+NX2N2T5takNSIzdEVgJTAgkJCgucpnU1Q7urUHCbynTiUSAkpgBQv7D3Vth1uTNGSk+wPTwjKLii1wzYAXz4J+jM8Y6qpcYiHVSB+2w18rdrHmUiPAdhrRYdKjnubok3N7q1k31NVeNfhxaQTBewpiVgfSvAc1GnM9o0rFz6DDjyxrd9slpeojpTZK1aDnlIAHb7ZFWHQHI5EkAyZAH1RpJ5nrqDsR0JbXZJkujiShWv3jY9uoqxB825pr9iPRT1CBWm57mQ42kVTjAvY/8AEpE9GP8Ap6SHP4QI55uVc3XwSFfKVqF24KbxEyDYa1zEYniUjhy/KEKuGSr0I9IiY/h7JqRu0DkxczGQDsvMd+p9tRCe2MiJxto0TTogEJToL8XV31md4P2hnrHuqy2VtX0Gxa4EhQIv2R386fw7Lb+PKFzlKVXBTMhEc5FqnFqIqSlXQpPBKmr7GRrlTNq4ZLby0InKkwJMn2wKiV6KM1JJrucSUadM5W83XYHyZJyjtIFyZOvX41hIrfbqp+ap7+o9vX8KT10qgvmM6VeJ/ImvqQlbYIkLUQeGYASVE5ROYwk2qkwKErZc+TMgO51IhTaEpXJlBTmuqYEza9S96sR0aGl8ukuPRnhMjMJIkWkddZZ7FcAWnXMOGHDbMnUwEkXjw51wMuVxkdH4O9dRjEZm0ZnMOV5lBRIcbRIPSpiBdHGEm/JH2hSHlpyf8IsKKUwRiGlcXQkklM6Z4VHIcOpioTO3FtZVIQglKpGdhKwbvJ1UfOanX6v2BT7WLPycpKDJLZEYJJ/5KiQFhfVftjNqKq882uX/ANYxW3hF7s3ApbWOlwi0HP0YWo4dYS4G21AmCSACVKkclJ5g1t8TgsGnGIQ40vplDOFFrDkiCrVUTmhIj115L06Qwsmy4WAk4RYP7Ns5g4FQkzN+V1H0qbb2mQokoBKpSJbfESfSSAdRpFUUr6mU4bnf8Gs3/wAMlOK4UuDMkLK3EhPSEzdEWUmAL9c1lTTi9qF3KCjJkbSn/m8d1cZDh1P2bWps16fQybwRv19zjaiO3I19dDlFFFOWY0WmC39azJIS4mCDeFcutJHuq325v+3imgFujNpxJULW5x3868mw+ziqSCAACqVGBA1j205icC41GYmCJBBJHt6+yvBz08JSu+T10c0lHoe57D29hy2MjrBVCRxKw1o5cfFWq2RiWjIcLUdaQwrxSK+X21q7++KtGnsU0jP0a0IkDMULSLiRe2ovVpYpFYyi3yfQW0dpA8AcbyhQMEtAAA6gBNjVFuvDrK3QlCikuGcrYtOWxQUqFp06+2vHUb04gaLV/jJ8FTUzZ+97zScqfRmYyp59xBrDLglKFI0UoJnquC6BToztkJhQhJJva4zEkai00nFdG0uHElAkDMEG0GxzXuTbT6Ned4DfwpVJbTJgWLibAzFiRr7hVrtHfv5UtKnfoiBEaD1CsZLLja2ot4Jqmz1LAOZ0qWHcyUQbqEi1otUVUrVCQALHiSnWIBvHUB2W6xWTd3vYUEJZHR2AXN80c7E37OwVPxe8qG3G/k72dJSM5cSLK/vC4901WGsl+KLRjLTL8LLfEMFIVMjnFjqBeaiYdULENhyQr0gJHYmev4VIZ3lIxSUno8ShQyhRgAExqb6XFSCiHg1KQRKj0Cspgk2UoHiAAkeqrYc8afPVk5MLQzjVOFskttoVGqifpaiyTNuzmKzez93ylGctpSJKeC6TobDLA9grQbQ2wwWigur6ThEFw5jJhNtcxI7edQ8Kwt5hTIcdU2IKgRIvec8XunwrbHmTk6Zn8OajaI7WEBzZEqMIM85uq9kC35eypxOxHFrKkoUQVMEECRCCc1ygzE+Ohp5e72FZRZ5QUlZCkF1ISMwkEgmxIVN/rVCeffbSlzDdKlpIISrPmyqJhXomACU+ApyGS3RTJaXY5s9rowtKiJzOaFPMdqT3cvVVoXSWlpGbKDIBM3ypvOUVVMPOKeUhSC4sr4yhSiMzgEWFgTcdunK+i2dsAvWSiFKEpBJvHDN9bgi/VUfFtmqikrZmXcUtDxUlZChiGzcqkFSIJug30Em/ZzqZutg1LOKTclSUwOsqjke8U5tNttp4IdSjNnmSXEySkhCipN7EQD12JipeFnCqSAEEuJRob9gIHPh6qq9SoS2vuT8LcnIqBsJxrEtpXCDIJTmUqRczzHZANNKcUy8tUpBBV6VxCifGCK0m1cLiMSUON+bdKgmBOhBKYBIj6RB7TVe9u8UNFeKWiyihWaJKheMsmInXsNZrVQUuvBLxSceepXYPBIxGIKVuAFV5A52GgFu8264prbex0suBKVWM3MECDE21FT9w8LheldUXEZg5lQrORw/c+lyq23l2My56GKQhSVFMDiBSfpXFNx+1HCdNuulfoJy0W7okYlhnOoJSRJmBzsJNhet3ukmcKkggi/PNzPs7hUTdjc98NqVhsQAhLpSQplKs+hmQn0IM6g35VoGt28QgBKn0KUtSklRw6+WbQBaR9DkBr7Xc+qeaKVGOLAsMnbMjvftRKklkJXLaySoRl4gSALzz6uVUmCxIypzNKdgpOUqUAoAg5YBFjET21u9pbvdHh+mUpKpyIWgsgQJmAtTgUDJN1Kvy6q5u7sVIUlaUNpIVwnoHSoFKQvNnQ/BvYXOmtI5MblyaRyJfuebYjBhxCklnoznEKCHVdIMzqiogT2C31Ow1D2hspLfRlMKBaQbNvoBWpBkSrVQ1kWPK016XvPsjFqyNYQoSkZD0gcLKkKV0hgBTqrFK1SR9ciqo+T/aLjULxSMrUQn5SSBCCkZYkDgJT3GKpCM11NXJPozIY7ZTTaCpLzThIUnKj5SkploGeIQQFWjmeyK7idvMlpSRgkhZEJdS9iJSb3CSqCZvfqrWDyZ4txSekxSCXAo+m6v6ISfRSZlIA7hFTGvJS4WlqOKlSVBMJS4RrEnQg3nTnV9jfUq2l3MNu4krJzgmAgcRWq2ZWkmwvoLeNWWzsEVlRiySCdLXPI93KtmPJ3iG1pBxHSJQlOTpGXlBKQVKCbcpnSda85RtZ1C1llOszKc2X7pCu08vo86ZhmlixyjfWq9PMpLGskouPa7NyHGxzSOwJbA9QorGYwqCyFAzb6SeoRpbSK5SVzfcsscClw68xAUyDGiSv26DT8qce2ctUqS2AmLgEwOo6VWOYlAQkpUc88WuhF6HNqOcJBUmP1aaz2y4oYaiJQFAwlBVB0GoJ09xqwbxyzGZkrJvmW4DPbmOlUSnSed5/nVhgcY7KIg9GrMlPRJPb1X9fVW+SN8/2YxTu11LZGzXWyhbjHRpckIClDiggEiLiDGorX7xbKXhcO24vDNKbcFgHkW7CSNdfZWI2rt9x5xTjqhmUUknIlMFIgQAOEDspjF7xOuNdG4rOm8BSAYvMpUdPVVNu6nXuElLoSNmP5sRlRh0qKhwIU4CEnWyuZgECeyr9vFqAHmRlJtClEa2GYIisMxiVJIKRBBBBAMiKsf9sL5qI4s0CYJMAmDz/Ks8uOTfH8l8aTdy9Cyfx4kkthRAvmVJ/D3VGVtRQIHRQLcOcad4Fqea3dxTiSW2XVgjVKFK8Yiq17AutE50KSY5pIibc6pFRkMOKh0LMbzqQnLlNufSn4jsqZhN6XDozmPWXBMa9V6yr7KphQMm9+fbXVuKFiIjlervBB9EQssl3L1W80OFS8O2YNwQLdQnnVkzve8iUN4fKlQCilC8kpgLgkCIg201rGKJjT+ddRg1qGZKSQLmOrrPZV1gj2XuUlmfcvFb0AyThkH1gRoByvy9gpwbaVlzpYISolP7QETlnSJmJv21mzhzBm3w7+qujD6SbRV3jj9WU3yZrcDvucOVA4dN1BVnMqgoeic6RJiQY7Ktx5QcQlCHENKSk6H5TmzQCVWiUg3NefJwhUQlAKidABc9w5mpOH3bxK1ISholS/QEpBV3AmTpQsMbtIHll0Zsz5VSE2wqOkzhWcrKiCDI1Te0io53pWtSHWmCCkKUCcQn0k+cXFgRqIHWYuayB2E/nydGormMogme4Glp2A+TAaVPqHvNUlpccpdOWSs80uvBssd5U8Qtv9mEpUoCzgIkJAsCmU8ryKrxtvEuSShJBjV5IHjrNZ5e7WIFy3HK60A+wqmO2uDZDosUX+8j/wDVXx6bHjVRiZvNKX4jQYTbq0uJa+TIUtRBEuWueZiPbTu2ziVFKk4ZLdpPRu55nrjSINZL5MrNATfsufCnHFOJP0kn2H11tsT7GcnLs/r9ze7seUh3CYdeF+TBbiVqWVKcyxYAiCkm3fVk95XXwkOHBtQhxQPnUmSQo5SMk2z69leYMYl1KiUKUFqsSFXVJ0J7TFWSmMcq6hiDwqRKswBSfSSCbEGBYdVTU+yKqMPxG2wXlMexiUYZLLLZKgQtbyWkjKCo8RbhM9fq51Le3wfwaCtSMG4A4RlbxTTjnEiJsiVJtOavOk7AxwEhp5KSVCdEkkQq+lxrUbGYDENAF5Kkg6SR1d+sGrPcuWU2xfCPY1714hSUukYIpV0TgQMUsqsDAIbbmbweowKjYryqY1CyyMEiXIiHcQbEQCJKVAGeyvIEvurhIUpUWABJ9gqwxIxQIK0OAiI4SIyxe3OSmfVVbZCx0z1Je+WPLzTa8KyFBMwcQ6Jm1yrNGulVv/q5iSHWvkrAOYGy1ciYuBxaVlGd7NopSVASkAnN0DZCReZVlt13qmwe9DjKs7ZOcjKoqyrCk5s/oqTYhVwdaqvid6L0jdY/yoYxIz9C2DYftFEG5OhF9TztVFit6XXmAWsLhmRnTxthSVEmRBvofyqqx2/mIeGV1QU30nSBAShABmSOBIkEEiNOI2qPgd7MQyIZdKRJMEIXrr6STUNTa7FlS6DJ2+71J9h/Oio7223lKKlOrJNzxKHuNFTyTZsdztjpW+gFWXiF4SfeoV7L5QdkoXggkwIAvlnQd4rwvY20FoUlSDBB1t8a9h8pm21J2YwpBILiUmeHmmTP8qR1e2WVOPp7nRhwo/r7GX3W2A2lM2JmQSm48TXoW5+z0h0qAEgHl/OvONytoqU2ZM16Fulij8oAOhkeE1jOX3tPzRnXD+Q/vBstBZcGVN1k3FQtg7HaDST0SLsOJPCOKVqueu1qf25jicO8bz02Ud2tM7CxstI7MK+TpqlxUe6l68Dr65RdvlfXYodzthtJx+YITKQYAEfGrHfjZLSnGSW02SEi3IG1U+5+MX/tNoEmFZgR12NXO+756ViDYtpPtUaI8SjJhN8NGkYwKPk4GQR0YTz0nN76h7QwCCps5BZASNdBVhgnCcMnr6EH154pjGElTX7sHxprFGmmxTLK0yr2zgUjFNqCBORKeegsKl7Uw4Lrctp9Jy14OYSZtekbTE4xscg0k+vWp+0z84ZHLO4P4R+dZOvdDSkZjHbLbOFWSy3OYXyifbHYPYKi4HZ6TgHD0Tc3vl0uNI/V6v8AGNfNVj7SP9X5VB2Uj+jHuwke0t/macwTqTQlmjvjGvQx42ag4c+abnpJnLfTSdYqw2fsJlTLJOHZUZVctgk9hMXp5LPzc/viPVFWewW5YY++6P8AtzTWCdyoz1SahaMXhtgslx3MwyYeSACj0RB4R1A9XZV1u5udhXMSyleHaykKkQoTBPb3U1grPYkH+soH460G7xjFYaOtY/iWKpGfjfzN68C+Rjxubh/lWQtJgO5YCnRaTzCppnDbnsh7gCkcpStydb6mtChz50Os4hPio13CwXU/dn+OlvjSWoS7G+xPCxnHeTZo9GVOvHOtIIzJPpJ1umRpUDGeThtppakuuSl1TVyIIAkGwFbbajxCcPHN1j8NQdpuKLb45fLFgd2SqRz5FOk+4OMdttdjAbsbqJdxJbzlBBjMmSR3Xqw3g8lSW86/lClEPJbMoMnNHETmvU7cgf0gufrWrTb4uHI7H9ca9x/IUxqNTlWRKL447IzxY41yjzrB+SAOhxQxGUtuFu7ajMRcHNbWpa/IsowTikquRxNrOh7V9lbjd1zhxYP9bVHdKauukGUX+kr8RroRm9iffjshGf8A6NfM81xPkjyYYOF1k3Isy7Pt6WPCoWC8kodOXpm03I/Yk8usrmvT9rr/AKP7c596ag7uPDOPv/6RVpZGY82eZ7W8jTrcdE+0uSBcOIidPrVw+RTE9GpfTsjKASJd16py+Nes7Yfgo70fiV/KpvygDDufdSffWKnZrbPBm/JXjAjNmReSEJXdUCYmwvpesttvZK8O4W3EgEdqT+EmvoxzF5UtKAmAox1+bJj22rJbebOIwrqClQJWh1OUJmUpVaeq9UlkSVNllJniBNE1o9ubAcSGlKzQpEjNEiFRFRMLsArCyFQUAW65MVrDG5Lci29VbKeip7mxXASAJoqu2RO9eZotl4IwPvD316hv9gp2Ng5F0pSP4F/kKxOzgAEfe91eoeUJsDZTHcn/AOs/nSGbDLevrujrNpKK+uhktwtm+aNuX5V6Bu9g8r4Pb8Ky24qfMnuFbPYqgHh6/dSc19/+qMW+GQdpYT5u72upPgaqd3E3WnqYeH+IrV8a0ONcBw6+10e6s1sbEhLrv7g+IH50vN7YIsuWQd3GANpYfvV8atd6mQp1n923+I1U7ExAG08LP2/cqrbaOIDjrX3UD4/GtIL/AE9SmR8Nmq2e35lP7oD+Om3kcTfYgClYF/zI+6B/FXHVXT3fCulGIhKXBVbTXGKBP/ST6rGncY8OmbOafOudXNKPy8aqN4sZ50nqaT7jVPhdu9IpJzTxuHwRFKrDKVyXmxzelHn0NTiXfm6u9H+qqXZWI/o1+/0j4dF+VO4jGw0OogH2ZqxuzttEYZxu/EtRn/L/ACpvBjuTE8k/Cq817l01ifMkf2hNWGw8RDTHY46faykVmG8VxFP3z41Jw+1MjQv6BCv8aEppjHDa7Izu4tEZnEzicT/7if8ADmq93exnzjDmdHU+Kj+dY7YmJz4p7tdWfA1Z7Ix+QhX1FJV7L0fDqZtu8CQtGMJxEzpiGvE0/svG5n3BPooPq46pcO9+0V1PYc+NNbv4n5zir/QV+Ks44VLJfkWeSotG42ltHN0UHRxk+wGurxeZ15B0ViZH+Us/CqPANlSEqmbpM0rpsuPTrfi7DwLF+2s5afnd62THLa2+g1u7iej2oodqvAGrrfXa9sQAdMW0PBU+6sQ5i42ipUxdXikj40reR8lx85gfPpVr2K9010JaRTnBvyXuheGZpSr66mk2TtqFYkSL4iR/iFaHBbRzNzP0lfiryNt451kH6c663ma2+6jxLF9cx95pzJgUYRS9BRZN2SUn6mp2ni5wWWb5z7xVRu7juIGdHI8KexPooHLpB41TbIEF3se+Brn57TSCLVNl/tnGklqCPSj2LUPyp7FY4/JFEKA4EcucqBrNrxGYtTyfWP8AuqFLxj3zFfYlA/jVWSxzjDe1x1/d0MxW9tLsWjr8sJveAPa3UljBy2Z9IZfcZqjw784fuU34t1rWm+JI64+NL3fUzfkYTfNjKGJvIPrveshhiAp236mtt5TBlRh/73wrz0PXV2/nXf0kLxfXmKyl0LCE9VFRRiK5WnwQ3krD46MvZXqXlO2gBs7CJm5HubSPjXiqXq1m+e8PTs4RIJ4G1SCALlUCw0smsNRgbzY66c37nQx5rxyb6qv6NtuMv5sT3VotlYqFz2K90VkNy8RGEq8weIie6vM54/eSHYvgmYvHwwU/bUr2JT+dZbZz8urP2Up9gFSn8RmnuV42+FU+x3uJyP1yrHUY6xl4y5EY7aQZxrC59FKjb7qqmbP21mWzfmfCaye+DxDqfu/r31B2PtIh1BJ9EGu1pdGp6aGTvX9/2IZszU3A9uwm0h0KfV76nfKxlB7K8wwu8kNATV2xt+WFqnTIPbNa4dPJzSEc+XZByObw46S52Ne4GsFsTahS4JNT9o7ZzdLfVsj3Csky9Bmujg0qjilF95P+Allbafoj0nH7Y80i/wDy58VVjcJjjnCZsZP69lRsTtUlKR1Iy+JPxqHhXeMGojplCLZZT3NGvZxEuH+/+KoeJxvm3h9hj8VRsHieOe/xVVVjMZZwdaW/BVJOHCGX1LrdR3z6z9pXik1JaehC+7/TVVuo95xfefcac+U8K/V7qEryfXqTJ+Empehl/wC/hz41A2BioffPWlXvrrr3mn+9k1TYLE5XVnrtRp43JhN8HruyML80zfZQaz23H+jxbS/7KfxCtbs2Bs8n+zR7qwe+GI4miP6uPxVdQuaXr/ApDJw2Z3F4wl1ShzJpp/FlRJJ1MnvqKV3rhXXaUUqMuR8OmtvuTi+AJP1qwOer7dfHZHEj7VROO6vmUn4YSfoz0vEuCB2KHvqiwWIAW/8AvCfA03tHbEI9YrMNbYhTnaonwrn5tO5STMsGRvGy6O0ND9V4n2uT8anuO/0es9Z9yj+dYhOP4Vdqp8ZrQnG/0X/fIrtarSpaBUu0fe/c72gw25zb/A39fsTMHjfMkfaa/BFb5rF8aDXi2G2pCY7U+Ait1htviUX/AFavLZdK4oQeTxfoxjyqYiUsdhX8K87Kq02/G1ekKB1TWUzV2dJHbiSYsvFyPZ65TWeimSdonNTjuJKonkI+NRc1dzVlZtR6nug780HrNafDs8BPWKx25a8zIHIX77/rwrZtOcNuoD1kz7h414vVOpv5nXh0RWqajN3fzqj2Cnid7wPCa0DDoWXYjhMW+6lV+29ZLC7SShbl/pgHqFov1VjmblCkXjwyq36PnEdoNZpt6DNXG92LC1oIIPDyM61QmZjnXqfszjSxT+uTmahXkbJqMcRVoztojDqTOqx4Cs7mpfS2iujGk7FJ49ypkpeMJzdoio2am89GapsuojuahDkGms1czVDdqiUqLrAPebWrqKR7ZNUuIeknuHgamsvRh19q0+ANVpFILHd/P+B7M0lCvy/yy33exOVSjQjEyFVWtOZdKUw5r3GqShtlZlHxcFk/jOB0dfReFVba+I02p0me2PCut86nT46lZE3ao9VZ3gCdnlM3yJH8NYfa+0ukKexpKfGahHaB6PLNqhlynI40nYjjg0nYuaJpvNRmrazbaOTUjBYjKsEcjUPNXQupTIcLVFzidqFSSKrg9rUcuVzNRdlI4lFUiQF2q2+WfMSj+0nwqjC6cOJOTLyJmupkzxnpVj8q/wCMc0+V43L1i1+4BdT2seoEXqqzUoLrktJirhZMx2JKjJqLNIUua5NSuCYxpUOTRTc0VNlqG81cQf1flSJriaUk32Nkjdbo4xSQg5oTKkRHWlKhfvFa5zEhYSlRJlQVAUpOmUpJynsHsrz/AGPi8qE6c/GB8KuRtfi1+jHs/wDNcjJpN73DEcqSo2OzHAA6YiTm74SEz/DXmO0MXdRtJcJ9Q/QrT4fbIS2szfKRWF2k/oO8+2sVpGpUb77i2J2hiysiToAKi5qQV1ya7WFbIKIjLxOxzNRnpua7mrXcV2i81Gam5omp3BQ5mozU3NE0bgoe6XhjtmkTSM1cCqruSLO2OTQ2qJ7jSJomh8kLjk7SgaRNE1K4Acz0ZqbmiancRQ5mozU3NE1O4KHM1GakTRNG4KF5qM1ImiancRQvNRNImiaNxNC81dzU3NE0biKFzXc1NzRNG4mheaikTRRuChE1wGiilu5oTGsUQBHKnTtA0UVcyaOnaRykVCxDkqooqklyaxfhaGprs1yipIOzXJoooZIFVAVXKKpfIHc1dmuUVZMAKq4DRRVU/FQdhU0TXKKuQdmia5RRYHZomuUUAdmiaKKE+ACaJooqbAJomiiiwCaJooqbAJomiiiwO0TXKKLA7NFFFTY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data:image/jpg;base64,/9j/4AAQSkZJRgABAQAAAQABAAD/2wCEAAkGBhQSEBUUEBQVFBQWFxYUGRYUFBQVFxQXFhkbFxgXFRQXHCYeFxkjGhcWHy8gIygpLCwsFR4xNzAqNSYrLCkBCQoKDgwOGg8PGiwlHyQtLCksLywwLCwpLCwsLCwsLCwsLCwsKSwsLCwsLCwsLCwsLCwsLCwsKSwsLCwsLCwsLP/AABEIALcBEwMBIgACEQEDEQH/xAAcAAABBQEBAQAAAAAAAAAAAAAAAgMEBQYBBwj/xABMEAABAwIDBAUHCQQHBwUAAAABAgMRACEEEjEFBiJBE1FhcaEHIzKBkbHBFCRCUmJystHwM3Oi4SVUY4KSk8IVFjRDU6PxF3SDs9L/xAAaAQACAwEBAAAAAAAAAAAAAAAABAECAwUG/8QAMBEAAgIBAwIEAwgDAQAAAAAAAAECEQMEEiExQSJRYbETcfAFI0JSgZHB0RQyoTP/2gAMAwEAAhEDEQA/AMJFEUqKWw1mUBpJA9tezbpWefXPA1FEVtGPJ5mSlXTagH9n1ifrU8PJynm8r/LH50v/AJWLz9zb4GTyMLFEVtsVuI222pZcWcomISJistiMCQTluPH+dTHVYm6sl6fIo3RDiiKUU12KZsXExRFKiiKCBMURSooigBMURSooigBNFKiiKAExXIpcVyKAORXIpUURQAmKIpVEUAJiiKVFEUAJiiKVFEUAJiiK7FFACYoilUUAJiuUqKIoJE0RSorkUAJopUUUAORS0C+sdvV20ZaUkVjP/Vlo9UafEYJRuhbipklISuE9QB0IvSmNkjKoPLdQ59FHRqOaRIvNpmrbDY9CEgdG0oxJKkcWa1pLokReYHdT5xAKg4W8OAJTEMkEHmUl30hFq8s8r6HoNisoxsZKWXC/0qF5SEDJwqlJzSTpbTvrLtDo0N9EvOktpOVQhSNRlPbABkW4q9Af2s2ULSUNzBjK0xYAcjmJm2grHYPB9MjpyIQq5AQEpm1gBwDUHKCmOVL5MrT3S4NIRXREDELzQYiR8TTUVYbYwwQ5lSZAFjChIN9FXGtQYr1eknuwRfocDUqssvmJiu5aVFdimbFxEURS4rkUWAmK5FLiiKLARFEU6pohIUbAyAeRjX3j202FDkR7ajcizi11RyKIpDrkWGtN9IopVl5AEmY7QI56G9K5dXDHLb1Y1i0kpx3N0h6KIqrTinE6knxB5i46xVlh3s6Zgi5EHUR11fDqYZeI9TPNp54uWKiiKVFEUzYuJopUURRYCa5FKiipsBMURSorlFgJiiKVFEUAJiiKVFcigBNFKiuUWAmilRRRYD8UpAvXYpSU1hJ8Gi6m2wjhSAronMoAJVICYjWeiMC5GtWX+9KEtgNFST+8mLHWGeRqqYfeypF1N8KMqlkJMicpTnFjfqpCsAohSw02EgkEZkgAgEaFyZ515LZB/wC3uehd3wTH3CWiUZlySVKSp7KCZUSRkCTpPqqLsTaqUtqC1FpwFwFwhSrqVopYyuEX+mhXqmoyHVEhICB3EXhJEzmN9T3+oVWbNx7+HR0Ky2QeJSfNuNFUekLEXAGkUtqsO5Jfr9dS+NkfeBxKn1KREE8ssWABjKAImeQ7qrYqbtEyskAJkqOVPoi+ibmwpOB2ct0kNgEgSZIFtOdeq0cow00LdJI4Woi5ZpJeZFArpRVs3u26fq/4v5VMXuu4UJAy5gVTxdcRy7DWv+Zg/Min+Nl/KzORXIqyx2w3WpKgCBqUmY7+dV8VtDLDIrg7M5Y5QdSVCYo6MmyRfvAj20qKlbPblX/nrHUCarnltxtovgjeRJjTGzpQsLN8siFaWPZrpWef2WpKykFNlJTObLd24idACNa3GHZHFf6HUrqV+XdVJjGvPKgGzzF+O8pPK9/aa4rpVR2XJtuxewm8zBLipUM4kZUgxpJNybaR3GpKNnthBhI1CSAqxSAABEdU37af3dBDKyDch1EBSgoi02SkkjvIFuVSl4ZQSpUKAKoBIXcgCdbyLdt6iLuTtkSVJUUb7OVRUgZIfAAKvRHRfaRHZJM9nOoeFSbgkG8i8kcoI5aeNXeJU5CgVLIGJEg9MBmLWp1GY3+1bqqs2QB0pEc/baZj9aVppJU3J9r9jLURuNLvXuBaNJityjBILdyqTFghEaX+nNZ7byEIWpLYJBy3UkBQgToCYBk+FO49bvmo7eolPS7YtqXQpqKVFEV0LEhMURSoqRgtnLdJCBManQD19dDkkrZKTfCIkURVq9u66lJJAMcgZPqFVDj6UmCRPVURyRl0ZLhJdUKiiKmYF7BFMvYhxCgbpSwpfrmR+hUjGP7PS0C2+6tRBspoogjTr1rfJ93G3f7P36G+PTTndfMqooio/wDtJv63gfyq0w2yXXBKEKJIzBMQtSRqpLZ4lJ7QDS7ywXVoxcJLsQjXIpxSaRFWsociiu0VNgTkt04GDVvgMDxC2b2/lV9t3ZzKGUZUqS5EqzaHurjT+0Makop3Z2o/Z89rbHcEZZTkcaQQASHMhJlNso6IkW7Ty0p5lthwHpRxIET0mUKjTKEs9nOmNmbK6W4cKVQk5QhxVoHMHrNT/wDdZfJS1f8AxuC/rXXAcorvydBrkrXsO1BKEGdBxuGLmCfNAGO01A2ZjmIU1iGwNSnM3mIKiZBVwODx1q8Vu4pPEFry9eRQBOoBlemorOJ3aBUUoxAURzdC0qVqTJGYW79KW1EoSStvv5+heEWiDvFgwHglCCmAOElRiQD9IAxf+ZpewcEsLVY+j9bLoQdfhThwJSpGZQIgk5SlUggCJ7vXar7Z2JRISTISOEKEJgaTkAJVpe+vZXThq5rTxxR5VcsSnp473kfUdGySlIKgokyb5gByyzPpcx1wadc2MCZKjpMBMWGpsbWqanDhQC+DS13IkJjvnNApThKzxttWFlErEGBf0pImR6qX3leTO7YwUYd0kFJCRabcuRvWX2ds3pSZWhIGuZQSdDpOunjW12uyXGXQkXIiBpoOZ7az+C2AkHjJUImAUIg/31cUTy6qa0eq+Fp8jvnd/RXNi+JkjfShvaG7SG0FQebkAKhTibgnUW9lV2Aw5CyDHozqkgiRoZg+NX2N2T5takNSIzdEVgJTAgkJCgucpnU1Q7urUHCbynTiUSAkpgBQv7D3Vth1uTNGSk+wPTwjKLii1wzYAXz4J+jM8Y6qpcYiHVSB+2w18rdrHmUiPAdhrRYdKjnubok3N7q1k31NVeNfhxaQTBewpiVgfSvAc1GnM9o0rFz6DDjyxrd9slpeojpTZK1aDnlIAHb7ZFWHQHI5EkAyZAH1RpJ5nrqDsR0JbXZJkujiShWv3jY9uoqxB825pr9iPRT1CBWm57mQ42kVTjAvY/8AEpE9GP8Ap6SHP4QI55uVc3XwSFfKVqF24KbxEyDYa1zEYniUjhy/KEKuGSr0I9IiY/h7JqRu0DkxczGQDsvMd+p9tRCe2MiJxto0TTogEJToL8XV31md4P2hnrHuqy2VtX0Gxa4EhQIv2R386fw7Lb+PKFzlKVXBTMhEc5FqnFqIqSlXQpPBKmr7GRrlTNq4ZLby0InKkwJMn2wKiV6KM1JJrucSUadM5W83XYHyZJyjtIFyZOvX41hIrfbqp+ap7+o9vX8KT10qgvmM6VeJ/ImvqQlbYIkLUQeGYASVE5ROYwk2qkwKErZc+TMgO51IhTaEpXJlBTmuqYEza9S96sR0aGl8ukuPRnhMjMJIkWkddZZ7FcAWnXMOGHDbMnUwEkXjw51wMuVxkdH4O9dRjEZm0ZnMOV5lBRIcbRIPSpiBdHGEm/JH2hSHlpyf8IsKKUwRiGlcXQkklM6Z4VHIcOpioTO3FtZVIQglKpGdhKwbvJ1UfOanX6v2BT7WLPycpKDJLZEYJJ/5KiQFhfVftjNqKq882uX/ANYxW3hF7s3ApbWOlwi0HP0YWo4dYS4G21AmCSACVKkclJ5g1t8TgsGnGIQ40vplDOFFrDkiCrVUTmhIj115L06Qwsmy4WAk4RYP7Ns5g4FQkzN+V1H0qbb2mQokoBKpSJbfESfSSAdRpFUUr6mU4bnf8Gs3/wAMlOK4UuDMkLK3EhPSEzdEWUmAL9c1lTTi9qF3KCjJkbSn/m8d1cZDh1P2bWps16fQybwRv19zjaiO3I19dDlFFFOWY0WmC39azJIS4mCDeFcutJHuq325v+3imgFujNpxJULW5x3868mw+ziqSCAACqVGBA1j205icC41GYmCJBBJHt6+yvBz08JSu+T10c0lHoe57D29hy2MjrBVCRxKw1o5cfFWq2RiWjIcLUdaQwrxSK+X21q7++KtGnsU0jP0a0IkDMULSLiRe2ovVpYpFYyi3yfQW0dpA8AcbyhQMEtAAA6gBNjVFuvDrK3QlCikuGcrYtOWxQUqFp06+2vHUb04gaLV/jJ8FTUzZ+97zScqfRmYyp59xBrDLglKFI0UoJnquC6BToztkJhQhJJva4zEkai00nFdG0uHElAkDMEG0GxzXuTbT6Ned4DfwpVJbTJgWLibAzFiRr7hVrtHfv5UtKnfoiBEaD1CsZLLja2ot4Jqmz1LAOZ0qWHcyUQbqEi1otUVUrVCQALHiSnWIBvHUB2W6xWTd3vYUEJZHR2AXN80c7E37OwVPxe8qG3G/k72dJSM5cSLK/vC4901WGsl+KLRjLTL8LLfEMFIVMjnFjqBeaiYdULENhyQr0gJHYmev4VIZ3lIxSUno8ShQyhRgAExqb6XFSCiHg1KQRKj0Cspgk2UoHiAAkeqrYc8afPVk5MLQzjVOFskttoVGqifpaiyTNuzmKzez93ylGctpSJKeC6TobDLA9grQbQ2wwWigur6ThEFw5jJhNtcxI7edQ8Kwt5hTIcdU2IKgRIvec8XunwrbHmTk6Zn8OajaI7WEBzZEqMIM85uq9kC35eypxOxHFrKkoUQVMEECRCCc1ygzE+Ohp5e72FZRZ5QUlZCkF1ISMwkEgmxIVN/rVCeffbSlzDdKlpIISrPmyqJhXomACU+ApyGS3RTJaXY5s9rowtKiJzOaFPMdqT3cvVVoXSWlpGbKDIBM3ypvOUVVMPOKeUhSC4sr4yhSiMzgEWFgTcdunK+i2dsAvWSiFKEpBJvHDN9bgi/VUfFtmqikrZmXcUtDxUlZChiGzcqkFSIJug30Em/ZzqZutg1LOKTclSUwOsqjke8U5tNttp4IdSjNnmSXEySkhCipN7EQD12JipeFnCqSAEEuJRob9gIHPh6qq9SoS2vuT8LcnIqBsJxrEtpXCDIJTmUqRczzHZANNKcUy8tUpBBV6VxCifGCK0m1cLiMSUON+bdKgmBOhBKYBIj6RB7TVe9u8UNFeKWiyihWaJKheMsmInXsNZrVQUuvBLxSceepXYPBIxGIKVuAFV5A52GgFu8264prbex0suBKVWM3MECDE21FT9w8LheldUXEZg5lQrORw/c+lyq23l2My56GKQhSVFMDiBSfpXFNx+1HCdNuulfoJy0W7okYlhnOoJSRJmBzsJNhet3ukmcKkggi/PNzPs7hUTdjc98NqVhsQAhLpSQplKs+hmQn0IM6g35VoGt28QgBKn0KUtSklRw6+WbQBaR9DkBr7Xc+qeaKVGOLAsMnbMjvftRKklkJXLaySoRl4gSALzz6uVUmCxIypzNKdgpOUqUAoAg5YBFjET21u9pbvdHh+mUpKpyIWgsgQJmAtTgUDJN1Kvy6q5u7sVIUlaUNpIVwnoHSoFKQvNnQ/BvYXOmtI5MblyaRyJfuebYjBhxCklnoznEKCHVdIMzqiogT2C31Ow1D2hspLfRlMKBaQbNvoBWpBkSrVQ1kWPK016XvPsjFqyNYQoSkZD0gcLKkKV0hgBTqrFK1SR9ciqo+T/aLjULxSMrUQn5SSBCCkZYkDgJT3GKpCM11NXJPozIY7ZTTaCpLzThIUnKj5SkploGeIQQFWjmeyK7idvMlpSRgkhZEJdS9iJSb3CSqCZvfqrWDyZ4txSekxSCXAo+m6v6ISfRSZlIA7hFTGvJS4WlqOKlSVBMJS4RrEnQg3nTnV9jfUq2l3MNu4krJzgmAgcRWq2ZWkmwvoLeNWWzsEVlRiySCdLXPI93KtmPJ3iG1pBxHSJQlOTpGXlBKQVKCbcpnSda85RtZ1C1llOszKc2X7pCu08vo86ZhmlixyjfWq9PMpLGskouPa7NyHGxzSOwJbA9QorGYwqCyFAzb6SeoRpbSK5SVzfcsscClw68xAUyDGiSv26DT8qce2ctUqS2AmLgEwOo6VWOYlAQkpUc88WuhF6HNqOcJBUmP1aaz2y4oYaiJQFAwlBVB0GoJ09xqwbxyzGZkrJvmW4DPbmOlUSnSed5/nVhgcY7KIg9GrMlPRJPb1X9fVW+SN8/2YxTu11LZGzXWyhbjHRpckIClDiggEiLiDGorX7xbKXhcO24vDNKbcFgHkW7CSNdfZWI2rt9x5xTjqhmUUknIlMFIgQAOEDspjF7xOuNdG4rOm8BSAYvMpUdPVVNu6nXuElLoSNmP5sRlRh0qKhwIU4CEnWyuZgECeyr9vFqAHmRlJtClEa2GYIisMxiVJIKRBBBBAMiKsf9sL5qI4s0CYJMAmDz/Ks8uOTfH8l8aTdy9Cyfx4kkthRAvmVJ/D3VGVtRQIHRQLcOcad4Fqea3dxTiSW2XVgjVKFK8Yiq17AutE50KSY5pIibc6pFRkMOKh0LMbzqQnLlNufSn4jsqZhN6XDozmPWXBMa9V6yr7KphQMm9+fbXVuKFiIjlervBB9EQssl3L1W80OFS8O2YNwQLdQnnVkzve8iUN4fKlQCilC8kpgLgkCIg201rGKJjT+ddRg1qGZKSQLmOrrPZV1gj2XuUlmfcvFb0AyThkH1gRoByvy9gpwbaVlzpYISolP7QETlnSJmJv21mzhzBm3w7+qujD6SbRV3jj9WU3yZrcDvucOVA4dN1BVnMqgoeic6RJiQY7Ktx5QcQlCHENKSk6H5TmzQCVWiUg3NefJwhUQlAKidABc9w5mpOH3bxK1ISholS/QEpBV3AmTpQsMbtIHll0Zsz5VSE2wqOkzhWcrKiCDI1Te0io53pWtSHWmCCkKUCcQn0k+cXFgRqIHWYuayB2E/nydGormMogme4Glp2A+TAaVPqHvNUlpccpdOWSs80uvBssd5U8Qtv9mEpUoCzgIkJAsCmU8ryKrxtvEuSShJBjV5IHjrNZ5e7WIFy3HK60A+wqmO2uDZDosUX+8j/wDVXx6bHjVRiZvNKX4jQYTbq0uJa+TIUtRBEuWueZiPbTu2ziVFKk4ZLdpPRu55nrjSINZL5MrNATfsufCnHFOJP0kn2H11tsT7GcnLs/r9ze7seUh3CYdeF+TBbiVqWVKcyxYAiCkm3fVk95XXwkOHBtQhxQPnUmSQo5SMk2z69leYMYl1KiUKUFqsSFXVJ0J7TFWSmMcq6hiDwqRKswBSfSSCbEGBYdVTU+yKqMPxG2wXlMexiUYZLLLZKgQtbyWkjKCo8RbhM9fq51Le3wfwaCtSMG4A4RlbxTTjnEiJsiVJtOavOk7AxwEhp5KSVCdEkkQq+lxrUbGYDENAF5Kkg6SR1d+sGrPcuWU2xfCPY1714hSUukYIpV0TgQMUsqsDAIbbmbweowKjYryqY1CyyMEiXIiHcQbEQCJKVAGeyvIEvurhIUpUWABJ9gqwxIxQIK0OAiI4SIyxe3OSmfVVbZCx0z1Je+WPLzTa8KyFBMwcQ6Jm1yrNGulVv/q5iSHWvkrAOYGy1ciYuBxaVlGd7NopSVASkAnN0DZCReZVlt13qmwe9DjKs7ZOcjKoqyrCk5s/oqTYhVwdaqvid6L0jdY/yoYxIz9C2DYftFEG5OhF9TztVFit6XXmAWsLhmRnTxthSVEmRBvofyqqx2/mIeGV1QU30nSBAShABmSOBIkEEiNOI2qPgd7MQyIZdKRJMEIXrr6STUNTa7FlS6DJ2+71J9h/Oio7223lKKlOrJNzxKHuNFTyTZsdztjpW+gFWXiF4SfeoV7L5QdkoXggkwIAvlnQd4rwvY20FoUlSDBB1t8a9h8pm21J2YwpBILiUmeHmmTP8qR1e2WVOPp7nRhwo/r7GX3W2A2lM2JmQSm48TXoW5+z0h0qAEgHl/OvONytoqU2ZM16Fulij8oAOhkeE1jOX3tPzRnXD+Q/vBstBZcGVN1k3FQtg7HaDST0SLsOJPCOKVqueu1qf25jicO8bz02Ud2tM7CxstI7MK+TpqlxUe6l68Dr65RdvlfXYodzthtJx+YITKQYAEfGrHfjZLSnGSW02SEi3IG1U+5+MX/tNoEmFZgR12NXO+756ViDYtpPtUaI8SjJhN8NGkYwKPk4GQR0YTz0nN76h7QwCCps5BZASNdBVhgnCcMnr6EH154pjGElTX7sHxprFGmmxTLK0yr2zgUjFNqCBORKeegsKl7Uw4Lrctp9Jy14OYSZtekbTE4xscg0k+vWp+0z84ZHLO4P4R+dZOvdDSkZjHbLbOFWSy3OYXyifbHYPYKi4HZ6TgHD0Tc3vl0uNI/V6v8AGNfNVj7SP9X5VB2Uj+jHuwke0t/macwTqTQlmjvjGvQx42ag4c+abnpJnLfTSdYqw2fsJlTLJOHZUZVctgk9hMXp5LPzc/viPVFWewW5YY++6P8AtzTWCdyoz1SahaMXhtgslx3MwyYeSACj0RB4R1A9XZV1u5udhXMSyleHaykKkQoTBPb3U1grPYkH+soH460G7xjFYaOtY/iWKpGfjfzN68C+Rjxubh/lWQtJgO5YCnRaTzCppnDbnsh7gCkcpStydb6mtChz50Os4hPio13CwXU/dn+OlvjSWoS7G+xPCxnHeTZo9GVOvHOtIIzJPpJ1umRpUDGeThtppakuuSl1TVyIIAkGwFbbajxCcPHN1j8NQdpuKLb45fLFgd2SqRz5FOk+4OMdttdjAbsbqJdxJbzlBBjMmSR3Xqw3g8lSW86/lClEPJbMoMnNHETmvU7cgf0gufrWrTb4uHI7H9ca9x/IUxqNTlWRKL447IzxY41yjzrB+SAOhxQxGUtuFu7ajMRcHNbWpa/IsowTikquRxNrOh7V9lbjd1zhxYP9bVHdKauukGUX+kr8RroRm9iffjshGf8A6NfM81xPkjyYYOF1k3Isy7Pt6WPCoWC8kodOXpm03I/Yk8usrmvT9rr/AKP7c596ag7uPDOPv/6RVpZGY82eZ7W8jTrcdE+0uSBcOIidPrVw+RTE9GpfTsjKASJd16py+Nes7Yfgo70fiV/KpvygDDufdSffWKnZrbPBm/JXjAjNmReSEJXdUCYmwvpesttvZK8O4W3EgEdqT+EmvoxzF5UtKAmAox1+bJj22rJbebOIwrqClQJWh1OUJmUpVaeq9UlkSVNllJniBNE1o9ubAcSGlKzQpEjNEiFRFRMLsArCyFQUAW65MVrDG5Lci29VbKeip7mxXASAJoqu2RO9eZotl4IwPvD316hv9gp2Ng5F0pSP4F/kKxOzgAEfe91eoeUJsDZTHcn/AOs/nSGbDLevrujrNpKK+uhktwtm+aNuX5V6Bu9g8r4Pb8Ky24qfMnuFbPYqgHh6/dSc19/+qMW+GQdpYT5u72upPgaqd3E3WnqYeH+IrV8a0ONcBw6+10e6s1sbEhLrv7g+IH50vN7YIsuWQd3GANpYfvV8atd6mQp1n923+I1U7ExAG08LP2/cqrbaOIDjrX3UD4/GtIL/AE9SmR8Nmq2e35lP7oD+Om3kcTfYgClYF/zI+6B/FXHVXT3fCulGIhKXBVbTXGKBP/ST6rGncY8OmbOafOudXNKPy8aqN4sZ50nqaT7jVPhdu9IpJzTxuHwRFKrDKVyXmxzelHn0NTiXfm6u9H+qqXZWI/o1+/0j4dF+VO4jGw0OogH2ZqxuzttEYZxu/EtRn/L/ACpvBjuTE8k/Cq817l01ifMkf2hNWGw8RDTHY46faykVmG8VxFP3z41Jw+1MjQv6BCv8aEppjHDa7Izu4tEZnEzicT/7if8ADmq93exnzjDmdHU+Kj+dY7YmJz4p7tdWfA1Z7Ix+QhX1FJV7L0fDqZtu8CQtGMJxEzpiGvE0/svG5n3BPooPq46pcO9+0V1PYc+NNbv4n5zir/QV+Ks44VLJfkWeSotG42ltHN0UHRxk+wGurxeZ15B0ViZH+Us/CqPANlSEqmbpM0rpsuPTrfi7DwLF+2s5afnd62THLa2+g1u7iej2oodqvAGrrfXa9sQAdMW0PBU+6sQ5i42ipUxdXikj40reR8lx85gfPpVr2K9010JaRTnBvyXuheGZpSr66mk2TtqFYkSL4iR/iFaHBbRzNzP0lfiryNt451kH6c663ma2+6jxLF9cx95pzJgUYRS9BRZN2SUn6mp2ni5wWWb5z7xVRu7juIGdHI8KexPooHLpB41TbIEF3se+Brn57TSCLVNl/tnGklqCPSj2LUPyp7FY4/JFEKA4EcucqBrNrxGYtTyfWP8AuqFLxj3zFfYlA/jVWSxzjDe1x1/d0MxW9tLsWjr8sJveAPa3UljBy2Z9IZfcZqjw784fuU34t1rWm+JI64+NL3fUzfkYTfNjKGJvIPrveshhiAp236mtt5TBlRh/73wrz0PXV2/nXf0kLxfXmKyl0LCE9VFRRiK5WnwQ3krD46MvZXqXlO2gBs7CJm5HubSPjXiqXq1m+e8PTs4RIJ4G1SCALlUCw0smsNRgbzY66c37nQx5rxyb6qv6NtuMv5sT3VotlYqFz2K90VkNy8RGEq8weIie6vM54/eSHYvgmYvHwwU/bUr2JT+dZbZz8urP2Up9gFSn8RmnuV42+FU+x3uJyP1yrHUY6xl4y5EY7aQZxrC59FKjb7qqmbP21mWzfmfCaye+DxDqfu/r31B2PtIh1BJ9EGu1pdGp6aGTvX9/2IZszU3A9uwm0h0KfV76nfKxlB7K8wwu8kNATV2xt+WFqnTIPbNa4dPJzSEc+XZByObw46S52Ne4GsFsTahS4JNT9o7ZzdLfVsj3Csky9Bmujg0qjilF95P+Allbafoj0nH7Y80i/wDy58VVjcJjjnCZsZP69lRsTtUlKR1Iy+JPxqHhXeMGojplCLZZT3NGvZxEuH+/+KoeJxvm3h9hj8VRsHieOe/xVVVjMZZwdaW/BVJOHCGX1LrdR3z6z9pXik1JaehC+7/TVVuo95xfefcac+U8K/V7qEryfXqTJ+Empehl/wC/hz41A2BioffPWlXvrrr3mn+9k1TYLE5XVnrtRp43JhN8HruyML80zfZQaz23H+jxbS/7KfxCtbs2Bs8n+zR7qwe+GI4miP6uPxVdQuaXr/ApDJw2Z3F4wl1ShzJpp/FlRJJ1MnvqKV3rhXXaUUqMuR8OmtvuTi+AJP1qwOer7dfHZHEj7VROO6vmUn4YSfoz0vEuCB2KHvqiwWIAW/8AvCfA03tHbEI9YrMNbYhTnaonwrn5tO5STMsGRvGy6O0ND9V4n2uT8anuO/0es9Z9yj+dYhOP4Vdqp8ZrQnG/0X/fIrtarSpaBUu0fe/c72gw25zb/A39fsTMHjfMkfaa/BFb5rF8aDXi2G2pCY7U+Ait1htviUX/AFavLZdK4oQeTxfoxjyqYiUsdhX8K87Kq02/G1ekKB1TWUzV2dJHbiSYsvFyPZ65TWeimSdonNTjuJKonkI+NRc1dzVlZtR6nug780HrNafDs8BPWKx25a8zIHIX77/rwrZtOcNuoD1kz7h414vVOpv5nXh0RWqajN3fzqj2Cnid7wPCa0DDoWXYjhMW+6lV+29ZLC7SShbl/pgHqFov1VjmblCkXjwyq36PnEdoNZpt6DNXG92LC1oIIPDyM61QmZjnXqfszjSxT+uTmahXkbJqMcRVoztojDqTOqx4Cs7mpfS2iujGk7FJ49ypkpeMJzdoio2am89GapsuojuahDkGms1czVDdqiUqLrAPebWrqKR7ZNUuIeknuHgamsvRh19q0+ANVpFILHd/P+B7M0lCvy/yy33exOVSjQjEyFVWtOZdKUw5r3GqShtlZlHxcFk/jOB0dfReFVba+I02p0me2PCut86nT46lZE3ao9VZ3gCdnlM3yJH8NYfa+0ukKexpKfGahHaB6PLNqhlynI40nYjjg0nYuaJpvNRmrazbaOTUjBYjKsEcjUPNXQupTIcLVFzidqFSSKrg9rUcuVzNRdlI4lFUiQF2q2+WfMSj+0nwqjC6cOJOTLyJmupkzxnpVj8q/wCMc0+V43L1i1+4BdT2seoEXqqzUoLrktJirhZMx2JKjJqLNIUua5NSuCYxpUOTRTc0VNlqG81cQf1flSJriaUk32Nkjdbo4xSQg5oTKkRHWlKhfvFa5zEhYSlRJlQVAUpOmUpJynsHsrz/AGPi8qE6c/GB8KuRtfi1+jHs/wDNcjJpN73DEcqSo2OzHAA6YiTm74SEz/DXmO0MXdRtJcJ9Q/QrT4fbIS2szfKRWF2k/oO8+2sVpGpUb77i2J2hiysiToAKi5qQV1ya7WFbIKIjLxOxzNRnpua7mrXcV2i81Gam5omp3BQ5mozU3NE0bgoe6XhjtmkTSM1cCqruSLO2OTQ2qJ7jSJomh8kLjk7SgaRNE1K4Acz0ZqbmiancRQ5mozU3NE1O4KHM1GakTRNG4KF5qM1ImiancRQvNRNImiaNxNC81dzU3NE0biKFzXc1NzRNG4mheaikTRRuChE1wGiilu5oTGsUQBHKnTtA0UVcyaOnaRykVCxDkqooqklyaxfhaGprs1yipIOzXJoooZIFVAVXKKpfIHc1dmuUVZMAKq4DRRVU/FQdhU0TXKKuQdmia5RRYHZomuUUAdmiaKKE+ACaJooqbAJomiiiwCaJooqbAJomiiiwO0TXKKLA7NFFFTY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6" name="AutoShape 8" descr="data:image/jpg;base64,/9j/4AAQSkZJRgABAQAAAQABAAD/2wCEAAkGBhQSEBUUEBQVFBQWFxYUGRYUFBQVFxQXFhkbFxgXFRQXHCYeFxkjGhcWHy8gIygpLCwsFR4xNzAqNSYrLCkBCQoKDgwOGg8PGiwlHyQtLCksLywwLCwpLCwsLCwsLCwsLCwsKSwsLCwsLCwsLCwsLCwsLCwsKSwsLCwsLCwsLP/AABEIALcBEwMBIgACEQEDEQH/xAAcAAABBQEBAQAAAAAAAAAAAAAAAgMEBQYBBwj/xABMEAABAwIDBAUHCQQHBwUAAAABAgMRACEEEjEFBiJBE1FhcaEHIzKBkbHBFCRCUmJystHwM3Oi4SVUY4KSk8IVFjRDU6PxF3SDs9L/xAAaAQACAwEBAAAAAAAAAAAAAAAABAECAwUG/8QAMBEAAgIBAwIEAwgDAQAAAAAAAAECEQMEEiExQSJRYbETcfAFI0JSgZHB0RQyoTP/2gAMAwEAAhEDEQA/AMJFEUqKWw1mUBpJA9tezbpWefXPA1FEVtGPJ5mSlXTagH9n1ifrU8PJynm8r/LH50v/AJWLz9zb4GTyMLFEVtsVuI222pZcWcomISJistiMCQTluPH+dTHVYm6sl6fIo3RDiiKUU12KZsXExRFKiiKCBMURSooigBMURSooigBNFKiiKAExXIpcVyKAORXIpUURQAmKIpVEUAJiiKVFEUAJiiKVFEUAJiiK7FFACYoilUUAJiuUqKIoJE0RSorkUAJopUUUAORS0C+sdvV20ZaUkVjP/Vlo9UafEYJRuhbipklISuE9QB0IvSmNkjKoPLdQ59FHRqOaRIvNpmrbDY9CEgdG0oxJKkcWa1pLokReYHdT5xAKg4W8OAJTEMkEHmUl30hFq8s8r6HoNisoxsZKWXC/0qF5SEDJwqlJzSTpbTvrLtDo0N9EvOktpOVQhSNRlPbABkW4q9Af2s2ULSUNzBjK0xYAcjmJm2grHYPB9MjpyIQq5AQEpm1gBwDUHKCmOVL5MrT3S4NIRXREDELzQYiR8TTUVYbYwwQ5lSZAFjChIN9FXGtQYr1eknuwRfocDUqssvmJiu5aVFdimbFxEURS4rkUWAmK5FLiiKLARFEU6pohIUbAyAeRjX3j202FDkR7ajcizi11RyKIpDrkWGtN9IopVl5AEmY7QI56G9K5dXDHLb1Y1i0kpx3N0h6KIqrTinE6knxB5i46xVlh3s6Zgi5EHUR11fDqYZeI9TPNp54uWKiiKVFEUzYuJopUURRYCa5FKiipsBMURSorlFgJiiKVFEUAJiiKVFcigBNFKiuUWAmilRRRYD8UpAvXYpSU1hJ8Gi6m2wjhSAronMoAJVICYjWeiMC5GtWX+9KEtgNFST+8mLHWGeRqqYfeypF1N8KMqlkJMicpTnFjfqpCsAohSw02EgkEZkgAgEaFyZ515LZB/wC3uehd3wTH3CWiUZlySVKSp7KCZUSRkCTpPqqLsTaqUtqC1FpwFwFwhSrqVopYyuEX+mhXqmoyHVEhICB3EXhJEzmN9T3+oVWbNx7+HR0Ky2QeJSfNuNFUekLEXAGkUtqsO5Jfr9dS+NkfeBxKn1KREE8ssWABjKAImeQ7qrYqbtEyskAJkqOVPoi+ibmwpOB2ct0kNgEgSZIFtOdeq0cow00LdJI4Woi5ZpJeZFArpRVs3u26fq/4v5VMXuu4UJAy5gVTxdcRy7DWv+Zg/Min+Nl/KzORXIqyx2w3WpKgCBqUmY7+dV8VtDLDIrg7M5Y5QdSVCYo6MmyRfvAj20qKlbPblX/nrHUCarnltxtovgjeRJjTGzpQsLN8siFaWPZrpWef2WpKykFNlJTObLd24idACNa3GHZHFf6HUrqV+XdVJjGvPKgGzzF+O8pPK9/aa4rpVR2XJtuxewm8zBLipUM4kZUgxpJNybaR3GpKNnthBhI1CSAqxSAABEdU37af3dBDKyDch1EBSgoi02SkkjvIFuVSl4ZQSpUKAKoBIXcgCdbyLdt6iLuTtkSVJUUb7OVRUgZIfAAKvRHRfaRHZJM9nOoeFSbgkG8i8kcoI5aeNXeJU5CgVLIGJEg9MBmLWp1GY3+1bqqs2QB0pEc/baZj9aVppJU3J9r9jLURuNLvXuBaNJityjBILdyqTFghEaX+nNZ7byEIWpLYJBy3UkBQgToCYBk+FO49bvmo7eolPS7YtqXQpqKVFEV0LEhMURSoqRgtnLdJCBManQD19dDkkrZKTfCIkURVq9u66lJJAMcgZPqFVDj6UmCRPVURyRl0ZLhJdUKiiKmYF7BFMvYhxCgbpSwpfrmR+hUjGP7PS0C2+6tRBspoogjTr1rfJ93G3f7P36G+PTTndfMqooio/wDtJv63gfyq0w2yXXBKEKJIzBMQtSRqpLZ4lJ7QDS7ywXVoxcJLsQjXIpxSaRFWsociiu0VNgTkt04GDVvgMDxC2b2/lV9t3ZzKGUZUqS5EqzaHurjT+0Makop3Z2o/Z89rbHcEZZTkcaQQASHMhJlNso6IkW7Ty0p5lthwHpRxIET0mUKjTKEs9nOmNmbK6W4cKVQk5QhxVoHMHrNT/wDdZfJS1f8AxuC/rXXAcorvydBrkrXsO1BKEGdBxuGLmCfNAGO01A2ZjmIU1iGwNSnM3mIKiZBVwODx1q8Vu4pPEFry9eRQBOoBlemorOJ3aBUUoxAURzdC0qVqTJGYW79KW1EoSStvv5+heEWiDvFgwHglCCmAOElRiQD9IAxf+ZpewcEsLVY+j9bLoQdfhThwJSpGZQIgk5SlUggCJ7vXar7Z2JRISTISOEKEJgaTkAJVpe+vZXThq5rTxxR5VcsSnp473kfUdGySlIKgokyb5gByyzPpcx1wadc2MCZKjpMBMWGpsbWqanDhQC+DS13IkJjvnNApThKzxttWFlErEGBf0pImR6qX3leTO7YwUYd0kFJCRabcuRvWX2ds3pSZWhIGuZQSdDpOunjW12uyXGXQkXIiBpoOZ7az+C2AkHjJUImAUIg/31cUTy6qa0eq+Fp8jvnd/RXNi+JkjfShvaG7SG0FQebkAKhTibgnUW9lV2Aw5CyDHozqkgiRoZg+NX2N2T5takNSIzdEVgJTAgkJCgucpnU1Q7urUHCbynTiUSAkpgBQv7D3Vth1uTNGSk+wPTwjKLii1wzYAXz4J+jM8Y6qpcYiHVSB+2w18rdrHmUiPAdhrRYdKjnubok3N7q1k31NVeNfhxaQTBewpiVgfSvAc1GnM9o0rFz6DDjyxrd9slpeojpTZK1aDnlIAHb7ZFWHQHI5EkAyZAH1RpJ5nrqDsR0JbXZJkujiShWv3jY9uoqxB825pr9iPRT1CBWm57mQ42kVTjAvY/8AEpE9GP8Ap6SHP4QI55uVc3XwSFfKVqF24KbxEyDYa1zEYniUjhy/KEKuGSr0I9IiY/h7JqRu0DkxczGQDsvMd+p9tRCe2MiJxto0TTogEJToL8XV31md4P2hnrHuqy2VtX0Gxa4EhQIv2R386fw7Lb+PKFzlKVXBTMhEc5FqnFqIqSlXQpPBKmr7GRrlTNq4ZLby0InKkwJMn2wKiV6KM1JJrucSUadM5W83XYHyZJyjtIFyZOvX41hIrfbqp+ap7+o9vX8KT10qgvmM6VeJ/ImvqQlbYIkLUQeGYASVE5ROYwk2qkwKErZc+TMgO51IhTaEpXJlBTmuqYEza9S96sR0aGl8ukuPRnhMjMJIkWkddZZ7FcAWnXMOGHDbMnUwEkXjw51wMuVxkdH4O9dRjEZm0ZnMOV5lBRIcbRIPSpiBdHGEm/JH2hSHlpyf8IsKKUwRiGlcXQkklM6Z4VHIcOpioTO3FtZVIQglKpGdhKwbvJ1UfOanX6v2BT7WLPycpKDJLZEYJJ/5KiQFhfVftjNqKq882uX/ANYxW3hF7s3ApbWOlwi0HP0YWo4dYS4G21AmCSACVKkclJ5g1t8TgsGnGIQ40vplDOFFrDkiCrVUTmhIj115L06Qwsmy4WAk4RYP7Ns5g4FQkzN+V1H0qbb2mQokoBKpSJbfESfSSAdRpFUUr6mU4bnf8Gs3/wAMlOK4UuDMkLK3EhPSEzdEWUmAL9c1lTTi9qF3KCjJkbSn/m8d1cZDh1P2bWps16fQybwRv19zjaiO3I19dDlFFFOWY0WmC39azJIS4mCDeFcutJHuq325v+3imgFujNpxJULW5x3868mw+ziqSCAACqVGBA1j205icC41GYmCJBBJHt6+yvBz08JSu+T10c0lHoe57D29hy2MjrBVCRxKw1o5cfFWq2RiWjIcLUdaQwrxSK+X21q7++KtGnsU0jP0a0IkDMULSLiRe2ovVpYpFYyi3yfQW0dpA8AcbyhQMEtAAA6gBNjVFuvDrK3QlCikuGcrYtOWxQUqFp06+2vHUb04gaLV/jJ8FTUzZ+97zScqfRmYyp59xBrDLglKFI0UoJnquC6BToztkJhQhJJva4zEkai00nFdG0uHElAkDMEG0GxzXuTbT6Ned4DfwpVJbTJgWLibAzFiRr7hVrtHfv5UtKnfoiBEaD1CsZLLja2ot4Jqmz1LAOZ0qWHcyUQbqEi1otUVUrVCQALHiSnWIBvHUB2W6xWTd3vYUEJZHR2AXN80c7E37OwVPxe8qG3G/k72dJSM5cSLK/vC4901WGsl+KLRjLTL8LLfEMFIVMjnFjqBeaiYdULENhyQr0gJHYmev4VIZ3lIxSUno8ShQyhRgAExqb6XFSCiHg1KQRKj0Cspgk2UoHiAAkeqrYc8afPVk5MLQzjVOFskttoVGqifpaiyTNuzmKzez93ylGctpSJKeC6TobDLA9grQbQ2wwWigur6ThEFw5jJhNtcxI7edQ8Kwt5hTIcdU2IKgRIvec8XunwrbHmTk6Zn8OajaI7WEBzZEqMIM85uq9kC35eypxOxHFrKkoUQVMEECRCCc1ygzE+Ohp5e72FZRZ5QUlZCkF1ISMwkEgmxIVN/rVCeffbSlzDdKlpIISrPmyqJhXomACU+ApyGS3RTJaXY5s9rowtKiJzOaFPMdqT3cvVVoXSWlpGbKDIBM3ypvOUVVMPOKeUhSC4sr4yhSiMzgEWFgTcdunK+i2dsAvWSiFKEpBJvHDN9bgi/VUfFtmqikrZmXcUtDxUlZChiGzcqkFSIJug30Em/ZzqZutg1LOKTclSUwOsqjke8U5tNttp4IdSjNnmSXEySkhCipN7EQD12JipeFnCqSAEEuJRob9gIHPh6qq9SoS2vuT8LcnIqBsJxrEtpXCDIJTmUqRczzHZANNKcUy8tUpBBV6VxCifGCK0m1cLiMSUON+bdKgmBOhBKYBIj6RB7TVe9u8UNFeKWiyihWaJKheMsmInXsNZrVQUuvBLxSceepXYPBIxGIKVuAFV5A52GgFu8264prbex0suBKVWM3MECDE21FT9w8LheldUXEZg5lQrORw/c+lyq23l2My56GKQhSVFMDiBSfpXFNx+1HCdNuulfoJy0W7okYlhnOoJSRJmBzsJNhet3ukmcKkggi/PNzPs7hUTdjc98NqVhsQAhLpSQplKs+hmQn0IM6g35VoGt28QgBKn0KUtSklRw6+WbQBaR9DkBr7Xc+qeaKVGOLAsMnbMjvftRKklkJXLaySoRl4gSALzz6uVUmCxIypzNKdgpOUqUAoAg5YBFjET21u9pbvdHh+mUpKpyIWgsgQJmAtTgUDJN1Kvy6q5u7sVIUlaUNpIVwnoHSoFKQvNnQ/BvYXOmtI5MblyaRyJfuebYjBhxCklnoznEKCHVdIMzqiogT2C31Ow1D2hspLfRlMKBaQbNvoBWpBkSrVQ1kWPK016XvPsjFqyNYQoSkZD0gcLKkKV0hgBTqrFK1SR9ciqo+T/aLjULxSMrUQn5SSBCCkZYkDgJT3GKpCM11NXJPozIY7ZTTaCpLzThIUnKj5SkploGeIQQFWjmeyK7idvMlpSRgkhZEJdS9iJSb3CSqCZvfqrWDyZ4txSekxSCXAo+m6v6ISfRSZlIA7hFTGvJS4WlqOKlSVBMJS4RrEnQg3nTnV9jfUq2l3MNu4krJzgmAgcRWq2ZWkmwvoLeNWWzsEVlRiySCdLXPI93KtmPJ3iG1pBxHSJQlOTpGXlBKQVKCbcpnSda85RtZ1C1llOszKc2X7pCu08vo86ZhmlixyjfWq9PMpLGskouPa7NyHGxzSOwJbA9QorGYwqCyFAzb6SeoRpbSK5SVzfcsscClw68xAUyDGiSv26DT8qce2ctUqS2AmLgEwOo6VWOYlAQkpUc88WuhF6HNqOcJBUmP1aaz2y4oYaiJQFAwlBVB0GoJ09xqwbxyzGZkrJvmW4DPbmOlUSnSed5/nVhgcY7KIg9GrMlPRJPb1X9fVW+SN8/2YxTu11LZGzXWyhbjHRpckIClDiggEiLiDGorX7xbKXhcO24vDNKbcFgHkW7CSNdfZWI2rt9x5xTjqhmUUknIlMFIgQAOEDspjF7xOuNdG4rOm8BSAYvMpUdPVVNu6nXuElLoSNmP5sRlRh0qKhwIU4CEnWyuZgECeyr9vFqAHmRlJtClEa2GYIisMxiVJIKRBBBBAMiKsf9sL5qI4s0CYJMAmDz/Ks8uOTfH8l8aTdy9Cyfx4kkthRAvmVJ/D3VGVtRQIHRQLcOcad4Fqea3dxTiSW2XVgjVKFK8Yiq17AutE50KSY5pIibc6pFRkMOKh0LMbzqQnLlNufSn4jsqZhN6XDozmPWXBMa9V6yr7KphQMm9+fbXVuKFiIjlervBB9EQssl3L1W80OFS8O2YNwQLdQnnVkzve8iUN4fKlQCilC8kpgLgkCIg201rGKJjT+ddRg1qGZKSQLmOrrPZV1gj2XuUlmfcvFb0AyThkH1gRoByvy9gpwbaVlzpYISolP7QETlnSJmJv21mzhzBm3w7+qujD6SbRV3jj9WU3yZrcDvucOVA4dN1BVnMqgoeic6RJiQY7Ktx5QcQlCHENKSk6H5TmzQCVWiUg3NefJwhUQlAKidABc9w5mpOH3bxK1ISholS/QEpBV3AmTpQsMbtIHll0Zsz5VSE2wqOkzhWcrKiCDI1Te0io53pWtSHWmCCkKUCcQn0k+cXFgRqIHWYuayB2E/nydGormMogme4Glp2A+TAaVPqHvNUlpccpdOWSs80uvBssd5U8Qtv9mEpUoCzgIkJAsCmU8ryKrxtvEuSShJBjV5IHjrNZ5e7WIFy3HK60A+wqmO2uDZDosUX+8j/wDVXx6bHjVRiZvNKX4jQYTbq0uJa+TIUtRBEuWueZiPbTu2ziVFKk4ZLdpPRu55nrjSINZL5MrNATfsufCnHFOJP0kn2H11tsT7GcnLs/r9ze7seUh3CYdeF+TBbiVqWVKcyxYAiCkm3fVk95XXwkOHBtQhxQPnUmSQo5SMk2z69leYMYl1KiUKUFqsSFXVJ0J7TFWSmMcq6hiDwqRKswBSfSSCbEGBYdVTU+yKqMPxG2wXlMexiUYZLLLZKgQtbyWkjKCo8RbhM9fq51Le3wfwaCtSMG4A4RlbxTTjnEiJsiVJtOavOk7AxwEhp5KSVCdEkkQq+lxrUbGYDENAF5Kkg6SR1d+sGrPcuWU2xfCPY1714hSUukYIpV0TgQMUsqsDAIbbmbweowKjYryqY1CyyMEiXIiHcQbEQCJKVAGeyvIEvurhIUpUWABJ9gqwxIxQIK0OAiI4SIyxe3OSmfVVbZCx0z1Je+WPLzTa8KyFBMwcQ6Jm1yrNGulVv/q5iSHWvkrAOYGy1ciYuBxaVlGd7NopSVASkAnN0DZCReZVlt13qmwe9DjKs7ZOcjKoqyrCk5s/oqTYhVwdaqvid6L0jdY/yoYxIz9C2DYftFEG5OhF9TztVFit6XXmAWsLhmRnTxthSVEmRBvofyqqx2/mIeGV1QU30nSBAShABmSOBIkEEiNOI2qPgd7MQyIZdKRJMEIXrr6STUNTa7FlS6DJ2+71J9h/Oio7223lKKlOrJNzxKHuNFTyTZsdztjpW+gFWXiF4SfeoV7L5QdkoXggkwIAvlnQd4rwvY20FoUlSDBB1t8a9h8pm21J2YwpBILiUmeHmmTP8qR1e2WVOPp7nRhwo/r7GX3W2A2lM2JmQSm48TXoW5+z0h0qAEgHl/OvONytoqU2ZM16Fulij8oAOhkeE1jOX3tPzRnXD+Q/vBstBZcGVN1k3FQtg7HaDST0SLsOJPCOKVqueu1qf25jicO8bz02Ud2tM7CxstI7MK+TpqlxUe6l68Dr65RdvlfXYodzthtJx+YITKQYAEfGrHfjZLSnGSW02SEi3IG1U+5+MX/tNoEmFZgR12NXO+756ViDYtpPtUaI8SjJhN8NGkYwKPk4GQR0YTz0nN76h7QwCCps5BZASNdBVhgnCcMnr6EH154pjGElTX7sHxprFGmmxTLK0yr2zgUjFNqCBORKeegsKl7Uw4Lrctp9Jy14OYSZtekbTE4xscg0k+vWp+0z84ZHLO4P4R+dZOvdDSkZjHbLbOFWSy3OYXyifbHYPYKi4HZ6TgHD0Tc3vl0uNI/V6v8AGNfNVj7SP9X5VB2Uj+jHuwke0t/macwTqTQlmjvjGvQx42ag4c+abnpJnLfTSdYqw2fsJlTLJOHZUZVctgk9hMXp5LPzc/viPVFWewW5YY++6P8AtzTWCdyoz1SahaMXhtgslx3MwyYeSACj0RB4R1A9XZV1u5udhXMSyleHaykKkQoTBPb3U1grPYkH+soH460G7xjFYaOtY/iWKpGfjfzN68C+Rjxubh/lWQtJgO5YCnRaTzCppnDbnsh7gCkcpStydb6mtChz50Os4hPio13CwXU/dn+OlvjSWoS7G+xPCxnHeTZo9GVOvHOtIIzJPpJ1umRpUDGeThtppakuuSl1TVyIIAkGwFbbajxCcPHN1j8NQdpuKLb45fLFgd2SqRz5FOk+4OMdttdjAbsbqJdxJbzlBBjMmSR3Xqw3g8lSW86/lClEPJbMoMnNHETmvU7cgf0gufrWrTb4uHI7H9ca9x/IUxqNTlWRKL447IzxY41yjzrB+SAOhxQxGUtuFu7ajMRcHNbWpa/IsowTikquRxNrOh7V9lbjd1zhxYP9bVHdKauukGUX+kr8RroRm9iffjshGf8A6NfM81xPkjyYYOF1k3Isy7Pt6WPCoWC8kodOXpm03I/Yk8usrmvT9rr/AKP7c596ag7uPDOPv/6RVpZGY82eZ7W8jTrcdE+0uSBcOIidPrVw+RTE9GpfTsjKASJd16py+Nes7Yfgo70fiV/KpvygDDufdSffWKnZrbPBm/JXjAjNmReSEJXdUCYmwvpesttvZK8O4W3EgEdqT+EmvoxzF5UtKAmAox1+bJj22rJbebOIwrqClQJWh1OUJmUpVaeq9UlkSVNllJniBNE1o9ubAcSGlKzQpEjNEiFRFRMLsArCyFQUAW65MVrDG5Lci29VbKeip7mxXASAJoqu2RO9eZotl4IwPvD316hv9gp2Ng5F0pSP4F/kKxOzgAEfe91eoeUJsDZTHcn/AOs/nSGbDLevrujrNpKK+uhktwtm+aNuX5V6Bu9g8r4Pb8Ky24qfMnuFbPYqgHh6/dSc19/+qMW+GQdpYT5u72upPgaqd3E3WnqYeH+IrV8a0ONcBw6+10e6s1sbEhLrv7g+IH50vN7YIsuWQd3GANpYfvV8atd6mQp1n923+I1U7ExAG08LP2/cqrbaOIDjrX3UD4/GtIL/AE9SmR8Nmq2e35lP7oD+Om3kcTfYgClYF/zI+6B/FXHVXT3fCulGIhKXBVbTXGKBP/ST6rGncY8OmbOafOudXNKPy8aqN4sZ50nqaT7jVPhdu9IpJzTxuHwRFKrDKVyXmxzelHn0NTiXfm6u9H+qqXZWI/o1+/0j4dF+VO4jGw0OogH2ZqxuzttEYZxu/EtRn/L/ACpvBjuTE8k/Cq817l01ifMkf2hNWGw8RDTHY46faykVmG8VxFP3z41Jw+1MjQv6BCv8aEppjHDa7Izu4tEZnEzicT/7if8ADmq93exnzjDmdHU+Kj+dY7YmJz4p7tdWfA1Z7Ix+QhX1FJV7L0fDqZtu8CQtGMJxEzpiGvE0/svG5n3BPooPq46pcO9+0V1PYc+NNbv4n5zir/QV+Ks44VLJfkWeSotG42ltHN0UHRxk+wGurxeZ15B0ViZH+Us/CqPANlSEqmbpM0rpsuPTrfi7DwLF+2s5afnd62THLa2+g1u7iej2oodqvAGrrfXa9sQAdMW0PBU+6sQ5i42ipUxdXikj40reR8lx85gfPpVr2K9010JaRTnBvyXuheGZpSr66mk2TtqFYkSL4iR/iFaHBbRzNzP0lfiryNt451kH6c663ma2+6jxLF9cx95pzJgUYRS9BRZN2SUn6mp2ni5wWWb5z7xVRu7juIGdHI8KexPooHLpB41TbIEF3se+Brn57TSCLVNl/tnGklqCPSj2LUPyp7FY4/JFEKA4EcucqBrNrxGYtTyfWP8AuqFLxj3zFfYlA/jVWSxzjDe1x1/d0MxW9tLsWjr8sJveAPa3UljBy2Z9IZfcZqjw784fuU34t1rWm+JI64+NL3fUzfkYTfNjKGJvIPrveshhiAp236mtt5TBlRh/73wrz0PXV2/nXf0kLxfXmKyl0LCE9VFRRiK5WnwQ3krD46MvZXqXlO2gBs7CJm5HubSPjXiqXq1m+e8PTs4RIJ4G1SCALlUCw0smsNRgbzY66c37nQx5rxyb6qv6NtuMv5sT3VotlYqFz2K90VkNy8RGEq8weIie6vM54/eSHYvgmYvHwwU/bUr2JT+dZbZz8urP2Up9gFSn8RmnuV42+FU+x3uJyP1yrHUY6xl4y5EY7aQZxrC59FKjb7qqmbP21mWzfmfCaye+DxDqfu/r31B2PtIh1BJ9EGu1pdGp6aGTvX9/2IZszU3A9uwm0h0KfV76nfKxlB7K8wwu8kNATV2xt+WFqnTIPbNa4dPJzSEc+XZByObw46S52Ne4GsFsTahS4JNT9o7ZzdLfVsj3Csky9Bmujg0qjilF95P+Allbafoj0nH7Y80i/wDy58VVjcJjjnCZsZP69lRsTtUlKR1Iy+JPxqHhXeMGojplCLZZT3NGvZxEuH+/+KoeJxvm3h9hj8VRsHieOe/xVVVjMZZwdaW/BVJOHCGX1LrdR3z6z9pXik1JaehC+7/TVVuo95xfefcac+U8K/V7qEryfXqTJ+Empehl/wC/hz41A2BioffPWlXvrrr3mn+9k1TYLE5XVnrtRp43JhN8HruyML80zfZQaz23H+jxbS/7KfxCtbs2Bs8n+zR7qwe+GI4miP6uPxVdQuaXr/ApDJw2Z3F4wl1ShzJpp/FlRJJ1MnvqKV3rhXXaUUqMuR8OmtvuTi+AJP1qwOer7dfHZHEj7VROO6vmUn4YSfoz0vEuCB2KHvqiwWIAW/8AvCfA03tHbEI9YrMNbYhTnaonwrn5tO5STMsGRvGy6O0ND9V4n2uT8anuO/0es9Z9yj+dYhOP4Vdqp8ZrQnG/0X/fIrtarSpaBUu0fe/c72gw25zb/A39fsTMHjfMkfaa/BFb5rF8aDXi2G2pCY7U+Ait1htviUX/AFavLZdK4oQeTxfoxjyqYiUsdhX8K87Kq02/G1ekKB1TWUzV2dJHbiSYsvFyPZ65TWeimSdonNTjuJKonkI+NRc1dzVlZtR6nug780HrNafDs8BPWKx25a8zIHIX77/rwrZtOcNuoD1kz7h414vVOpv5nXh0RWqajN3fzqj2Cnid7wPCa0DDoWXYjhMW+6lV+29ZLC7SShbl/pgHqFov1VjmblCkXjwyq36PnEdoNZpt6DNXG92LC1oIIPDyM61QmZjnXqfszjSxT+uTmahXkbJqMcRVoztojDqTOqx4Cs7mpfS2iujGk7FJ49ypkpeMJzdoio2am89GapsuojuahDkGms1czVDdqiUqLrAPebWrqKR7ZNUuIeknuHgamsvRh19q0+ANVpFILHd/P+B7M0lCvy/yy33exOVSjQjEyFVWtOZdKUw5r3GqShtlZlHxcFk/jOB0dfReFVba+I02p0me2PCut86nT46lZE3ao9VZ3gCdnlM3yJH8NYfa+0ukKexpKfGahHaB6PLNqhlynI40nYjjg0nYuaJpvNRmrazbaOTUjBYjKsEcjUPNXQupTIcLVFzidqFSSKrg9rUcuVzNRdlI4lFUiQF2q2+WfMSj+0nwqjC6cOJOTLyJmupkzxnpVj8q/wCMc0+V43L1i1+4BdT2seoEXqqzUoLrktJirhZMx2JKjJqLNIUua5NSuCYxpUOTRTc0VNlqG81cQf1flSJriaUk32Nkjdbo4xSQg5oTKkRHWlKhfvFa5zEhYSlRJlQVAUpOmUpJynsHsrz/AGPi8qE6c/GB8KuRtfi1+jHs/wDNcjJpN73DEcqSo2OzHAA6YiTm74SEz/DXmO0MXdRtJcJ9Q/QrT4fbIS2szfKRWF2k/oO8+2sVpGpUb77i2J2hiysiToAKi5qQV1ya7WFbIKIjLxOxzNRnpua7mrXcV2i81Gam5omp3BQ5mozU3NE0bgoe6XhjtmkTSM1cCqruSLO2OTQ2qJ7jSJomh8kLjk7SgaRNE1K4Acz0ZqbmiancRQ5mozU3NE1O4KHM1GakTRNG4KF5qM1ImiancRQvNRNImiaNxNC81dzU3NE0biKFzXc1NzRNG4mheaikTRRuChE1wGiilu5oTGsUQBHKnTtA0UVcyaOnaRykVCxDkqooqklyaxfhaGprs1yipIOzXJoooZIFVAVXKKpfIHc1dmuUVZMAKq4DRRVU/FQdhU0TXKKuQdmia5RRYHZomuUUAdmiaKKE+ACaJooqbAJomiiiwCaJooqbAJomiiiwO0TXKKLA7NFFFTY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8" name="AutoShape 10" descr="data:image/jpg;base64,/9j/4AAQSkZJRgABAQAAAQABAAD/2wCEAAkGBhQREBUUExQVFBUUFBcUFhYUFRYXFxUVFBYVFBUVFRUXHCYeFxkkGRcVHy8gJCcpLCwsFx4xNTAqNSYrLCkBCQoKDgwOGg8PGiwkHyQsKSwsLCwsLCwsLCksLCwsKSwpLCwsKSwsLCwsLCwsLCwsLCksLCwsLCwsLCwsLCwsLP/AABEIAMIBAwMBIgACEQEDEQH/xAAcAAABBQEBAQAAAAAAAAAAAAAFAAECAwQGBwj/xABIEAACAQMCBAMFBAcGAwYHAAABAhEAAyESMQQFQVEiYXEGEzKBkUKhscEUIzNSctHwBxZDYpLhFcLxJFOCk7LSF2ODoqOz0//EABkBAAMBAQEAAAAAAAAAAAAAAAABAgMEBf/EACgRAAICAgIBAwQCAwAAAAAAAAABAhESIQMxQRMyUQRxkcFhgSIzQv/aAAwDAQACEQMRAD8A9Jtb1oNwA1lmmmuxqzC6Lb6iZqknFI0gKaVE9kIpiKsCU72iKdiopimirNFR007FRCKaKmRTRQIhFKKnFNFMCEU0VOKUUCIRSipRSigCEU0VOKUUAQimipxSigRCKaKnFNFAEYpoqcU0UwIxSipUooEQilFTimigCEUoqUUqBkIpRUopEUARilTxSoAKU1PSrM1Gip2zFRpxSYI0G3jpVBMmpLTSBUItlgs4p9KgVQ10moTTxYsiTwTirU4QRneqVaKn+kGm78CTXkn+hDuarucLvBpmuk0wvGl/kFxKhaJ6Uxt1tbiBEDFW8FYB8TZ7D86M2uwxT6B4s+dSfhoE5I7xiid64NiBHarWugio9RlemgPY4QucfM9q2LysAeLJ8ulbVcKKz3b00nyNjUEjHxHCrGBBqi1wjNsPmdq03L1Qt8XFWpOiXFWZblog5quK3LcBOaz3VE4q4yvsiUaKaapxTRVkURilFSimimIjFKKsS0SYqZ4Y5qXJIrFmeKUVoHDGkLHc0ZoMWZopoq42x3qBWnYmiEUqlSpiCMUorWq+VVXF8orDI6HEpilFSimiqsmhpqJqcU0UCIUqkaYCiwGpU8U0UANTRUqVOxEavtcUQIqmlSdMFote/NIXB3NUxSqcUVky4XfM0zMO9U0qMQyE1QIp6VVRNjU0VNF71pUgDFJuhpWY4porYapZBTUwcSmKstOB0qMU0U3slaJtepve0ypVgtCp0ilbIKTUGNaYFVtbnahSG0Z6Yirzw5qtlq8kQ0yuKVTilRYYh1rlVG75VFEmmdIrnpHSSNzypzdERVBaoGnQsiZWostIU+qq2Q6K32PpSqrj7+lGbyPbHnmrLRlQT2Hb8qdioVKnp5osVEKVS00ihosKI01SinCzRYiFI1a9gioaDRY6ZCmq0WjS9we1FoKZVTRUmQimp2KhhUveGo0qAJe8qBNKmoBjg1LUO1QpUAXFwY6RTs+N6ppUqHkWKwqxL0dqzUqWI8i172aoakaaKaVCbsVKpaaanaFQUF3FQL01NWVG1jGmp4pBaqyaI0P5hz63Y+MOYkeFCwBgkT5fWiRrl/bCy1z3SLu14KMxlhA7fXPrUuQ8QFc9rTt725BGcH/ekvtm4/xW+aD81oLd8LMCT4SVO/QkGKhqqkI9N5Zz+ze0qlwM+kEjSwOAC24FF7YArzb2S4oLxQZ2CjQ3icgA7AZP036UV9qPa6D7vh2LuGX3htn4VIPWI7ZBpSHFHT8Pz+3cvPaVpe3BI7gjde8bHtjvWlr9eIcTzvilus3vrhIeNUyQ2DvHnFetezHOU4vh1cMAwADrILKwkeICIJjVHnSpVY9hb3wO9WLd7VUUHeokDpRoWyx3nrSS5FUzSp0LI0HiKqPEGh3Ec6so5R7gDDcQ3X0EUB5xz257wi040QsFQNzAOSJ3NTpFbZ1D8QBliB6kAffSFwHYg+hB/CvK+b8JxPEXPFfYJtBZmEglGIU46Gh9rnl3hwqWHa3AUkDKswEM5UzkkT5VSkhOLPZaavMuD/tJeyym8rXZUzpYCT3giBk/1FdDxP8AaTwot6rbe8eAfdkOp6SNRSMCfpVX5Ix8HWU5bFV2n1KDtIB+omKnQIamp6amIcVOBVdKaQybmoU9PpHen0HZCKUU7CmIoAaaVNSoA5q37fNeuKtqyw0n3lyXSDaUEMJIxkrnyonb9veEIHiYGNtBn0x1rhfZV1HEyzBQ9trakyBqJWBiifPOAscDYS2FS5ffULlwXDKRBgW+gKtEkTiayT3TOhrWjveUc1W/Yt3AQDcQPpkSJ3x2mRWua8Z4LnRstqtjQ2kqGB2DHUQJnrXbezvturWR+kPNySJVGyBABbpqmdsbVVEnYO46n5f9M1577b3o4saWKwiMsMV8WTIE712lvjkvIroSVMjII2JBxE1w3tu0cUBMfqkxqicTsfirJe4p9AJnk5Mk5JnPrG/zp7bEtJaSZnM5O8+dQJ/DuPw3+dS4dvF8x1HfyyPnmtCQRzG82tlMnOCScAgMQokACWJ261Dl98qzDPjUqTJ+X4H61Dm/7V/X8AKzW7kNOMZ6dD6VPaK6Yb53KEW1GhMHT5mZYljMwRQh7jLBBKmNwTmB8/yopz0k3pB30wIJzEzsaDca8Bc9Py+X50RCSDnI/a6/wzSrl1zKOxKkwBMYM9q9U5Dzv9KRmCFNLaYLapkTvArwkX/z/D1r3XlnIxwvL3dLhZmtreDaQIOlTA3kdKqUqJxtBWaheaFPods9PKuIf2gvwAHIgzMDOZ7beW0YqKe0l8AgXOkGQDgjT1Hb+fWiycTCl3Az0Xr6VJ7mPp91wU3D3FX4l17R4iu3pRZTaHWx2wjXDkz0b8q5paOmOwW75+bf/tYfnXKXzg/PrH39K9JtXJ2NwjE6OHKj6sn515qQWwASTsFEn5DqaqDsU0CeZPlfTv8A1NV8I3i+R6+Ro5x/JL1sgOjiY6A9hBiY+Jd+9Nyz2RvXCugHxD7XhiTpgyBmSP6muhPRgz2vhvgX+FfwFWVzfC8+4hbotPw6kLAc2rmsqAoM6SBO69etFLPPLTTJKaTBDjTmJx3pkUb6VZm5laCljcUKNyTAGY3PnUuF423dBNt1cDB0sDHrG1Ai6lSpUWFCpU1KmFD01KaagKFSpU1AUcn7C2l4e2buvUbq4TSYSGOQZEk4+6uU42/e425evQsqFa5pwFEBBAZpPw+dHLtziFFpmu+G58MMR8EjIA6E/dUrPLfcWuMQ5MJq8jJJiOk49KwutnT2csvAvAyPQg9ZgesCfSjNjlKC7bW24vM1skiNADkNjJEQBO+aqYkD7e6/ZPRcfONvKrOVX9PF2cTkjOPssMSDjzFJyY8Ud9yRSOHQFQpGsEAyJV2UnG8kE1yHtq3/AGuJ/wAO31AnwA7HJrtuDUBBAgSxiSY1OxP3k1w3trcjjCO6W8SOlpTsRNKHYpAQn8O4/DepcOfF8x1U9fL881AnJ9PLz6b1Cy/jQDdrqoMruxO/b51o3SIXYI5q/wCuf+I/gKw6t57d6082P61/4j9RtRH2aX9qYUke6AJUGP1uY1DtSuol1bJ86RjdJAaAEkgYHgBycRQLmDeFMzj6eW/8qOc5vN+kXQCY15AONlGwx5VgHLyzlX0od/1hgCY3EE7eVEXoUgQlyvoXhL08mHlwoH0Cj8zXlnMfZSzE2HtOBg/rVLHc5BAE+ldvwHOUtcFb4V3W472d1khdR1aWOwKhYPp50TdiictxfF+7Uux8IYL8JJlpjrkYNVWuP15EQRiQehgzQTnPFnVeTU0C/hfswNf37ffWexxDBVAYxBx23/yfmaa2KSo6i1dJPSM9GH410r3mj9pePXw2AB9WQ15uvNWVT4jqKAiTMHWswCojwlu9bl9ruIKibp+1OLY/5MffUTg5dFwlitno1nmPhI91eON9KDbqZYedefeyrzxKfwn8IoenM7gIb31yYnN2cjuD08q1exrk8Sv8LflUYOEWWpZNHXcY4HE3jKiLzR+yBGwxrII+VFfZfmQ98ykrlN44WcHbUzxnP0oNxl6L9/Mfrn+0R1A/capezfFkcYhDZJidfQq/UWSfurSO0ZS9xq/tG4mWskMT4XyGtn7S/wDdeH8645LhkZnPXM56ic1139pN0m5ZkknQ2SzN9odWRT91cUX2/wBvzxSiOQXF0ldJXHb3bfk9EeQcaLF5ZItW2JDkqyg+BtMlpG8f1Nc7buL/AJf/AMH8qo5xfi0dOkGRkC33j7BroZgkev8ACcytXZ93cR4ydLAwPMDatNcD/ZfzC3F1Xa2Lnh0kkAsDI05PfTjzoT7W8/4q1xZUXGtlVHhRiVVjOoLNZOVOjRQtWen3+KS2Jd1Ud2YKPvNNw/FJcUMjKymYKkEGDBgjzBFea2fasXeFa3xDvcckFW94AEOkDKgiTM/WpH2jdlCXXARTKxpB2jd/vA9aqxUj0yaVcX/fpVtAJoJCgDVcBJg6TqAO+CcdwetXXfbMqAf1LDBLK7RGMxnzx6UxUdbNKuA/+J7f9wv/AJjf+2mpio588SD1B+Y6mrmvMpg6hMyDIwMZHrQ9ebgR+rMARGh4jfYHeYPqK08J7Qi0SRYHiBB/VuZ1Iyd/82qO6r2FZ0bWa7nFLBwwEjOtu0RPefuxT8saeLsRjxgeKTkkbdhnasvBe0vu5BtFhgxpfMCM9x5VfY5r729rf9UJLJBIW1LSIWZCgnYVLiUpHqtlIUDeNQ69HcflXAe2T/8Ab/8Awpg7fsU6Vt5R7XsoHvWtshAOJVgWfIJ2J8TPPYb0H9oea273FNcRpU6dM4IARVEiN8VMFTFIHs/ib0Bj6/OhnHcebIW4AGK35AO2FaNjWgcUNR8xG3mawc3sM6AKrE+8nG2xycY3rX7mZG0w4tzoXTcYliC2D4tkmOhGMnFFuX8O3D+8BUw428QYFAzIY6rqA/o0B5PwrW7mphBXoZBz2+VHbHtKytJ1GBAIaCM/zz61k9vFGidbMnOuKPvWM/FdLSpxBjInJEAdOla+B4JOIQ3rzEHUQdgvhC6TP0qrmnNbd+5quW2DTJYFGPh1aQVI0mJHrVfHcxX3Vy3BJa4XDAAD7III7+HfM9cmjF6Ki4+TPzPiwlx0thQoMagMnG87Tmo8t5u9q4GHig7Hzx023qjgERmOo/awIwc70WW6gIAUMNQkbAidsflVN+CVQP5ux97eP/zmE/NqptXNt9vP8mrYLv6R4SugapJyScedazwttQAUHzH31WWJL2Abt3I9Os/zNXW7pgQTsYjV9N/wohc5TZYFldgewUR6b/18sq97OaUDBpPUFAAN5M6u0b9/LLyQqMrEgKdZMqceOV9Zx9MUU9leJFti52AOOvSKHrw1sRqYlYJBUKCcgdT3kfKp/pIC6VGP3jvAzmNsAVny7VDi62dY/Ha2uOCfG7Nj3uJg/YYUX9uiRYtQSCLm4kH4Grznhb+ogb9AMbyAPWuja7Nr3b3GKg6l1sWIOZgnYVm1VfwWpdmTmHtKbi2VZG/ULo1ai2vxBpOrb02qzm/MBd4ZXQaGDqIiSpAMfhP/AEoFzHSGwFOdxEn1+lS4eGstMgqdsQRiDt61pS7EvgX6Ve31tt+6f5+dW2ncrDsGDAGCpwQe5/KmPFqMQBAB6do/KpcRx66FVRAAJH+phTciaNns97TDg7+oC5HwMEKQwMGIZD27/SqPa/mQv8U11QVFxVcBokAyQDHWs9m/1gY64M7T6VLjiWjSBI2iMEZkmh1aGnSYuHPhHjIwPsj/ANtXXFFzGtViMuSoM4GY7/iKse2+SS5MnYofnnJqPPbDWdABLFtOACDk7AjuR8600ZGZ+Cj/ABbJ3OLg2B09R+8YonZ4X3pFoXEyIJ1zEQrEKFMx28sVm47hrlq3aZ0YG8rMFD3S6gOQQ6kjSdSnG8dtq3cn4MXi2lnVgs+Jb3VwZUoTHbPQ+eHpDts0cFyDhGtqbnGW0fquljEEjdWjIz86VYeP5gLNxrbC4xUwSGvgEwDscj501O4iqRzD3Fn7Gw/xLg6DtUmujPw7L/iOOnlUfdsc5/r5VEmJEmcdR5+VIZY14T9nYf4j9h/U1ZxXEL7sSYGIgT0rLB7n7v5VHiJYAR1pAL9JEAAzk/lWnhV8azMTnyzGTtWBOGI6fhWnheJKHYN5MAal2NGiwfECRAk/TFFm4wHrt0E70Ja8zmBbtr6Ig2zu221VPYYTie8ZH1GKmm+xp0arlxy50RB3JMfMk0b5ZcS0AHe23iLNgNIIEAncQOvUmuZbhnGdDR/CaloePgaP4Tvny/qKmUL8jTOs51zGw1tvdtb95pQqChEAH4QXxjOIE1h5Dpe6y3l0oS2m423iYKAAQVknY49elBDwt0/4b/6G/lRw8Zce2yG2wUEZKnOlpB2im9Ilt2qC3NuB4dnwuhkxrtjTqxjGx2oY3szcc6kdSq7TIMjoRG4PlWRuYMGBydsdf+tGOC9oAsA5HWdxWSk0a0mDeI5Bf4cBnllIJlRIHqenzoe+ptsxGNun4V2394FGRMDv+dK/w/D3grFfdsSPGkdTGeh+Yp5Nica6A/D8lZbROq0SJlQ+4ABEGYnftkedZTxutSkam/dHXp6Y8+1FL/J7ljUNTXLeGDLBGe6gmDvmKy27qhCQsauwyfWjISQDucnvkCAvwklZE5aQvrEfSsl2y9r9opXzBwfSMdKPX+JyM53joO+/rVRZXOYPlj6elLOXkYOe9cu20AVtNswpUZmAM96TXi/xMNQw04YH0MD6V0C3CAYiB/X8qz3DBJhBPiOcn+ZqsrJxS6AttfFECSQvxLEnsSYHXM1O5ZuMWCLI2wwJjHY0et2kZS36oxEnwncx51ZY4e2BI92JxI0yY9M71OQUcu3AXf3CT6T5elQ47h7vhOhh4ex31PXYWLibl7YGxk+IsPIdKttvaJksp6H4hiYk9DVZv4HRwKq4xDSfIj5Vc3EEBczPn6b12N17OoePTBhhDsCQd17Y7zVF82p8JJ9QfzqnImjm05sUuNH7zHOxgtFbP7ws8Md0ggwMFTIOOxAouycO2SpJP+VYP1qi7YsAfB4SZIAUT2PkBJpZIdMHJzokZdj/ABMT3OJ85+tX8PzZiwmMZ6beXetf6Bw4lvdg4Kga4ydjioLYsLp8MGf3iTEH0GCB9aNMewdf5sGYnv5U1FDb4cY92Pv/AP6U9GMRUwVzG1quMtoFQYIGrXgjbUAJzQS9aKnJ2/reig4e4pDATEYmd8bE+daGU3LbSUxBORnvEnIB8utaBVi9neW8JdtseI4r3LBgFAO6wDMaD18xWC6tkFgLjGCQpncdMaa2cPeCKIs8M+o7vbdjMAACHAEmsBszLAJgifC2kE50x2w33CgrBmdOLhWGGmIOcQdx/vVIunpNb7XDFN1tkOCQxCvgaiAFJhWxEHyp+C4a4WZltK2idU21KKTmDqOkYGJzOBTIoH++NOb5otzHl5I1XLek6Zti0ioGWcllUfFGRtUeF5TeZCyIpkAxpSTBHwyMiDJg+tH3CvgGLxJGBjyqY45o3OPM+lauKsXDqVkAABnTbRdOlgMkDDTAPqO9V2bNxCV0LOktBCGAoLEid9tqKChl5q3Vm7wSSJz5/wBTW7hubuRPuwZmSJydziYnapcNyTiLxtm2FdrshVAQEYMhlIAXE5Pads055bf4TV+zxjKo+Rg6VdZ8pA6dYpOKYIrNwkkgNM/5R69abheKK3JKkiO69e+Y6GtfDcNxV625GnRbuaNWlJDBS0CFkgisb8uuWLtoxqa4yMFAPxMxhTKjMjMYnFTih7NV/mDtMKfmV+/NEeD9pWCKnuyWXMIBBC9/Fg/LrWS7yni/dlzpS2de7iB7kjUmREg6cZzHlTcs9k+JvarisEJZkPvNSswKgk6SkwQ29FJD2HrPtLdWNNi+oMmB8JiM6TgjNDL3NG4p2wFeSCFVRH7Qw0bkALvnDVRx/L+MsXbds3DmIdZ0JqJUBjpETpqnieScTwrM8uradbPEAE6pBY4JjciYmkq8jpsIH2ZuspYEN3CldX0maxXSbQGolZiAVE+VU8DzDiLqQvE7ktoJyWTA2HYnePnRPllu+xi8+tVwA0NkKpA8o1dt1qZzSW6Eo2C/+IabjJDFgxVhpgghiDB2mRFIrdciLbHE4WTET0G0UXTk9u67M/h1eKROrUSCTv6/Ub9Nlr2csag2u5q+EBHKGdpZiR6QCN6mPLCWqG4M5u096Y0E/wD04j5xVq3riiQkZB3Ug+QrXzFWQaAzmCQutySAJ6kmgDcSxcKSZnB6/wCXI+RmpyT9qJxoIrzFlJTQdUxAPiJzsDvtWrhuIvPJFi62J8InwxMwPQmfLyoHeuXCwJY+ESCoM/7/AO9aOAS6HDm5dWQSuhirMQwBE/ZGW+m2a2Si9iCFm+5cwjlszbzrHXVpjb51RxTXNWbdweoP8t6u9m2Y8SzMW0jUNbPJzA+IkaskV2CcYcQ4PfIPy61DpOy4xtHB/o/EFdQtXSu0hCRvEY8622uVXryKEUklRq1MqkNLCIYg9AaKcw4YNcuEnLMDiMwBHp1qVtGSDbaGUhgSAYIM7HB6UnyIrFg63yO6EjXaHrxFqfTDHuKs/u5cKg+9s/8AmzHoQD/Rq3jeI0r13jB6kiCDmNqfhcid57mdo8tqr1I1ZGDKU5BcA/bWP9bn/kpqvXl5I+Jv9RP30qXq8YYSOY/4o2RjJB+m0fd9KLLyu0ZAvQx8OnQGwUksIM4Mj6UN4Lkmu7o97bMZMajhd4wAfrXXcHyuwBGpw2kS4YfFpIwNRE9dulUqjocfkHWfZy7sLiNBJnSIEwpxqx0rZZ9jyWIc65Ulig0k+Ix4ZOcjvtSt3rHDugBe5BYM8sGG2nYjVmQR51tf2mXXKq3wkZgdQe57UN/BolJgriPZZUMHiHXcBSDiScAEHy/raHFgWlIW62kIv2AAzKMHLCGEscDpGZrVx3PnuOGGIEQfEPiBnPWJHbMxgVn4vjvegyqBiukNpBgYwBHeT28RpqTTIfEwtZsKyo66kVgNLi02HX4nRveEyTOT9O2TmnDfr2PvAgU64NswSqKAFkmT4tOozvvms1/mlxbpa1cuBA/vFtstvTqgAzA6xEjpVaczcsHPxEyRJKzjv0wKdjUDQ3s291yPFqdTcba3rMiVEjJ7+kmJFXr7KaoBRkFtAraXtsysTILNpk5kjEwMDBqm/wC0l03DckKzLpOkbqdMggzuAB6VlHPzZt3AAsXnQMD5B4IJ2iTtG9Spt9or09bZotezTSFt22ZpOg+8AMLnUQQDjBkZwa38V7PWtg/u2VoLXL6qpMblzDRiBEb9qAJcN0gq6KwJKtrIZZA+15eLqdzRjjvZy7ebX4QWyZB05II0+I7Zg4waHKN7IaadIlb5XwwZB7xveg/rLdt7qiQDLDw6jmN2npmjf9yrN7hbl6SVtt4vGzuSsQNTTiW2BFDT7OXLjh77+8adUlgYJMmAfhBPStXCcddRAq8TpVvitm4hDzlgVeRMyZ70Nx7RCUq2Iez/AA78KMN7q1qZbZZ/C1ww7fFMnSsiYxVdtxxfDooW2h1FVLeETKqVLENBxgA7kYk1ntcqvFgU4hlCtEK5ggNORsc1EcmuxbPvMnKlpJB06pB+yYHSryhprse6ph+z7E8Ot82bhCXNIYEvcIZgRC6tQE5/2oZw9xl4tls2tVtgBpb4bZWDJZiZOW8Pntio8VyriLsa+Ido2JusSPqJ++tS8tYqwd0csrDU5lixEAlismKn1MVpCwy0wN7y3bZwXS7cDEa1jH+UQP6zVfDcSNRkZP8AlgkevXp/UVRc9lXsqIuoCI1MNR2zhcCPrVzLpzuAJBiM7MZ9O/lXDyU5OzaOloe64AJg7bR1nb1qFziseILIyNjHU742/KqSC3hGWMCIzq+GANyTjp1rPxraGhjkDK4neMg7EQZ8qUY2DZTxHEglizadRImCdQknr5dfKg36UFZvtQAFaI3Mkmc9cHyHlW7jrJcLp0+KYHaMaR5T1qxeXL8SoCFIVyJ2x4lX6/Stk1FbM2R5bwDi9aJ1aGliqsVlZgiROmRpz1rshwfChSdF1GiCQwZYzOGE9szWOCCm302BkCO29Mby5UmT19IMT2EVzvnkzRRJ3+GtsNIaAesRAWI26mB5VG17NLaaQttiVxBOxwOozA2P0qdi6Aew2j08/oahc4oyflt9KFySXQUhuKRzJFpgJjwglQYnTJnpWO3xOcgjcHb4hkHzH5VcvMGRsFlmRgkDbfG5HQ9Kx3bcEkEHb1MyMjadvr9No01ZpGOrNFviRMSD0zG9aLQIBjMLJjtI+6Y+tDuNuqCk4MEHoCRpgg94MHbbuTWZ70yQSNxMHBxINVhZnLT2GTxzdBjpilQpOMMZL/8AhBj8KVV6SJ9T+Ddw/D8IwleHWOmu8FJ89Oav5lwtgFPdtbwg+FQSsyTbYtIeCT4gAYI7UO5TyK61xQbTxuZDLhQSQT0wDRrguRKWJ8IGknxCTgTEdNomdq6ml8knO+1PHnTbMQZYEj7QEEE+e+fTtXP/APEH/eP1ox7U5Fr+HV9elc8tQijQePb95v8AUab9Lb95vqazxUloEi48U3dvqaZCxICgsSYAEknyAFVV2/sj7OGzft3r8oUbUFzK4wWjPXYf7UKwbSAPKuHK2b9x0U6VRU1gmC1xZYLP7uJPetvLWs8TqS4qq/h937pdBjOowJUxjej1jls2eI94ABoQgDERcXc9fw9aH8s4MIxdV0+fVvrsPxprT2RKVqkQ4T2VNq8j6ldASYdRMgErIMqwmN8eVFPYfn15+Ia3ebwrabwaVEMHToFmct9aovcxm4Lefh1eXUfXFZrvEgXlVZVyhh1wQuTp8x4azk02XG0tnecfxFpELsCAsEkKcyY2iuRuc9shLLhW8DsjTIiLMapGBJc4mfD51Xa5lcKtba4YYgs7HUQo6W8fEcZ2G+8Vk5hz4cNxD8OET3dtykgMWKhoONUFj95qU66OqPBaubq+tBvheaK6u1sggEnEzECCRkirBxjA2wBMd5H+G3lWfhbKKCyoLWtYYCBAg4MYkSa57mHtQGvqBBtK4lgp1FY0tEHOCYMdqaaYuX6eXF20dovEfvLH1/MCrBeXt+H51zbWtQlRdYHIh1AIOQQSdooq3AKiiDkgbuMGKUpUtGCXyPe4mPiEzjMfhPnVNzQfXy3zVNxyBmTOxnt9aGskMSxWN9zMd49K5Vd2UT5irWRIYgFtWDOysCp89LEDoRAOwrBxySTDKGCSSI2mY3jG/pU+PusbZyrAzHiOYaRvI6DrmKy8t4B9HvTCqPD487KJJzn/AGrfLRDWyiyrMYIA0riIyInV54zPn2rouXoRZXw7T2IMyQZGYzGe21C7FslwJmWEkLAM4M56D/p2L37+lVRSSdvmI3rm5nekOKKb/EmDAM7T0B3+7NZFvSDkAtiOxxme231FPfus5nTAjUGjPbPn/XSqBc0gyDE4x6Dp/D91Solmy5xAXxDckCNzvGI+lMnFAzmDJOdic4A/rb5UOvtpncjOmRG/Uduv1+ue0Qe4nqegzq++tYx0Swvb4W7fuhQuo5OlfiMDp9Jqvi/1SabikOrFG6MCpggg5Eb9oisL39B1KxHmupSPnuKH8TxBU6nk65kvk7ETnJPn6VvxpVoanjoI231gEmVDlQMYBVPkMsfpRHgUUSpIw3XYzMkiuf4W+bdxlbOk6fLHT/ejXDOzx4YPQ9fQk5rWjNythVrCT8IPoYH0mlWBhO4z6T98UqKFZ6TxLEAEYPehPNVA4h4G6En1KifxNKlVeSkec+1vw2v4fyrnlpUqF0Hlj0hSpUAKve+bWF/4ZwbaRq/R+HEwJj3S4mlSqf8AuIp+xnMMx0kdG3HQwdQnvkA+oFDXpUqrm9pnx9mEr+vnro/M1Vxg8RPUWmg9RhtjSpVku/6NF+wPz1j+l79LP32rc0cuWwbhcgF9RbUR4p76t586VKs5nvfSpNfgn7S3D+iDJybYOdwRkHuK4s701KtOLo4vr/8Ab+A/7PXCFOTh8Z222o7z5zIyf6inpVlP9kcvsh9mZeIbI/iT/loZzDD3D/nI+WlTFKlUQ6OVlnLxJM5yu+etZ+Bb9UPV/wD0PSpVcuiWW+zQjib3kpjy8YotfPwnqWz54NKlWHJ7xw6M144P8UfIzNDuEckwSSNS4+bUqVXHph5LuJ/aD5D/AO2axN+0/wBP40qVaRJZNdqG8af1h/ipUqri7YpHQ3B8X8R/Opox79v/AFLSpVuIkGIwDHpSpUqo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60" name="AutoShape 12" descr="data:image/jpg;base64,/9j/4AAQSkZJRgABAQAAAQABAAD/2wCEAAkGBhQREBUUExQVFBUUFBcUFhYUFRYXFxUVFBYVFBUVFRUXHCYeFxkkGRcVHy8gJCcpLCwsFx4xNTAqNSYrLCkBCQoKDgwOGg8PGiwkHyQsKSwsLCwsLCwsLCksLCwsKSwpLCwsKSwsLCwsLCwsLCwsLCksLCwsLCwsLCwsLCwsLP/AABEIAMIBAwMBIgACEQEDEQH/xAAcAAABBQEBAQAAAAAAAAAAAAAFAAECAwQGBwj/xABIEAACAQMCBAMFBAcGAwYHAAABAhEAAyESMQQFQVEiYXEGEzKBkUKhscEUIzNSctHwBxZDYpLhFcLxJFOCk7LSF2ODoqOz0//EABkBAAMBAQEAAAAAAAAAAAAAAAABAgMEBf/EACgRAAICAgIBAwQCAwAAAAAAAAABAhESIQMxQRMyUQRxkcFhgSIzQv/aAAwDAQACEQMRAD8A9Jtb1oNwA1lmmmuxqzC6Lb6iZqknFI0gKaVE9kIpiKsCU72iKdiopimirNFR007FRCKaKmRTRQIhFKKnFNFMCEU0VOKUUCIRSipRSigCEU0VOKUUAQimipxSigRCKaKnFNFAEYpoqcU0UwIxSipUooEQilFTimigCEUoqUUqBkIpRUopEUARilTxSoAKU1PSrM1Gip2zFRpxSYI0G3jpVBMmpLTSBUItlgs4p9KgVQ10moTTxYsiTwTirU4QRneqVaKn+kGm78CTXkn+hDuarucLvBpmuk0wvGl/kFxKhaJ6Uxt1tbiBEDFW8FYB8TZ7D86M2uwxT6B4s+dSfhoE5I7xiid64NiBHarWugio9RlemgPY4QucfM9q2LysAeLJ8ulbVcKKz3b00nyNjUEjHxHCrGBBqi1wjNsPmdq03L1Qt8XFWpOiXFWZblog5quK3LcBOaz3VE4q4yvsiUaKaapxTRVkURilFSimimIjFKKsS0SYqZ4Y5qXJIrFmeKUVoHDGkLHc0ZoMWZopoq42x3qBWnYmiEUqlSpiCMUorWq+VVXF8orDI6HEpilFSimiqsmhpqJqcU0UCIUqkaYCiwGpU8U0UANTRUqVOxEavtcUQIqmlSdMFote/NIXB3NUxSqcUVky4XfM0zMO9U0qMQyE1QIp6VVRNjU0VNF71pUgDFJuhpWY4porYapZBTUwcSmKstOB0qMU0U3slaJtepve0ypVgtCp0ilbIKTUGNaYFVtbnahSG0Z6Yirzw5qtlq8kQ0yuKVTilRYYh1rlVG75VFEmmdIrnpHSSNzypzdERVBaoGnQsiZWostIU+qq2Q6K32PpSqrj7+lGbyPbHnmrLRlQT2Hb8qdioVKnp5osVEKVS00ihosKI01SinCzRYiFI1a9gioaDRY6ZCmq0WjS9we1FoKZVTRUmQimp2KhhUveGo0qAJe8qBNKmoBjg1LUO1QpUAXFwY6RTs+N6ppUqHkWKwqxL0dqzUqWI8i172aoakaaKaVCbsVKpaaanaFQUF3FQL01NWVG1jGmp4pBaqyaI0P5hz63Y+MOYkeFCwBgkT5fWiRrl/bCy1z3SLu14KMxlhA7fXPrUuQ8QFc9rTt725BGcH/ekvtm4/xW+aD81oLd8LMCT4SVO/QkGKhqqkI9N5Zz+ze0qlwM+kEjSwOAC24FF7YArzb2S4oLxQZ2CjQ3icgA7AZP036UV9qPa6D7vh2LuGX3htn4VIPWI7ZBpSHFHT8Pz+3cvPaVpe3BI7gjde8bHtjvWlr9eIcTzvilus3vrhIeNUyQ2DvHnFetezHOU4vh1cMAwADrILKwkeICIJjVHnSpVY9hb3wO9WLd7VUUHeokDpRoWyx3nrSS5FUzSp0LI0HiKqPEGh3Ec6so5R7gDDcQ3X0EUB5xz257wi040QsFQNzAOSJ3NTpFbZ1D8QBliB6kAffSFwHYg+hB/CvK+b8JxPEXPFfYJtBZmEglGIU46Gh9rnl3hwqWHa3AUkDKswEM5UzkkT5VSkhOLPZaavMuD/tJeyym8rXZUzpYCT3giBk/1FdDxP8AaTwot6rbe8eAfdkOp6SNRSMCfpVX5Ix8HWU5bFV2n1KDtIB+omKnQIamp6amIcVOBVdKaQybmoU9PpHen0HZCKUU7CmIoAaaVNSoA5q37fNeuKtqyw0n3lyXSDaUEMJIxkrnyonb9veEIHiYGNtBn0x1rhfZV1HEyzBQ9trakyBqJWBiifPOAscDYS2FS5ffULlwXDKRBgW+gKtEkTiayT3TOhrWjveUc1W/Yt3AQDcQPpkSJ3x2mRWua8Z4LnRstqtjQ2kqGB2DHUQJnrXbezvturWR+kPNySJVGyBABbpqmdsbVVEnYO46n5f9M1577b3o4saWKwiMsMV8WTIE712lvjkvIroSVMjII2JBxE1w3tu0cUBMfqkxqicTsfirJe4p9AJnk5Mk5JnPrG/zp7bEtJaSZnM5O8+dQJ/DuPw3+dS4dvF8x1HfyyPnmtCQRzG82tlMnOCScAgMQokACWJ261Dl98qzDPjUqTJ+X4H61Dm/7V/X8AKzW7kNOMZ6dD6VPaK6Yb53KEW1GhMHT5mZYljMwRQh7jLBBKmNwTmB8/yopz0k3pB30wIJzEzsaDca8Bc9Py+X50RCSDnI/a6/wzSrl1zKOxKkwBMYM9q9U5Dzv9KRmCFNLaYLapkTvArwkX/z/D1r3XlnIxwvL3dLhZmtreDaQIOlTA3kdKqUqJxtBWaheaFPods9PKuIf2gvwAHIgzMDOZ7beW0YqKe0l8AgXOkGQDgjT1Hb+fWiycTCl3Az0Xr6VJ7mPp91wU3D3FX4l17R4iu3pRZTaHWx2wjXDkz0b8q5paOmOwW75+bf/tYfnXKXzg/PrH39K9JtXJ2NwjE6OHKj6sn515qQWwASTsFEn5DqaqDsU0CeZPlfTv8A1NV8I3i+R6+Ro5x/JL1sgOjiY6A9hBiY+Jd+9Nyz2RvXCugHxD7XhiTpgyBmSP6muhPRgz2vhvgX+FfwFWVzfC8+4hbotPw6kLAc2rmsqAoM6SBO69etFLPPLTTJKaTBDjTmJx3pkUb6VZm5laCljcUKNyTAGY3PnUuF423dBNt1cDB0sDHrG1Ai6lSpUWFCpU1KmFD01KaagKFSpU1AUcn7C2l4e2buvUbq4TSYSGOQZEk4+6uU42/e425evQsqFa5pwFEBBAZpPw+dHLtziFFpmu+G58MMR8EjIA6E/dUrPLfcWuMQ5MJq8jJJiOk49KwutnT2csvAvAyPQg9ZgesCfSjNjlKC7bW24vM1skiNADkNjJEQBO+aqYkD7e6/ZPRcfONvKrOVX9PF2cTkjOPssMSDjzFJyY8Ud9yRSOHQFQpGsEAyJV2UnG8kE1yHtq3/AGuJ/wAO31AnwA7HJrtuDUBBAgSxiSY1OxP3k1w3trcjjCO6W8SOlpTsRNKHYpAQn8O4/DepcOfF8x1U9fL881AnJ9PLz6b1Cy/jQDdrqoMruxO/b51o3SIXYI5q/wCuf+I/gKw6t57d6082P61/4j9RtRH2aX9qYUke6AJUGP1uY1DtSuol1bJ86RjdJAaAEkgYHgBycRQLmDeFMzj6eW/8qOc5vN+kXQCY15AONlGwx5VgHLyzlX0od/1hgCY3EE7eVEXoUgQlyvoXhL08mHlwoH0Cj8zXlnMfZSzE2HtOBg/rVLHc5BAE+ldvwHOUtcFb4V3W472d1khdR1aWOwKhYPp50TdiictxfF+7Uux8IYL8JJlpjrkYNVWuP15EQRiQehgzQTnPFnVeTU0C/hfswNf37ffWexxDBVAYxBx23/yfmaa2KSo6i1dJPSM9GH410r3mj9pePXw2AB9WQ15uvNWVT4jqKAiTMHWswCojwlu9bl9ruIKibp+1OLY/5MffUTg5dFwlitno1nmPhI91eON9KDbqZYedefeyrzxKfwn8IoenM7gIb31yYnN2cjuD08q1exrk8Sv8LflUYOEWWpZNHXcY4HE3jKiLzR+yBGwxrII+VFfZfmQ98ykrlN44WcHbUzxnP0oNxl6L9/Mfrn+0R1A/capezfFkcYhDZJidfQq/UWSfurSO0ZS9xq/tG4mWskMT4XyGtn7S/wDdeH8645LhkZnPXM56ic1139pN0m5ZkknQ2SzN9odWRT91cUX2/wBvzxSiOQXF0ldJXHb3bfk9EeQcaLF5ZItW2JDkqyg+BtMlpG8f1Nc7buL/AJf/AMH8qo5xfi0dOkGRkC33j7BroZgkev8ACcytXZ93cR4ydLAwPMDatNcD/ZfzC3F1Xa2Lnh0kkAsDI05PfTjzoT7W8/4q1xZUXGtlVHhRiVVjOoLNZOVOjRQtWen3+KS2Jd1Ud2YKPvNNw/FJcUMjKymYKkEGDBgjzBFea2fasXeFa3xDvcckFW94AEOkDKgiTM/WpH2jdlCXXARTKxpB2jd/vA9aqxUj0yaVcX/fpVtAJoJCgDVcBJg6TqAO+CcdwetXXfbMqAf1LDBLK7RGMxnzx6UxUdbNKuA/+J7f9wv/AJjf+2mpio588SD1B+Y6mrmvMpg6hMyDIwMZHrQ9ebgR+rMARGh4jfYHeYPqK08J7Qi0SRYHiBB/VuZ1Iyd/82qO6r2FZ0bWa7nFLBwwEjOtu0RPefuxT8saeLsRjxgeKTkkbdhnasvBe0vu5BtFhgxpfMCM9x5VfY5r729rf9UJLJBIW1LSIWZCgnYVLiUpHqtlIUDeNQ69HcflXAe2T/8Ab/8Awpg7fsU6Vt5R7XsoHvWtshAOJVgWfIJ2J8TPPYb0H9oea273FNcRpU6dM4IARVEiN8VMFTFIHs/ib0Bj6/OhnHcebIW4AGK35AO2FaNjWgcUNR8xG3mawc3sM6AKrE+8nG2xycY3rX7mZG0w4tzoXTcYliC2D4tkmOhGMnFFuX8O3D+8BUw428QYFAzIY6rqA/o0B5PwrW7mphBXoZBz2+VHbHtKytJ1GBAIaCM/zz61k9vFGidbMnOuKPvWM/FdLSpxBjInJEAdOla+B4JOIQ3rzEHUQdgvhC6TP0qrmnNbd+5quW2DTJYFGPh1aQVI0mJHrVfHcxX3Vy3BJa4XDAAD7III7+HfM9cmjF6Ki4+TPzPiwlx0thQoMagMnG87Tmo8t5u9q4GHig7Hzx023qjgERmOo/awIwc70WW6gIAUMNQkbAidsflVN+CVQP5ux97eP/zmE/NqptXNt9vP8mrYLv6R4SugapJyScedazwttQAUHzH31WWJL2Abt3I9Os/zNXW7pgQTsYjV9N/wohc5TZYFldgewUR6b/18sq97OaUDBpPUFAAN5M6u0b9/LLyQqMrEgKdZMqceOV9Zx9MUU9leJFti52AOOvSKHrw1sRqYlYJBUKCcgdT3kfKp/pIC6VGP3jvAzmNsAVny7VDi62dY/Ha2uOCfG7Nj3uJg/YYUX9uiRYtQSCLm4kH4Grznhb+ogb9AMbyAPWuja7Nr3b3GKg6l1sWIOZgnYVm1VfwWpdmTmHtKbi2VZG/ULo1ai2vxBpOrb02qzm/MBd4ZXQaGDqIiSpAMfhP/AEoFzHSGwFOdxEn1+lS4eGstMgqdsQRiDt61pS7EvgX6Ve31tt+6f5+dW2ncrDsGDAGCpwQe5/KmPFqMQBAB6do/KpcRx66FVRAAJH+phTciaNns97TDg7+oC5HwMEKQwMGIZD27/SqPa/mQv8U11QVFxVcBokAyQDHWs9m/1gY64M7T6VLjiWjSBI2iMEZkmh1aGnSYuHPhHjIwPsj/ANtXXFFzGtViMuSoM4GY7/iKse2+SS5MnYofnnJqPPbDWdABLFtOACDk7AjuR8600ZGZ+Cj/ABbJ3OLg2B09R+8YonZ4X3pFoXEyIJ1zEQrEKFMx28sVm47hrlq3aZ0YG8rMFD3S6gOQQ6kjSdSnG8dtq3cn4MXi2lnVgs+Jb3VwZUoTHbPQ+eHpDts0cFyDhGtqbnGW0fquljEEjdWjIz86VYeP5gLNxrbC4xUwSGvgEwDscj501O4iqRzD3Fn7Gw/xLg6DtUmujPw7L/iOOnlUfdsc5/r5VEmJEmcdR5+VIZY14T9nYf4j9h/U1ZxXEL7sSYGIgT0rLB7n7v5VHiJYAR1pAL9JEAAzk/lWnhV8azMTnyzGTtWBOGI6fhWnheJKHYN5MAal2NGiwfECRAk/TFFm4wHrt0E70Ja8zmBbtr6Ig2zu221VPYYTie8ZH1GKmm+xp0arlxy50RB3JMfMk0b5ZcS0AHe23iLNgNIIEAncQOvUmuZbhnGdDR/CaloePgaP4Tvny/qKmUL8jTOs51zGw1tvdtb95pQqChEAH4QXxjOIE1h5Dpe6y3l0oS2m423iYKAAQVknY49elBDwt0/4b/6G/lRw8Zce2yG2wUEZKnOlpB2im9Ilt2qC3NuB4dnwuhkxrtjTqxjGx2oY3szcc6kdSq7TIMjoRG4PlWRuYMGBydsdf+tGOC9oAsA5HWdxWSk0a0mDeI5Bf4cBnllIJlRIHqenzoe+ptsxGNun4V2394FGRMDv+dK/w/D3grFfdsSPGkdTGeh+Yp5Nica6A/D8lZbROq0SJlQ+4ABEGYnftkedZTxutSkam/dHXp6Y8+1FL/J7ljUNTXLeGDLBGe6gmDvmKy27qhCQsauwyfWjISQDucnvkCAvwklZE5aQvrEfSsl2y9r9opXzBwfSMdKPX+JyM53joO+/rVRZXOYPlj6elLOXkYOe9cu20AVtNswpUZmAM96TXi/xMNQw04YH0MD6V0C3CAYiB/X8qz3DBJhBPiOcn+ZqsrJxS6AttfFECSQvxLEnsSYHXM1O5ZuMWCLI2wwJjHY0et2kZS36oxEnwncx51ZY4e2BI92JxI0yY9M71OQUcu3AXf3CT6T5elQ47h7vhOhh4ex31PXYWLibl7YGxk+IsPIdKttvaJksp6H4hiYk9DVZv4HRwKq4xDSfIj5Vc3EEBczPn6b12N17OoePTBhhDsCQd17Y7zVF82p8JJ9QfzqnImjm05sUuNH7zHOxgtFbP7ws8Md0ggwMFTIOOxAouycO2SpJP+VYP1qi7YsAfB4SZIAUT2PkBJpZIdMHJzokZdj/ABMT3OJ85+tX8PzZiwmMZ6beXetf6Bw4lvdg4Kga4ydjioLYsLp8MGf3iTEH0GCB9aNMewdf5sGYnv5U1FDb4cY92Pv/AP6U9GMRUwVzG1quMtoFQYIGrXgjbUAJzQS9aKnJ2/reig4e4pDATEYmd8bE+daGU3LbSUxBORnvEnIB8utaBVi9neW8JdtseI4r3LBgFAO6wDMaD18xWC6tkFgLjGCQpncdMaa2cPeCKIs8M+o7vbdjMAACHAEmsBszLAJgifC2kE50x2w33CgrBmdOLhWGGmIOcQdx/vVIunpNb7XDFN1tkOCQxCvgaiAFJhWxEHyp+C4a4WZltK2idU21KKTmDqOkYGJzOBTIoH++NOb5otzHl5I1XLek6Zti0ioGWcllUfFGRtUeF5TeZCyIpkAxpSTBHwyMiDJg+tH3CvgGLxJGBjyqY45o3OPM+lauKsXDqVkAABnTbRdOlgMkDDTAPqO9V2bNxCV0LOktBCGAoLEid9tqKChl5q3Vm7wSSJz5/wBTW7hubuRPuwZmSJydziYnapcNyTiLxtm2FdrshVAQEYMhlIAXE5Pads055bf4TV+zxjKo+Rg6VdZ8pA6dYpOKYIrNwkkgNM/5R69abheKK3JKkiO69e+Y6GtfDcNxV625GnRbuaNWlJDBS0CFkgisb8uuWLtoxqa4yMFAPxMxhTKjMjMYnFTih7NV/mDtMKfmV+/NEeD9pWCKnuyWXMIBBC9/Fg/LrWS7yni/dlzpS2de7iB7kjUmREg6cZzHlTcs9k+JvarisEJZkPvNSswKgk6SkwQ29FJD2HrPtLdWNNi+oMmB8JiM6TgjNDL3NG4p2wFeSCFVRH7Qw0bkALvnDVRx/L+MsXbds3DmIdZ0JqJUBjpETpqnieScTwrM8uradbPEAE6pBY4JjciYmkq8jpsIH2ZuspYEN3CldX0maxXSbQGolZiAVE+VU8DzDiLqQvE7ktoJyWTA2HYnePnRPllu+xi8+tVwA0NkKpA8o1dt1qZzSW6Eo2C/+IabjJDFgxVhpgghiDB2mRFIrdciLbHE4WTET0G0UXTk9u67M/h1eKROrUSCTv6/Ub9Nlr2csag2u5q+EBHKGdpZiR6QCN6mPLCWqG4M5u096Y0E/wD04j5xVq3riiQkZB3Ug+QrXzFWQaAzmCQutySAJ6kmgDcSxcKSZnB6/wCXI+RmpyT9qJxoIrzFlJTQdUxAPiJzsDvtWrhuIvPJFi62J8InwxMwPQmfLyoHeuXCwJY+ESCoM/7/AO9aOAS6HDm5dWQSuhirMQwBE/ZGW+m2a2Si9iCFm+5cwjlszbzrHXVpjb51RxTXNWbdweoP8t6u9m2Y8SzMW0jUNbPJzA+IkaskV2CcYcQ4PfIPy61DpOy4xtHB/o/EFdQtXSu0hCRvEY8622uVXryKEUklRq1MqkNLCIYg9AaKcw4YNcuEnLMDiMwBHp1qVtGSDbaGUhgSAYIM7HB6UnyIrFg63yO6EjXaHrxFqfTDHuKs/u5cKg+9s/8AmzHoQD/Rq3jeI0r13jB6kiCDmNqfhcid57mdo8tqr1I1ZGDKU5BcA/bWP9bn/kpqvXl5I+Jv9RP30qXq8YYSOY/4o2RjJB+m0fd9KLLyu0ZAvQx8OnQGwUksIM4Mj6UN4Lkmu7o97bMZMajhd4wAfrXXcHyuwBGpw2kS4YfFpIwNRE9dulUqjocfkHWfZy7sLiNBJnSIEwpxqx0rZZ9jyWIc65Ulig0k+Ix4ZOcjvtSt3rHDugBe5BYM8sGG2nYjVmQR51tf2mXXKq3wkZgdQe57UN/BolJgriPZZUMHiHXcBSDiScAEHy/raHFgWlIW62kIv2AAzKMHLCGEscDpGZrVx3PnuOGGIEQfEPiBnPWJHbMxgVn4vjvegyqBiukNpBgYwBHeT28RpqTTIfEwtZsKyo66kVgNLi02HX4nRveEyTOT9O2TmnDfr2PvAgU64NswSqKAFkmT4tOozvvms1/mlxbpa1cuBA/vFtstvTqgAzA6xEjpVaczcsHPxEyRJKzjv0wKdjUDQ3s291yPFqdTcba3rMiVEjJ7+kmJFXr7KaoBRkFtAraXtsysTILNpk5kjEwMDBqm/wC0l03DckKzLpOkbqdMggzuAB6VlHPzZt3AAsXnQMD5B4IJ2iTtG9Spt9or09bZotezTSFt22ZpOg+8AMLnUQQDjBkZwa38V7PWtg/u2VoLXL6qpMblzDRiBEb9qAJcN0gq6KwJKtrIZZA+15eLqdzRjjvZy7ebX4QWyZB05II0+I7Zg4waHKN7IaadIlb5XwwZB7xveg/rLdt7qiQDLDw6jmN2npmjf9yrN7hbl6SVtt4vGzuSsQNTTiW2BFDT7OXLjh77+8adUlgYJMmAfhBPStXCcddRAq8TpVvitm4hDzlgVeRMyZ70Nx7RCUq2Iez/AA78KMN7q1qZbZZ/C1ww7fFMnSsiYxVdtxxfDooW2h1FVLeETKqVLENBxgA7kYk1ntcqvFgU4hlCtEK5ggNORsc1EcmuxbPvMnKlpJB06pB+yYHSryhprse6ph+z7E8Ot82bhCXNIYEvcIZgRC6tQE5/2oZw9xl4tls2tVtgBpb4bZWDJZiZOW8Pntio8VyriLsa+Ido2JusSPqJ++tS8tYqwd0csrDU5lixEAlismKn1MVpCwy0wN7y3bZwXS7cDEa1jH+UQP6zVfDcSNRkZP8AlgkevXp/UVRc9lXsqIuoCI1MNR2zhcCPrVzLpzuAJBiM7MZ9O/lXDyU5OzaOloe64AJg7bR1nb1qFziseILIyNjHU742/KqSC3hGWMCIzq+GANyTjp1rPxraGhjkDK4neMg7EQZ8qUY2DZTxHEglizadRImCdQknr5dfKg36UFZvtQAFaI3Mkmc9cHyHlW7jrJcLp0+KYHaMaR5T1qxeXL8SoCFIVyJ2x4lX6/Stk1FbM2R5bwDi9aJ1aGliqsVlZgiROmRpz1rshwfChSdF1GiCQwZYzOGE9szWOCCm302BkCO29Mby5UmT19IMT2EVzvnkzRRJ3+GtsNIaAesRAWI26mB5VG17NLaaQttiVxBOxwOozA2P0qdi6Aew2j08/oahc4oyflt9KFySXQUhuKRzJFpgJjwglQYnTJnpWO3xOcgjcHb4hkHzH5VcvMGRsFlmRgkDbfG5HQ9Kx3bcEkEHb1MyMjadvr9No01ZpGOrNFviRMSD0zG9aLQIBjMLJjtI+6Y+tDuNuqCk4MEHoCRpgg94MHbbuTWZ70yQSNxMHBxINVhZnLT2GTxzdBjpilQpOMMZL/8AhBj8KVV6SJ9T+Ddw/D8IwleHWOmu8FJ89Oav5lwtgFPdtbwg+FQSsyTbYtIeCT4gAYI7UO5TyK61xQbTxuZDLhQSQT0wDRrguRKWJ8IGknxCTgTEdNomdq6ml8knO+1PHnTbMQZYEj7QEEE+e+fTtXP/APEH/eP1ox7U5Fr+HV9elc8tQijQePb95v8AUab9Lb95vqazxUloEi48U3dvqaZCxICgsSYAEknyAFVV2/sj7OGzft3r8oUbUFzK4wWjPXYf7UKwbSAPKuHK2b9x0U6VRU1gmC1xZYLP7uJPetvLWs8TqS4qq/h937pdBjOowJUxjej1jls2eI94ABoQgDERcXc9fw9aH8s4MIxdV0+fVvrsPxprT2RKVqkQ4T2VNq8j6ldASYdRMgErIMqwmN8eVFPYfn15+Ia3ebwrabwaVEMHToFmct9aovcxm4Lefh1eXUfXFZrvEgXlVZVyhh1wQuTp8x4azk02XG0tnecfxFpELsCAsEkKcyY2iuRuc9shLLhW8DsjTIiLMapGBJc4mfD51Xa5lcKtba4YYgs7HUQo6W8fEcZ2G+8Vk5hz4cNxD8OET3dtykgMWKhoONUFj95qU66OqPBaubq+tBvheaK6u1sggEnEzECCRkirBxjA2wBMd5H+G3lWfhbKKCyoLWtYYCBAg4MYkSa57mHtQGvqBBtK4lgp1FY0tEHOCYMdqaaYuX6eXF20dovEfvLH1/MCrBeXt+H51zbWtQlRdYHIh1AIOQQSdooq3AKiiDkgbuMGKUpUtGCXyPe4mPiEzjMfhPnVNzQfXy3zVNxyBmTOxnt9aGskMSxWN9zMd49K5Vd2UT5irWRIYgFtWDOysCp89LEDoRAOwrBxySTDKGCSSI2mY3jG/pU+PusbZyrAzHiOYaRvI6DrmKy8t4B9HvTCqPD487KJJzn/AGrfLRDWyiyrMYIA0riIyInV54zPn2rouXoRZXw7T2IMyQZGYzGe21C7FslwJmWEkLAM4M56D/p2L37+lVRSSdvmI3rm5nekOKKb/EmDAM7T0B3+7NZFvSDkAtiOxxme231FPfus5nTAjUGjPbPn/XSqBc0gyDE4x6Dp/D91Solmy5xAXxDckCNzvGI+lMnFAzmDJOdic4A/rb5UOvtpncjOmRG/Uduv1+ue0Qe4nqegzq++tYx0Swvb4W7fuhQuo5OlfiMDp9Jqvi/1SabikOrFG6MCpggg5Eb9oisL39B1KxHmupSPnuKH8TxBU6nk65kvk7ETnJPn6VvxpVoanjoI231gEmVDlQMYBVPkMsfpRHgUUSpIw3XYzMkiuf4W+bdxlbOk6fLHT/ejXDOzx4YPQ9fQk5rWjNythVrCT8IPoYH0mlWBhO4z6T98UqKFZ6TxLEAEYPehPNVA4h4G6En1KifxNKlVeSkec+1vw2v4fyrnlpUqF0Hlj0hSpUAKve+bWF/4ZwbaRq/R+HEwJj3S4mlSqf8AuIp+xnMMx0kdG3HQwdQnvkA+oFDXpUqrm9pnx9mEr+vnro/M1Vxg8RPUWmg9RhtjSpVku/6NF+wPz1j+l79LP32rc0cuWwbhcgF9RbUR4p76t586VKs5nvfSpNfgn7S3D+iDJybYOdwRkHuK4s701KtOLo4vr/8Ab+A/7PXCFOTh8Z222o7z5zIyf6inpVlP9kcvsh9mZeIbI/iT/loZzDD3D/nI+WlTFKlUQ6OVlnLxJM5yu+etZ+Bb9UPV/wD0PSpVcuiWW+zQjib3kpjy8YotfPwnqWz54NKlWHJ7xw6M144P8UfIzNDuEckwSSNS4+bUqVXHph5LuJ/aD5D/AO2axN+0/wBP40qVaRJZNdqG8af1h/ipUqri7YpHQ3B8X8R/Opox79v/AFLSpVuIkGIwDHpSpUqoZ//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62" name="Picture 14" descr="http://www.joshuatreesynthetics.com/images/richmond_va.jpg"/>
          <p:cNvPicPr>
            <a:picLocks noChangeAspect="1" noChangeArrowheads="1"/>
          </p:cNvPicPr>
          <p:nvPr/>
        </p:nvPicPr>
        <p:blipFill>
          <a:blip r:embed="rId3" cstate="print"/>
          <a:srcRect/>
          <a:stretch>
            <a:fillRect/>
          </a:stretch>
        </p:blipFill>
        <p:spPr bwMode="auto">
          <a:xfrm>
            <a:off x="4572000" y="2057400"/>
            <a:ext cx="4238625" cy="3048001"/>
          </a:xfrm>
          <a:prstGeom prst="rect">
            <a:avLst/>
          </a:prstGeom>
          <a:noFill/>
        </p:spPr>
      </p:pic>
      <p:sp>
        <p:nvSpPr>
          <p:cNvPr id="14" name="TextBox 13"/>
          <p:cNvSpPr txBox="1"/>
          <p:nvPr/>
        </p:nvSpPr>
        <p:spPr>
          <a:xfrm>
            <a:off x="1447800" y="2667000"/>
            <a:ext cx="1905000" cy="369332"/>
          </a:xfrm>
          <a:prstGeom prst="rect">
            <a:avLst/>
          </a:prstGeom>
          <a:noFill/>
        </p:spPr>
        <p:txBody>
          <a:bodyPr wrap="square" rtlCol="0">
            <a:spAutoFit/>
          </a:bodyPr>
          <a:lstStyle/>
          <a:p>
            <a:r>
              <a:rPr lang="en-US" dirty="0" smtClean="0"/>
              <a:t>HA </a:t>
            </a:r>
            <a:r>
              <a:rPr lang="en-US" dirty="0" err="1" smtClean="0"/>
              <a:t>HA</a:t>
            </a:r>
            <a:r>
              <a:rPr lang="en-US" dirty="0" smtClean="0"/>
              <a:t> </a:t>
            </a:r>
            <a:r>
              <a:rPr lang="en-US" dirty="0" err="1" smtClean="0"/>
              <a:t>HA</a:t>
            </a:r>
            <a:r>
              <a:rPr lang="en-US" dirty="0" smtClean="0"/>
              <a:t> JON!!!</a:t>
            </a:r>
            <a:endParaRPr lang="en-US" dirty="0"/>
          </a:p>
        </p:txBody>
      </p:sp>
      <p:pic>
        <p:nvPicPr>
          <p:cNvPr id="2050" name="Picture 2" descr="http://t1.gstatic.com/images?q=tbn:ANd9GcSSRevuUeT99Dgtidlavt2GGbD51mAtGwt8YOIVpJWfrHA2_rRV"/>
          <p:cNvPicPr>
            <a:picLocks noChangeAspect="1" noChangeArrowheads="1"/>
          </p:cNvPicPr>
          <p:nvPr/>
        </p:nvPicPr>
        <p:blipFill>
          <a:blip r:embed="rId4" cstate="print"/>
          <a:srcRect/>
          <a:stretch>
            <a:fillRect/>
          </a:stretch>
        </p:blipFill>
        <p:spPr bwMode="auto">
          <a:xfrm>
            <a:off x="609600" y="2057400"/>
            <a:ext cx="3962400" cy="2971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nodeType="clickEffect">
                                  <p:stCondLst>
                                    <p:cond delay="0"/>
                                  </p:stCondLst>
                                  <p:childTnLst>
                                    <p:anim calcmode="lin" valueType="num">
                                      <p:cBhvr additive="base">
                                        <p:cTn id="6" dur="500"/>
                                        <p:tgtEl>
                                          <p:spTgt spid="2050"/>
                                        </p:tgtEl>
                                        <p:attrNameLst>
                                          <p:attrName>ppt_x</p:attrName>
                                        </p:attrNameLst>
                                      </p:cBhvr>
                                      <p:tavLst>
                                        <p:tav tm="0">
                                          <p:val>
                                            <p:strVal val="ppt_x"/>
                                          </p:val>
                                        </p:tav>
                                        <p:tav tm="100000">
                                          <p:val>
                                            <p:strVal val="1+ppt_w/2"/>
                                          </p:val>
                                        </p:tav>
                                      </p:tavLst>
                                    </p:anim>
                                    <p:anim calcmode="lin" valueType="num">
                                      <p:cBhvr additive="base">
                                        <p:cTn id="7" dur="500"/>
                                        <p:tgtEl>
                                          <p:spTgt spid="2050"/>
                                        </p:tgtEl>
                                        <p:attrNameLst>
                                          <p:attrName>ppt_y</p:attrName>
                                        </p:attrNameLst>
                                      </p:cBhvr>
                                      <p:tavLst>
                                        <p:tav tm="0">
                                          <p:val>
                                            <p:strVal val="ppt_y"/>
                                          </p:val>
                                        </p:tav>
                                        <p:tav tm="100000">
                                          <p:val>
                                            <p:strVal val="ppt_y"/>
                                          </p:val>
                                        </p:tav>
                                      </p:tavLst>
                                    </p:anim>
                                    <p:set>
                                      <p:cBhvr>
                                        <p:cTn id="8"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Overall Importance</a:t>
            </a:r>
            <a:endParaRPr lang="en-US" dirty="0"/>
          </a:p>
        </p:txBody>
      </p:sp>
      <p:sp>
        <p:nvSpPr>
          <p:cNvPr id="3" name="Content Placeholder 2"/>
          <p:cNvSpPr>
            <a:spLocks noGrp="1"/>
          </p:cNvSpPr>
          <p:nvPr>
            <p:ph idx="1"/>
          </p:nvPr>
        </p:nvSpPr>
        <p:spPr/>
        <p:txBody>
          <a:bodyPr/>
          <a:lstStyle/>
          <a:p>
            <a:r>
              <a:rPr lang="en-US" dirty="0" smtClean="0"/>
              <a:t>The Peninsula Campaign was important because it let the Union Generals know that they would have to be more cautious against the confederacy.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Map &amp; Strategy </a:t>
            </a:r>
            <a:endParaRPr lang="en-US" dirty="0"/>
          </a:p>
        </p:txBody>
      </p:sp>
      <p:pic>
        <p:nvPicPr>
          <p:cNvPr id="1026" name="Picture 1" descr="http://wigwags.files.wordpress.com/2009/05/peninsular-campaign-map.jpg"/>
          <p:cNvPicPr>
            <a:picLocks noChangeAspect="1" noChangeArrowheads="1"/>
          </p:cNvPicPr>
          <p:nvPr/>
        </p:nvPicPr>
        <p:blipFill>
          <a:blip r:embed="rId4" cstate="print"/>
          <a:srcRect/>
          <a:stretch>
            <a:fillRect/>
          </a:stretch>
        </p:blipFill>
        <p:spPr bwMode="auto">
          <a:xfrm>
            <a:off x="762000" y="1219200"/>
            <a:ext cx="8001000" cy="5354638"/>
          </a:xfrm>
          <a:prstGeom prst="rect">
            <a:avLst/>
          </a:prstGeom>
          <a:noFill/>
          <a:ln w="9525">
            <a:noFill/>
            <a:miter lim="800000"/>
            <a:headEnd/>
            <a:tailEnd/>
          </a:ln>
        </p:spPr>
      </p:pic>
      <p:pic>
        <p:nvPicPr>
          <p:cNvPr id="1028" name="Picture 4" descr="http://t1.gstatic.com/images?q=tbn:ANd9GcQr1FZmT-VIC7VYGtTRlIzgnmeG3JlZbPyXA83ep_bmOJAh3hcL"/>
          <p:cNvPicPr>
            <a:picLocks noChangeAspect="1" noChangeArrowheads="1"/>
          </p:cNvPicPr>
          <p:nvPr/>
        </p:nvPicPr>
        <p:blipFill>
          <a:blip r:embed="rId5" cstate="print"/>
          <a:srcRect/>
          <a:stretch>
            <a:fillRect/>
          </a:stretch>
        </p:blipFill>
        <p:spPr bwMode="auto">
          <a:xfrm>
            <a:off x="4648200" y="2133600"/>
            <a:ext cx="520816" cy="504826"/>
          </a:xfrm>
          <a:prstGeom prst="rect">
            <a:avLst/>
          </a:prstGeom>
          <a:noFill/>
        </p:spPr>
      </p:pic>
      <p:pic>
        <p:nvPicPr>
          <p:cNvPr id="6" name="civil war thingy">
            <a:hlinkClick r:id="" action="ppaction://media"/>
          </p:cNvPr>
          <p:cNvPicPr>
            <a:picLocks noRot="1" noChangeAspect="1"/>
          </p:cNvPicPr>
          <p:nvPr>
            <a:wavAudioFile r:embed="rId1" name="civil war thingy"/>
          </p:nvPr>
        </p:nvPicPr>
        <p:blipFill>
          <a:blip r:embed="rId6" cstate="print"/>
          <a:stretch>
            <a:fillRect/>
          </a:stretch>
        </p:blipFill>
        <p:spPr>
          <a:xfrm>
            <a:off x="7772400" y="533400"/>
            <a:ext cx="304800" cy="304800"/>
          </a:xfrm>
          <a:prstGeom prst="rect">
            <a:avLst/>
          </a:prstGeom>
        </p:spPr>
      </p:pic>
      <p:pic>
        <p:nvPicPr>
          <p:cNvPr id="7" name="other civil war tingy">
            <a:hlinkClick r:id="" action="ppaction://media"/>
          </p:cNvPr>
          <p:cNvPicPr>
            <a:picLocks noRot="1" noChangeAspect="1"/>
          </p:cNvPicPr>
          <p:nvPr>
            <a:wavAudioFile r:embed="rId2" name="other civil war tingy"/>
          </p:nvPr>
        </p:nvPicPr>
        <p:blipFill>
          <a:blip r:embed="rId6" cstate="print"/>
          <a:stretch>
            <a:fillRect/>
          </a:stretch>
        </p:blipFill>
        <p:spPr>
          <a:xfrm>
            <a:off x="7772400" y="838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781" fill="hold"/>
                                        <p:tgtEl>
                                          <p:spTgt spid="6"/>
                                        </p:tgtEl>
                                      </p:cBhvr>
                                    </p:cmd>
                                  </p:childTnLst>
                                </p:cTn>
                              </p:par>
                              <p:par>
                                <p:cTn id="7" presetID="0" presetClass="path" presetSubtype="0" accel="50000" decel="50000" fill="hold" nodeType="withEffect">
                                  <p:stCondLst>
                                    <p:cond delay="3000"/>
                                  </p:stCondLst>
                                  <p:childTnLst>
                                    <p:animMotion origin="layout" path="M 5.55556E-7 3.26549E-6 C -0.00157 0.03446 0.00277 0.03793 -0.01893 0.05019 C -0.02188 0.06244 -0.02205 0.06591 -0.03056 0.07146 C -0.03108 0.07331 -0.03073 0.07609 -0.03195 0.07724 C -0.03542 0.08071 -0.04358 0.08488 -0.04358 0.08488 C -0.04566 0.09644 -0.04757 0.11841 -0.03924 0.12743 C -0.03421 0.13275 -0.02674 0.13159 -0.02032 0.13321 C -0.01355 0.13252 5.55556E-7 0.13113 5.55556E-7 0.13113 " pathEditMode="relative" ptsTypes="fffffffA">
                                      <p:cBhvr>
                                        <p:cTn id="8" dur="2000" fill="hold"/>
                                        <p:tgtEl>
                                          <p:spTgt spid="1028"/>
                                        </p:tgtEl>
                                        <p:attrNameLst>
                                          <p:attrName>ppt_x</p:attrName>
                                          <p:attrName>ppt_y</p:attrName>
                                        </p:attrNameLst>
                                      </p:cBhvr>
                                    </p:animMotion>
                                  </p:childTnLst>
                                </p:cTn>
                              </p:par>
                              <p:par>
                                <p:cTn id="9" presetID="0" presetClass="path" presetSubtype="0" accel="50000" decel="50000" fill="hold" nodeType="withEffect">
                                  <p:stCondLst>
                                    <p:cond delay="5000"/>
                                  </p:stCondLst>
                                  <p:childTnLst>
                                    <p:animMotion origin="layout" path="M -1.94444E-6 0.13136 C 0.00746 0.13737 0.01198 0.14686 0.02014 0.15079 C 0.03646 0.17183 0.01041 0.13737 0.02899 0.16605 C 0.03611 0.17715 0.05364 0.17669 0.06232 0.17762 C 0.07205 0.18108 0.08142 0.18525 0.09132 0.18733 C 0.09375 0.18918 0.09583 0.19149 0.09844 0.19311 C 0.10034 0.19427 0.10278 0.19357 0.10434 0.19519 C 0.11614 0.20745 0.11198 0.21277 0.12899 0.21624 C 0.14201 0.21901 0.16805 0.2241 0.16805 0.2241 C 0.16944 0.24607 0.17239 0.28978 0.17239 0.28978 " pathEditMode="relative" ptsTypes="fffffffffA">
                                      <p:cBhvr>
                                        <p:cTn id="10" dur="2000" fill="hold"/>
                                        <p:tgtEl>
                                          <p:spTgt spid="1028"/>
                                        </p:tgtEl>
                                        <p:attrNameLst>
                                          <p:attrName>ppt_x</p:attrName>
                                          <p:attrName>ppt_y</p:attrName>
                                        </p:attrNameLst>
                                      </p:cBhvr>
                                    </p:animMotion>
                                  </p:childTnLst>
                                </p:cTn>
                              </p:par>
                              <p:par>
                                <p:cTn id="11" presetID="0" presetClass="path" presetSubtype="0" accel="50000" decel="50000" fill="hold" nodeType="withEffect">
                                  <p:stCondLst>
                                    <p:cond delay="7000"/>
                                  </p:stCondLst>
                                  <p:childTnLst>
                                    <p:animMotion origin="layout" path="M 0.17239 0.29001 C 0.17604 0.321 0.17083 0.27382 0.17517 0.33441 C 0.17587 0.3439 0.18038 0.35245 0.18246 0.36147 C 0.18194 0.40148 0.19635 0.45282 0.17517 0.48104 C 0.17066 0.48705 0.16198 0.48682 0.15642 0.49075 " pathEditMode="relative" ptsTypes="ffffA">
                                      <p:cBhvr>
                                        <p:cTn id="12" dur="2000" fill="hold"/>
                                        <p:tgtEl>
                                          <p:spTgt spid="1028"/>
                                        </p:tgtEl>
                                        <p:attrNameLst>
                                          <p:attrName>ppt_x</p:attrName>
                                          <p:attrName>ppt_y</p:attrName>
                                        </p:attrNameLst>
                                      </p:cBhvr>
                                    </p:animMotion>
                                  </p:childTnLst>
                                </p:cTn>
                              </p:par>
                              <p:par>
                                <p:cTn id="13" presetID="0" presetClass="path" presetSubtype="0" accel="50000" decel="50000" fill="hold" nodeType="withEffect">
                                  <p:stCondLst>
                                    <p:cond delay="9000"/>
                                  </p:stCondLst>
                                  <p:childTnLst>
                                    <p:animMotion origin="layout" path="M 0.15642 0.49076 C 0.15243 0.4896 0.14791 0.49006 0.14479 0.48682 C 0.14045 0.4822 0.13906 0.4748 0.13333 0.47133 C 0.12829 0.46832 0.12274 0.46601 0.11736 0.4637 C 0.11649 0.45954 0.11597 0.45306 0.11302 0.45005 C 0.1118 0.4489 0.11006 0.4489 0.10868 0.4482 C 0.10104 0.44381 0.09843 0.44057 0.08975 0.43849 C 0.08558 0.43109 0.0809 0.42693 0.07673 0.41929 C 0.07534 0.41675 0.07013 0.40334 0.0651 0.40195 C 0.05555 0.39917 0.04583 0.39802 0.03611 0.39617 C 0.03142 0.37674 0.00312 0.38137 -0.00591 0.38067 C -0.01164 0.37813 -0.01563 0.37096 -0.02188 0.37096 " pathEditMode="relative" ptsTypes="fffffffffffA">
                                      <p:cBhvr>
                                        <p:cTn id="14" dur="2000" fill="hold"/>
                                        <p:tgtEl>
                                          <p:spTgt spid="1028"/>
                                        </p:tgtEl>
                                        <p:attrNameLst>
                                          <p:attrName>ppt_x</p:attrName>
                                          <p:attrName>ppt_y</p:attrName>
                                        </p:attrNameLst>
                                      </p:cBhvr>
                                    </p:animMotion>
                                  </p:childTnLst>
                                </p:cTn>
                              </p:par>
                            </p:childTnLst>
                          </p:cTn>
                        </p:par>
                        <p:par>
                          <p:cTn id="15" fill="hold">
                            <p:stCondLst>
                              <p:cond delay="19784"/>
                            </p:stCondLst>
                            <p:childTnLst>
                              <p:par>
                                <p:cTn id="16" presetID="1" presetClass="mediacall" presetSubtype="0" fill="hold" nodeType="afterEffect">
                                  <p:stCondLst>
                                    <p:cond delay="0"/>
                                  </p:stCondLst>
                                  <p:childTnLst>
                                    <p:cmd type="call" cmd="playFrom(0.0)">
                                      <p:cBhvr>
                                        <p:cTn id="17" dur="14730" fill="hold"/>
                                        <p:tgtEl>
                                          <p:spTgt spid="7"/>
                                        </p:tgtEl>
                                      </p:cBhvr>
                                    </p:cmd>
                                  </p:childTnLst>
                                </p:cTn>
                              </p:par>
                              <p:par>
                                <p:cTn id="18" presetID="0" presetClass="path" presetSubtype="0" accel="50000" decel="50000" fill="hold" nodeType="withEffect">
                                  <p:stCondLst>
                                    <p:cond delay="6000"/>
                                  </p:stCondLst>
                                  <p:childTnLst>
                                    <p:animMotion origin="layout" path="M -0.02188 0.37095 C -0.0257 0.39223 -0.03108 0.41304 -0.03351 0.43455 C -0.03698 0.46531 -0.01563 0.51064 -0.00018 0.53122 C 0.00347 0.54625 0.02083 0.54741 0.03021 0.55042 C 0.10121 0.54787 0.14635 0.54278 0.21423 0.537 C 0.22135 0.53076 0.22621 0.52197 0.23316 0.51573 C 0.24149 0.49006 0.2434 0.46138 0.24913 0.43455 C 0.25364 0.38575 0.26076 0.33534 0.24618 0.28978 C 0.24357 0.27151 0.24184 0.25324 0.2375 0.23589 C 0.23455 0.2241 0.23489 0.21415 0.22882 0.2049 C 0.2243 0.19797 0.21909 0.19218 0.21423 0.18571 C 0.20694 0.17599 0.21771 0.18131 0.20416 0.17785 C 0.19375 0.15657 0.18663 0.13367 0.16944 0.12188 C 0.15607 0.10083 0.15208 0.08187 0.13021 0.07354 C 0.11284 0.07424 0.09548 0.07562 0.07812 0.07562 C 0.07135 0.07562 0.07569 0.071 0.06944 0.06776 C 0.06441 0.06522 0.05868 0.06568 0.05347 0.06406 C 0.04305 0.05458 0.03975 0.04464 0.03177 0.02914 C 0.03003 0.0259 0.02604 0.02798 0.02309 0.02729 C 0.01215 0.01735 0.01423 0.02914 0.01423 0.00601 " pathEditMode="relative" ptsTypes="fffffffffffffffffffA">
                                      <p:cBhvr>
                                        <p:cTn id="19" dur="2000" fill="hold"/>
                                        <p:tgtEl>
                                          <p:spTgt spid="102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Text Placeholder 2"/>
          <p:cNvSpPr>
            <a:spLocks noGrp="1"/>
          </p:cNvSpPr>
          <p:nvPr>
            <p:ph type="body" idx="1"/>
          </p:nvPr>
        </p:nvSpPr>
        <p:spPr/>
        <p:txBody>
          <a:bodyPr/>
          <a:lstStyle/>
          <a:p>
            <a:r>
              <a:rPr lang="en-US" dirty="0" smtClean="0"/>
              <a:t>Union</a:t>
            </a:r>
            <a:endParaRPr lang="en-US" dirty="0"/>
          </a:p>
        </p:txBody>
      </p:sp>
      <p:sp>
        <p:nvSpPr>
          <p:cNvPr id="5" name="Text Placeholder 4"/>
          <p:cNvSpPr>
            <a:spLocks noGrp="1"/>
          </p:cNvSpPr>
          <p:nvPr>
            <p:ph type="body" sz="half" idx="3"/>
          </p:nvPr>
        </p:nvSpPr>
        <p:spPr/>
        <p:txBody>
          <a:bodyPr/>
          <a:lstStyle/>
          <a:p>
            <a:r>
              <a:rPr lang="en-US" dirty="0" smtClean="0"/>
              <a:t>Rebels</a:t>
            </a:r>
            <a:endParaRPr lang="en-US" dirty="0"/>
          </a:p>
        </p:txBody>
      </p:sp>
      <p:sp>
        <p:nvSpPr>
          <p:cNvPr id="4" name="Content Placeholder 3"/>
          <p:cNvSpPr>
            <a:spLocks noGrp="1"/>
          </p:cNvSpPr>
          <p:nvPr>
            <p:ph sz="quarter" idx="2"/>
          </p:nvPr>
        </p:nvSpPr>
        <p:spPr/>
        <p:txBody>
          <a:bodyPr/>
          <a:lstStyle/>
          <a:p>
            <a:r>
              <a:rPr lang="en-US" dirty="0" smtClean="0"/>
              <a:t>Casualties 15K</a:t>
            </a:r>
          </a:p>
          <a:p>
            <a:r>
              <a:rPr lang="en-US" dirty="0" smtClean="0"/>
              <a:t>Troops 200K</a:t>
            </a:r>
          </a:p>
          <a:p>
            <a:r>
              <a:rPr lang="en-US" dirty="0" smtClean="0"/>
              <a:t>Prisoners 3K</a:t>
            </a:r>
            <a:endParaRPr lang="en-US" dirty="0"/>
          </a:p>
        </p:txBody>
      </p:sp>
      <p:sp>
        <p:nvSpPr>
          <p:cNvPr id="6" name="Content Placeholder 5"/>
          <p:cNvSpPr>
            <a:spLocks noGrp="1"/>
          </p:cNvSpPr>
          <p:nvPr>
            <p:ph sz="quarter" idx="4"/>
          </p:nvPr>
        </p:nvSpPr>
        <p:spPr/>
        <p:txBody>
          <a:bodyPr/>
          <a:lstStyle/>
          <a:p>
            <a:r>
              <a:rPr lang="en-US" dirty="0" smtClean="0"/>
              <a:t>Casualties 19K</a:t>
            </a:r>
          </a:p>
          <a:p>
            <a:r>
              <a:rPr lang="en-US" dirty="0" smtClean="0"/>
              <a:t>Troops 70K</a:t>
            </a:r>
          </a:p>
          <a:p>
            <a:r>
              <a:rPr lang="en-US" smtClean="0"/>
              <a:t>Prisoners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Generals (Confederates)</a:t>
            </a:r>
            <a:endParaRPr lang="en-US" dirty="0"/>
          </a:p>
        </p:txBody>
      </p:sp>
      <p:sp>
        <p:nvSpPr>
          <p:cNvPr id="3" name="Content Placeholder 2"/>
          <p:cNvSpPr>
            <a:spLocks noGrp="1"/>
          </p:cNvSpPr>
          <p:nvPr>
            <p:ph idx="1"/>
          </p:nvPr>
        </p:nvSpPr>
        <p:spPr/>
        <p:txBody>
          <a:bodyPr>
            <a:normAutofit/>
          </a:bodyPr>
          <a:lstStyle/>
          <a:p>
            <a:r>
              <a:rPr lang="en-US" sz="2000" dirty="0" smtClean="0"/>
              <a:t>Jackson</a:t>
            </a:r>
          </a:p>
          <a:p>
            <a:r>
              <a:rPr lang="en-US" sz="2000" dirty="0" smtClean="0"/>
              <a:t>Johnston</a:t>
            </a:r>
          </a:p>
          <a:p>
            <a:r>
              <a:rPr lang="en-US" sz="2000" dirty="0" smtClean="0"/>
              <a:t>Lee</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Generals (Union)</a:t>
            </a:r>
            <a:endParaRPr lang="en-US" dirty="0"/>
          </a:p>
        </p:txBody>
      </p:sp>
      <p:sp>
        <p:nvSpPr>
          <p:cNvPr id="3" name="Content Placeholder 2"/>
          <p:cNvSpPr>
            <a:spLocks noGrp="1"/>
          </p:cNvSpPr>
          <p:nvPr>
            <p:ph idx="1"/>
          </p:nvPr>
        </p:nvSpPr>
        <p:spPr>
          <a:xfrm>
            <a:off x="838200" y="1219200"/>
            <a:ext cx="3733800" cy="5303040"/>
          </a:xfrm>
        </p:spPr>
        <p:txBody>
          <a:bodyPr>
            <a:normAutofit/>
          </a:bodyPr>
          <a:lstStyle/>
          <a:p>
            <a:r>
              <a:rPr lang="en-US" sz="2000" dirty="0" smtClean="0"/>
              <a:t>McClellan</a:t>
            </a:r>
          </a:p>
          <a:p>
            <a:r>
              <a:rPr lang="en-US" sz="2000" dirty="0" smtClean="0"/>
              <a:t>Porter</a:t>
            </a:r>
          </a:p>
          <a:p>
            <a:r>
              <a:rPr lang="en-US" sz="2000" dirty="0" smtClean="0"/>
              <a:t>Banks</a:t>
            </a:r>
          </a:p>
          <a:p>
            <a:endParaRPr lang="en-US" sz="2000" dirty="0" smtClean="0"/>
          </a:p>
          <a:p>
            <a:endParaRPr lang="en-US" sz="2000" dirty="0"/>
          </a:p>
        </p:txBody>
      </p:sp>
      <p:sp>
        <p:nvSpPr>
          <p:cNvPr id="4" name="TextBox 3"/>
          <p:cNvSpPr txBox="1"/>
          <p:nvPr/>
        </p:nvSpPr>
        <p:spPr>
          <a:xfrm>
            <a:off x="5181600" y="1524000"/>
            <a:ext cx="2667000" cy="646331"/>
          </a:xfrm>
          <a:prstGeom prst="rect">
            <a:avLst/>
          </a:prstGeom>
          <a:noFill/>
        </p:spPr>
        <p:txBody>
          <a:bodyPr wrap="square" rtlCol="0">
            <a:spAutoFit/>
          </a:bodyPr>
          <a:lstStyle/>
          <a:p>
            <a:r>
              <a:rPr lang="en-US" dirty="0" smtClean="0"/>
              <a:t>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descr="data:image/jpg;base64,/9j/4AAQSkZJRgABAQAAAQABAAD/2wCEAAkGBhQSERQUExQVFRUVFxcYGBcYGBcXGhcYGBcXGBwYFxcYHCYeGBojHBocHy8gJCcpLCwsFx4xNTAqNSYrLCkBCQoKBQUFDQUFDSkYEhgpKSkpKSkpKSkpKSkpKSkpKSkpKSkpKSkpKSkpKSkpKSkpKSkpKSkpKSkpKSkpKSkpKf/AABEIAOwA1QMBIgACEQEDEQH/xAAcAAABBQEBAQAAAAAAAAAAAAADAQIEBQYABwj/xAA9EAACAQIEAwYDBgUEAQUAAAABAgADEQQSITEFQVEGEyJhcYEykaEHFFKx0fAjQmLB4TNygvEVFiRTkrL/xAAUAQEAAAAAAAAAAAAAAAAAAAAA/8QAFBEBAAAAAAAAAAAAAAAAAAAAAP/aAAwDAQACEQMRAD8AjUxDgwFIwymAohlaAhVgSqJuLwwgMNJEAiwyiAVoYHSAmbWHR5GBhEaBJzRtpwMWA3rbfzhFSNUCFUwFJhaLWPnGWjxAeX/fKJEMbfpAIP3rOvOzgxIDwYhjbxV15wCZoh3vEAhICkRoGs4NEU6wDAfsToGpVA3Ki/UgfLrOgee0WkgCRKW8mBoCAawgjQY8wCUX1MkhpBBkqk94EhTHM0bRW5Gth1+cQmA9TCo0AGhFgHEeGgwZ2eAZY9TK3F8Tp0heo6pz1/TeRqPazDM+Tv0udRro2vW0DQqY+QqOOU6BlPSxHrp1ktWgOBjrWiCKWgcxnAxPSJAW0deMQx66wCDaPJgs0IGgMSERYHn6xztaAWrQU/EFO+6g7+s6Q2xBBty5bzoGCSSkkUQ9MwDXigRI8QOj6RsYk6BOVto8wVNuUKsBiiHWCLQimA8mUvHeJ1ADTw+tW1ybXCDT4jsCRew32l0RebDhWCp00ARQLnMTzZjuxPMwPJ+zvYarVqd7XSrUckG7A6eQ5Cbmp2CpkDwai5F7afLQGbKk4MkaQPPMZ2NRFuwVRcbnUnkAANTvsIKhhKVG+TEWGZUtlZhmYXAsW3t06iX3bpv4dh8WVsvkSLX6X1M8y4hUCA+I5cyDMutgj2bIPxsVtfy9YG3wHFEq6KfEFzW6qTbML8vyku089+8nvDWW1EYakFQXvZstlQjawtcibPg3F1xNFKyaZtGH4XHxD5wJpEcJxMQnp+/lAVDFbSIhj2b9/wDUBiNePV43L0jkEBXiut9YlRI5G8IP/Y8oAK9Mfu06Oq7/APU6BgFhKcGscp1gSFMKsCphFMAhiTgZw3gSaQhlEj4cEmw13+gvJIgLHRAIpEAmHxKLUTOwF22JAvbe02WHxVK4AYa6gX3vPIe3GAapTTIqFgfib+VTuR56CaduxFSpwvDoah+8qgbNc2Nx8Gm4tYX8oHo6DTS3zBjWqkaWM8S7LUMZQqsj4XvbMwLLXKEZQDYAkqSdhcT0jhnF6jHI9OsnlVWzD3F1cf1KbekCh+0nFNrmzhMhyhSBco1MtdvMMd/wmefPxU1Azd1mtYgDQai5KkHNuTsOXS89T7XMrU1R9zmNvKwH5zy/FcDYlaVA6AlqrsxWmFA0DEaWXWwAvAxzcRN8uZlUfynU3312vrPVfs0v9yLH+as9vQKu+vnMXxnspRamatGtUqNlZwWo5KNUUxdxSqZsxYAFvEBex2my+zKnbAAm4z1ajAHpZRoeYuDA2YMcD+/pA3j6ZgOAnE6znOkaDAMgj1SDQyU9Era/MX+fvAGacbaE9Y1hptAC7RY5VuT+/wC06B54DHCcsWAakYUSKG1h0aAWOAiKY9YBKWliN5JWp87n9/vrAUxDILQCRwadacYA2FPPTFUgIW1v5Am30mxTtFhmbLTr0CQLZc6308r3nkXbrjaoadLOUf4ywANgQwAt1Osr+zdSkpSpTRKxVtUqBMxzWswby009YHsffUaj98qrmIsQbA6abnS4ks8QUiwFvWZTDcZTEBiFNKqP5Ng4HMfqOkp8R2o7osAGOW1tyelibe3vAse1FbxixXXTXfa/PYDr5w3DeFJ90cZijZSQVAJZiDsP5t/pPO63FjVqAiqzAt4qZNjfXUE7jTYT0fs32hwtMlalZKdSnTpkBiBoc1yvU/OBX4nhVX7nUpVDTzlsiVFAUE1bUmcINA1qhJHUGW2HwyoqIgslNQqjyGm3Lr7yKvaNcbUarSFqFM5EYgg1qg0aprsijwqOrMTaTFP7EAkcsQCPVYDc0cDGF4ogED2hkJNz0tf3ka8LSrMLgGwIseV4Bbx6yOGhlMDmpxI8POgebI0IIFTePBgOJh6JkePQ2gSwYamJGRpJSBJpG0dlPODptC5oDle056osb7WN4hEicTJ7p8u+UwPNe1WBatibgsQbXJ1ygX6bSIzOrnu8oyi2gCnT05295YYfHhn/AIhuGaxA352BOmkLWpI3+mF1U211BXS+9jpb5QCcN7SMi+JiWXQC+oIzG15HbHVRaqzhhvlIGa1jqMvS5EhYjDIALjW1ha2unrvfXlAOQBYEra1tefTXeAbiIWowcPYkXBHPUattl5zXYfhK1Qj5buq2DeWXSwmPpDvnWmiszk2Hnbaw9OU9M4bjsLgaI++1VRgP9JDnqkWtbIp8H/IiBb8I4WuHo06SDwooHqebHzJlgsoeyvakY5cRUC5VWtamumYU2BIDW0JHWXqQCq0WN+cW8BVS99QNL89fLQRyrGLFzQFPvO+cYG1jgIBAI7PyPPbz9BzjQ04PANmiRm86B50ohBBKYQGA8CKJwiiAWnDrUNyTzkdDDCBJSpJAcSHTEKIEnMIhMbRw7sCyozAHUgEgeplPxbtZRw792c1R1NnyWsnkWJsWHQfSBS9oewZdmqUNSSWNMnn/AEep5HrMTxB3QhWUqRrruLHl++U13E+3jVhUp0VFMFD42Pj10OW2gNj5zAFNTaA98USbny+kncRwlWklNqmUGqMygMGbJ+IhfhBPXXQyPhSUZSyE220v5w+LoV8TUNRk1PkEA8gNIEahxWqgYI5TMLNl8JI6XGtvK8hzQYLsXWcgEqt7f1H0sNPrNlU+yI4akK1QCqNM3i+G/MqALi+mhMCl+zDib0qtRCD3dQAMdMquLlSfqPeerUq2wIsf3t1nnrUVUZQAoGwAAE7B8Vq0TZWOX8J1HyO3tA9KJjqLkHMNxM1wrtajkK/gbTc+E+h5e80tAEi4BI6gG3zgL13iRQs5oCGIDOIjQYBFOscTBgxSIB6TaToiLYRIHnSNCJAKIdIBVMUGMvFDQDAQtI8oBWhFMCaggsLxOkaj5mVaVEZqtRjYA3sEXqSenQyq4/xQ06eVfie+v4VG5/t85j8XhgzJcnKP5eV+pgaPif2hVnBTDZsniHfP4B4jr3VJdFtoAxu2g1mXOELWUem/U8z1Jk9UuZPwHCme+VWbKLtlBa3rboNYAO0X2dNhaVN3qI+c2IX+U2vvzG+srsJwUW2mgFIHck9L3NvnCrQ0gVlLAhRtv+kNToEbAe0lERyUyNoEvhvCK9U5aKkkWOmh9SToJb8X43iSpw9RFpZbBwAwY2seZIAJsfDa/pI3AO0tXCMbAMp1I57W0ncW4q+JqtVZQuYKAN7BRYa8z+sCorJpILpmNluSTYed+Q+f0lm69ZEr0xYi2h0tA3GA7DJg8P8AeK+HqYysACMPTFwP7PbmdbdDBYrjn/lUFHB1cdhsUgYiiB3dGllNgMQVTQEbeg0EyXCHxGHP/tcRVoj8DHvKR8jTe4t6TUn7UMSaTU2w608Rzrg3o5QD4wp1LDkh0G/KxC5qVEwNJUx2K7+uQCFo0FD+psdV83tflG4HHJWXPTY5b2OYZWQnTxrc210uLzz6h/Gcu2Zs2t2JJY/iY82MsUxhpMpQ2N/p59YG2p2v4r28vTT6xtpF4fxAVkDD0I6G35GSUgOSOWcDHIIBVQkTodHFtr/KdA8sUwqNI6GFVoBwYogwY9YBgYVIECE7wKCx2UEn21gZbjOJz13H4bL7Df63+khLq3oIzvL3Y7kkn3N43A1wGPM3FvlAuaFO3raaLsx2mq4WmyqqEOS3MEE+fS35zNowOnU/9yeHHT97QHBCWJJ3JNrAWub6eWsNaJSIgq1XpzgMGkIrc7E21je7a28GAQdrawNvU49w98CFRUNTJoAlqivbcm19Dvc66zLs1xoYJLQqKIAiL76wZXWSTSjANYBGUgaSt4jXvan+LfyWSquLFmUbgEiUaYkvVNtfCB/n5wL7CuAumkjCkwJYtf15ekbl0138olYlRr84Gh7J1bMy3vmW/wD9f8EzTCYbgGLCVUa/MD2Oh/ObkVB1EBytCqZHzQtM7QJaVNIsDmP70iQPMVMOhkZYZTAMsepglMIDAkIZF43iAlB+rWUep/xeSUmf7RYvM4Tkm/8AuP6D8zAo67aSLw1j3hPQfU6QuJIg+Grv6j6CBteyXAjiquUsEVQLtufFyA5mwMN2hwX3XEGiXSpYAhgeRvoRyOn5Sn4VXsW8RUmw0Nth/mWPdA7i567mAlOuI9BcwTJYyPiWqJquo8oFohgavKQsLxcHQ7zTdm+1mBSjUp10U1Rn0ZQS3JQvW4t0trAqKB01khX6yJh6bDQkW+sexsYEzNzECawtIlQHdTB1S3rAj49sjgnQan6SDwZT3aaa7n3Mb2pxH8JSN9QfpvD8ActRU+bf/owLqkgO/OMxlHSJVXw+ekdUbT2gCpabTa0qquiv1GttNef1mAWoc00XAcYQch2bVf8AcNx7iBoKROawNxJqmV2W+8chI2Pz1gWyt+xOkJcT1B9jEgeeh4ZWkIVJIptAkhoVZGV4dID8VixSps55DTzPIfOYzvb3JOpuT7y17WY+2Sn/AM2/If3lSqA+htAg1nufT+8lcMG58/7QGIpAHSSMC1lsNTcmBuezPE8CmFdK6g1KjFSxW5UmwUrrcW306GUnD6z2vcEH1FvmI/hmHrCkKwou1JNS4W4WxOp8tJDxmO3K7b/PWBbmpf8AKSVWZalxNgRLrBcZ0s0AlfglNtdj5GFxXZZ8OKb1FKq/wk218uo9JI70EB0sWUhgDsbG9jLPjHaJ8XQFOui2DAjXp6HfzvAoMp5G8JRqkbzvuwHwnaD7w9IEuogI0FjKquSG8WxkuniyN4/EVQy2te8DH9ocVpbrtLXsy16SW2ub/OVnF030vJXZF/Cw6NA1VVBaRcVoN5LbrIzHMecCIh12k+i9gCDqCCPWCrYcAE5iLbaaHyi4U3FuogbCjiA6qw/mF/Q8xCiUnAMRoyHl4h+R/WXQEAs6IDOgecqIam0EiwgWAcR1fGLSQs97DpuT5RiGV/aBiKaG1xm19CpgVmLxlKtUZy2ptYHkANBALXHI6QP3NamqmxgamFdOUCRitr/OLgHyDMRoTp7QVGvfQxaVL+IgNytxf/bm1gejcJ7R16eG+7lVCmnlzAm9iOnXWVGH4MinbToYrcYp3NiJKpY5G2IgRMRwJGvbwynxPCqlM7EjqJq1Ihu7gUPZTs/WxdUotRaQUAszeZtoOcLjnfDV3o11uUa2dQcrDQhl8iCD7wuNwVXOHo1O7OxI5jeMq8Oc3LOzE2uTzIFvygGp0FYXUkRACuh1842hRyDcmE7+AjgGAcgAwlSt/eUHEsUQSYEPjONGs7sbXvVcdRf6ykx1bMTPRH7P4fD08K1JCtWpRR6hLkggop2O12/KBLqMLQH3kDbeAdr6CLTpBNYDsXUutjzjMGbe31g8lzf9+skUVt7QLHhzZayn8Wh9xb9JorzJd7ZlPQr+c1paAVSekSckSB52phs0jo0MDAMkbxNAaR2uNQCbXty+UbVr5ULdJQ4ikX1JN+u8A1GoNNh1Ag8VWA5G0ijBnk3zhO+Nsrj3gAqKrDTfWWFZgqC1vhH5StxGFG685PqYTMos2oAFvSBccJ7BVK+DbEisgIUstM7tl3BOw0BmYp40jnNh/wCgMfSwnemplpEeJA3iVWsdR02vM/V7MNrZr28xAdhuPkW1lthu0Q2J1lA/Zh/xL7mP4dwRVrJ94Y91fxmmQWA5egvbWBqafFAY6pijy5yu7WYfCq1JuHM5UqRURiWysLWYN/Vc6eUrcJxd0IFRDAvQxPPSPSnA4fGqw000/f5x9SrAHiUPtKLiSA6TRBg41lRj1W4VRd3IUDqxNh9YFdheH0xgcXWPxl6VCmCObEVHIPXKlvQnrNdxY5q9NVOn3TDlfNcu497yL2u4aMNw2nR0LtXVnI5vlcm3kAAJN+0HBOi0sTR0bDgIwH/xsFA06BtP+UCKpyb7/ORqmJ11Bt9Jlj2oqc1X6w2B7QlnVXUWJA00IvzgaA4oco6lj9Yj8MUjeMXAqupvAmV62o9psi+8wtOpcrbfMBb3E219TAko2k6BVp0Dz4bw6nSBvCAwB8RbwADmfykJKVobidfLY+R087yrGNPMC3vAlVm6cuUAa/UWMOldX2J9DuJFxC6wGNU1AGstMDiO8AXQNcA/OB4JRBzlufhH5m30lr2Z7PI2MUPUyIAxJ56WFh7n6QNBi+O1qlPumcmmd16/402lS1K9rWtrccj09Jd9tOBUcM1L7tUZgwbOpIbKRlIIYbXudPKUCMb6k/v0gR6+E65h5fEPYzfYvH8Mq8L7rIqVFpgoAuWp3uUDNmtcktuDoRKXsrgKVfEZKzELa9gQCdQNDO7R8OpUcS9OmxZFtqbHcAkXG9usDDf+XxFLQgN52iHtUTo1METTdynQfKBrd0P5Qb/0+nlAzA48L6aekOnG7/ys3sZbPW/BSX5CMy1WHxZB5DzgRP8AzVS1hSc/8SI/gdBq+LpZqeXIwqMbm4CG/wBSLe8ZjOHVeVVj66S+7HYbJRc7uahDHyCrlHpqTAjfaVjLjDr51HPyVR+ZmzxmJSzl7FCtiDzDAC3ve3vMX2ypK9WkDa/dtbW1y1Wmu1vHufCLHnfSTu3OLNNFK7CutwOgVrD6QKNez+DpscxZzrZSbWHIabkCBqYvD0v9OmARzOpkquqVVDHVT8LroR1U9Z1Dg1E6gE9dYEalxwncfSWdOsHS/WCGAQfCIHFuEAUb7wD8HpZsRTXlnv7Lqfym25zMdkKGZqlQ8lyg+bb/AEH1mmv6mAQGdGrYbzoHn+seoiquscBAqeJPdzz6CDHBq5XMKNXL1yNb52nqfY7g1JLMEBZhcswBOo5dBNfnIFS3IXgfOirbyP1k3D4Z6guQcoPxdfIdZ6j9oPAqL4WpWyAVaYUh10JuyghrfENfWeWU8e4a2Y2Gw5C2mkBtbDVAbqCANh5S04TXzXZht4b/AF/SLh8cxGtj6yVh0Hd+7H62/tAkmt4bcuo+cjrVba3pIxqFToZMovfcD9mBExNFmPwm45g2I9ItqnJT6k6+5O8sFUQTLbWBCNKqeX1j1qFT4pIaqSDy5aSN93DHUk+8BH4oii0jtxGofhpaci2l/aSe6VRoo9484ghQQBcnz/WBDJrMPEAB5D9TLjs3cCprpddOjW/SUtfHtlLdOXL/ADO7L1yHbW+ceK/MgjWBK469R8YqIL+CnfUjwirnObqLgfKWnEKYxB/ifCGLAeeup66Tqn+qz2GbIov5AsbSAuLa/LnAk4LhiUwVUkqeR2kxMAvpeRKWKOYbbwVXiL+UA+JqBBpKGr4iWMficW0k8H8damrC4zfkCYGr4LgjSoKp3PiPq36C0ngyK+NYnlFGJPlAk3nSL96PlOgf/9k="/>
          <p:cNvSpPr>
            <a:spLocks noChangeAspect="1" noChangeArrowheads="1"/>
          </p:cNvSpPr>
          <p:nvPr/>
        </p:nvSpPr>
        <p:spPr bwMode="auto">
          <a:xfrm>
            <a:off x="77788" y="-1074738"/>
            <a:ext cx="2028825" cy="2247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7892" name="AutoShape 4" descr="data:image/jpg;base64,/9j/4AAQSkZJRgABAQAAAQABAAD/2wCEAAkGBhQSERQUExQVFRUVFxcYGBcYGBcXGhcYGBcXGBwYFxcYHCYeGBojHBocHy8gJCcpLCwsFx4xNTAqNSYrLCkBCQoKBQUFDQUFDSkYEhgpKSkpKSkpKSkpKSkpKSkpKSkpKSkpKSkpKSkpKSkpKSkpKSkpKSkpKSkpKSkpKSkpKf/AABEIAOwA1QMBIgACEQEDEQH/xAAcAAABBQEBAQAAAAAAAAAAAAADAQIEBQYABwj/xAA9EAACAQIEAwYDBgUEAQUAAAABAgADEQQSITEFQVEGEyJhcYEykaEHFFKx0fAjQmLB4TNygvEVFiRTkrL/xAAUAQEAAAAAAAAAAAAAAAAAAAAA/8QAFBEBAAAAAAAAAAAAAAAAAAAAAP/aAAwDAQACEQMRAD8AjUxDgwFIwymAohlaAhVgSqJuLwwgMNJEAiwyiAVoYHSAmbWHR5GBhEaBJzRtpwMWA3rbfzhFSNUCFUwFJhaLWPnGWjxAeX/fKJEMbfpAIP3rOvOzgxIDwYhjbxV15wCZoh3vEAhICkRoGs4NEU6wDAfsToGpVA3Ki/UgfLrOgee0WkgCRKW8mBoCAawgjQY8wCUX1MkhpBBkqk94EhTHM0bRW5Gth1+cQmA9TCo0AGhFgHEeGgwZ2eAZY9TK3F8Tp0heo6pz1/TeRqPazDM+Tv0udRro2vW0DQqY+QqOOU6BlPSxHrp1ktWgOBjrWiCKWgcxnAxPSJAW0deMQx66wCDaPJgs0IGgMSERYHn6xztaAWrQU/EFO+6g7+s6Q2xBBty5bzoGCSSkkUQ9MwDXigRI8QOj6RsYk6BOVto8wVNuUKsBiiHWCLQimA8mUvHeJ1ADTw+tW1ybXCDT4jsCRew32l0RebDhWCp00ARQLnMTzZjuxPMwPJ+zvYarVqd7XSrUckG7A6eQ5Cbmp2CpkDwai5F7afLQGbKk4MkaQPPMZ2NRFuwVRcbnUnkAANTvsIKhhKVG+TEWGZUtlZhmYXAsW3t06iX3bpv4dh8WVsvkSLX6X1M8y4hUCA+I5cyDMutgj2bIPxsVtfy9YG3wHFEq6KfEFzW6qTbML8vyku089+8nvDWW1EYakFQXvZstlQjawtcibPg3F1xNFKyaZtGH4XHxD5wJpEcJxMQnp+/lAVDFbSIhj2b9/wDUBiNePV43L0jkEBXiut9YlRI5G8IP/Y8oAK9Mfu06Oq7/APU6BgFhKcGscp1gSFMKsCphFMAhiTgZw3gSaQhlEj4cEmw13+gvJIgLHRAIpEAmHxKLUTOwF22JAvbe02WHxVK4AYa6gX3vPIe3GAapTTIqFgfib+VTuR56CaduxFSpwvDoah+8qgbNc2Nx8Gm4tYX8oHo6DTS3zBjWqkaWM8S7LUMZQqsj4XvbMwLLXKEZQDYAkqSdhcT0jhnF6jHI9OsnlVWzD3F1cf1KbekCh+0nFNrmzhMhyhSBco1MtdvMMd/wmefPxU1Azd1mtYgDQai5KkHNuTsOXS89T7XMrU1R9zmNvKwH5zy/FcDYlaVA6AlqrsxWmFA0DEaWXWwAvAxzcRN8uZlUfynU3312vrPVfs0v9yLH+as9vQKu+vnMXxnspRamatGtUqNlZwWo5KNUUxdxSqZsxYAFvEBex2my+zKnbAAm4z1ajAHpZRoeYuDA2YMcD+/pA3j6ZgOAnE6znOkaDAMgj1SDQyU9Era/MX+fvAGacbaE9Y1hptAC7RY5VuT+/wC06B54DHCcsWAakYUSKG1h0aAWOAiKY9YBKWliN5JWp87n9/vrAUxDILQCRwadacYA2FPPTFUgIW1v5Am30mxTtFhmbLTr0CQLZc6308r3nkXbrjaoadLOUf4ywANgQwAt1Osr+zdSkpSpTRKxVtUqBMxzWswby009YHsffUaj98qrmIsQbA6abnS4ks8QUiwFvWZTDcZTEBiFNKqP5Ng4HMfqOkp8R2o7osAGOW1tyelibe3vAse1FbxixXXTXfa/PYDr5w3DeFJ90cZijZSQVAJZiDsP5t/pPO63FjVqAiqzAt4qZNjfXUE7jTYT0fs32hwtMlalZKdSnTpkBiBoc1yvU/OBX4nhVX7nUpVDTzlsiVFAUE1bUmcINA1qhJHUGW2HwyoqIgslNQqjyGm3Lr7yKvaNcbUarSFqFM5EYgg1qg0aprsijwqOrMTaTFP7EAkcsQCPVYDc0cDGF4ogED2hkJNz0tf3ka8LSrMLgGwIseV4Bbx6yOGhlMDmpxI8POgebI0IIFTePBgOJh6JkePQ2gSwYamJGRpJSBJpG0dlPODptC5oDle056osb7WN4hEicTJ7p8u+UwPNe1WBatibgsQbXJ1ygX6bSIzOrnu8oyi2gCnT05295YYfHhn/AIhuGaxA352BOmkLWpI3+mF1U211BXS+9jpb5QCcN7SMi+JiWXQC+oIzG15HbHVRaqzhhvlIGa1jqMvS5EhYjDIALjW1ha2unrvfXlAOQBYEra1tefTXeAbiIWowcPYkXBHPUattl5zXYfhK1Qj5buq2DeWXSwmPpDvnWmiszk2Hnbaw9OU9M4bjsLgaI++1VRgP9JDnqkWtbIp8H/IiBb8I4WuHo06SDwooHqebHzJlgsoeyvakY5cRUC5VWtamumYU2BIDW0JHWXqQCq0WN+cW8BVS99QNL89fLQRyrGLFzQFPvO+cYG1jgIBAI7PyPPbz9BzjQ04PANmiRm86B50ohBBKYQGA8CKJwiiAWnDrUNyTzkdDDCBJSpJAcSHTEKIEnMIhMbRw7sCyozAHUgEgeplPxbtZRw792c1R1NnyWsnkWJsWHQfSBS9oewZdmqUNSSWNMnn/AEep5HrMTxB3QhWUqRrruLHl++U13E+3jVhUp0VFMFD42Pj10OW2gNj5zAFNTaA98USbny+kncRwlWklNqmUGqMygMGbJ+IhfhBPXXQyPhSUZSyE220v5w+LoV8TUNRk1PkEA8gNIEahxWqgYI5TMLNl8JI6XGtvK8hzQYLsXWcgEqt7f1H0sNPrNlU+yI4akK1QCqNM3i+G/MqALi+mhMCl+zDib0qtRCD3dQAMdMquLlSfqPeerUq2wIsf3t1nnrUVUZQAoGwAAE7B8Vq0TZWOX8J1HyO3tA9KJjqLkHMNxM1wrtajkK/gbTc+E+h5e80tAEi4BI6gG3zgL13iRQs5oCGIDOIjQYBFOscTBgxSIB6TaToiLYRIHnSNCJAKIdIBVMUGMvFDQDAQtI8oBWhFMCaggsLxOkaj5mVaVEZqtRjYA3sEXqSenQyq4/xQ06eVfie+v4VG5/t85j8XhgzJcnKP5eV+pgaPif2hVnBTDZsniHfP4B4jr3VJdFtoAxu2g1mXOELWUem/U8z1Jk9UuZPwHCme+VWbKLtlBa3rboNYAO0X2dNhaVN3qI+c2IX+U2vvzG+srsJwUW2mgFIHck9L3NvnCrQ0gVlLAhRtv+kNToEbAe0lERyUyNoEvhvCK9U5aKkkWOmh9SToJb8X43iSpw9RFpZbBwAwY2seZIAJsfDa/pI3AO0tXCMbAMp1I57W0ncW4q+JqtVZQuYKAN7BRYa8z+sCorJpILpmNluSTYed+Q+f0lm69ZEr0xYi2h0tA3GA7DJg8P8AeK+HqYysACMPTFwP7PbmdbdDBYrjn/lUFHB1cdhsUgYiiB3dGllNgMQVTQEbeg0EyXCHxGHP/tcRVoj8DHvKR8jTe4t6TUn7UMSaTU2w608Rzrg3o5QD4wp1LDkh0G/KxC5qVEwNJUx2K7+uQCFo0FD+psdV83tflG4HHJWXPTY5b2OYZWQnTxrc210uLzz6h/Gcu2Zs2t2JJY/iY82MsUxhpMpQ2N/p59YG2p2v4r28vTT6xtpF4fxAVkDD0I6G35GSUgOSOWcDHIIBVQkTodHFtr/KdA8sUwqNI6GFVoBwYogwY9YBgYVIECE7wKCx2UEn21gZbjOJz13H4bL7Df63+khLq3oIzvL3Y7kkn3N43A1wGPM3FvlAuaFO3raaLsx2mq4WmyqqEOS3MEE+fS35zNowOnU/9yeHHT97QHBCWJJ3JNrAWub6eWsNaJSIgq1XpzgMGkIrc7E21je7a28GAQdrawNvU49w98CFRUNTJoAlqivbcm19Dvc66zLs1xoYJLQqKIAiL76wZXWSTSjANYBGUgaSt4jXvan+LfyWSquLFmUbgEiUaYkvVNtfCB/n5wL7CuAumkjCkwJYtf15ekbl0138olYlRr84Gh7J1bMy3vmW/wD9f8EzTCYbgGLCVUa/MD2Oh/ObkVB1EBytCqZHzQtM7QJaVNIsDmP70iQPMVMOhkZYZTAMsepglMIDAkIZF43iAlB+rWUep/xeSUmf7RYvM4Tkm/8AuP6D8zAo67aSLw1j3hPQfU6QuJIg+Grv6j6CBteyXAjiquUsEVQLtufFyA5mwMN2hwX3XEGiXSpYAhgeRvoRyOn5Sn4VXsW8RUmw0Nth/mWPdA7i567mAlOuI9BcwTJYyPiWqJquo8oFohgavKQsLxcHQ7zTdm+1mBSjUp10U1Rn0ZQS3JQvW4t0trAqKB01khX6yJh6bDQkW+sexsYEzNzECawtIlQHdTB1S3rAj49sjgnQan6SDwZT3aaa7n3Mb2pxH8JSN9QfpvD8ActRU+bf/owLqkgO/OMxlHSJVXw+ekdUbT2gCpabTa0qquiv1GttNef1mAWoc00XAcYQch2bVf8AcNx7iBoKROawNxJqmV2W+8chI2Pz1gWyt+xOkJcT1B9jEgeeh4ZWkIVJIptAkhoVZGV4dID8VixSps55DTzPIfOYzvb3JOpuT7y17WY+2Sn/AM2/If3lSqA+htAg1nufT+8lcMG58/7QGIpAHSSMC1lsNTcmBuezPE8CmFdK6g1KjFSxW5UmwUrrcW306GUnD6z2vcEH1FvmI/hmHrCkKwou1JNS4W4WxOp8tJDxmO3K7b/PWBbmpf8AKSVWZalxNgRLrBcZ0s0AlfglNtdj5GFxXZZ8OKb1FKq/wk218uo9JI70EB0sWUhgDsbG9jLPjHaJ8XQFOui2DAjXp6HfzvAoMp5G8JRqkbzvuwHwnaD7w9IEuogI0FjKquSG8WxkuniyN4/EVQy2te8DH9ocVpbrtLXsy16SW2ub/OVnF030vJXZF/Cw6NA1VVBaRcVoN5LbrIzHMecCIh12k+i9gCDqCCPWCrYcAE5iLbaaHyi4U3FuogbCjiA6qw/mF/Q8xCiUnAMRoyHl4h+R/WXQEAs6IDOgecqIam0EiwgWAcR1fGLSQs97DpuT5RiGV/aBiKaG1xm19CpgVmLxlKtUZy2ptYHkANBALXHI6QP3NamqmxgamFdOUCRitr/OLgHyDMRoTp7QVGvfQxaVL+IgNytxf/bm1gejcJ7R16eG+7lVCmnlzAm9iOnXWVGH4MinbToYrcYp3NiJKpY5G2IgRMRwJGvbwynxPCqlM7EjqJq1Ihu7gUPZTs/WxdUotRaQUAszeZtoOcLjnfDV3o11uUa2dQcrDQhl8iCD7wuNwVXOHo1O7OxI5jeMq8Oc3LOzE2uTzIFvygGp0FYXUkRACuh1842hRyDcmE7+AjgGAcgAwlSt/eUHEsUQSYEPjONGs7sbXvVcdRf6ykx1bMTPRH7P4fD08K1JCtWpRR6hLkggop2O12/KBLqMLQH3kDbeAdr6CLTpBNYDsXUutjzjMGbe31g8lzf9+skUVt7QLHhzZayn8Wh9xb9JorzJd7ZlPQr+c1paAVSekSckSB52phs0jo0MDAMkbxNAaR2uNQCbXty+UbVr5ULdJQ4ikX1JN+u8A1GoNNh1Ag8VWA5G0ijBnk3zhO+Nsrj3gAqKrDTfWWFZgqC1vhH5StxGFG685PqYTMos2oAFvSBccJ7BVK+DbEisgIUstM7tl3BOw0BmYp40jnNh/wCgMfSwnemplpEeJA3iVWsdR02vM/V7MNrZr28xAdhuPkW1lthu0Q2J1lA/Zh/xL7mP4dwRVrJ94Y91fxmmQWA5egvbWBqafFAY6pijy5yu7WYfCq1JuHM5UqRURiWysLWYN/Vc6eUrcJxd0IFRDAvQxPPSPSnA4fGqw000/f5x9SrAHiUPtKLiSA6TRBg41lRj1W4VRd3IUDqxNh9YFdheH0xgcXWPxl6VCmCObEVHIPXKlvQnrNdxY5q9NVOn3TDlfNcu497yL2u4aMNw2nR0LtXVnI5vlcm3kAAJN+0HBOi0sTR0bDgIwH/xsFA06BtP+UCKpyb7/ORqmJ11Bt9Jlj2oqc1X6w2B7QlnVXUWJA00IvzgaA4oco6lj9Yj8MUjeMXAqupvAmV62o9psi+8wtOpcrbfMBb3E219TAko2k6BVp0Dz4bw6nSBvCAwB8RbwADmfykJKVobidfLY+R087yrGNPMC3vAlVm6cuUAa/UWMOldX2J9DuJFxC6wGNU1AGstMDiO8AXQNcA/OB4JRBzlufhH5m30lr2Z7PI2MUPUyIAxJ56WFh7n6QNBi+O1qlPumcmmd16/402lS1K9rWtrccj09Jd9tOBUcM1L7tUZgwbOpIbKRlIIYbXudPKUCMb6k/v0gR6+E65h5fEPYzfYvH8Mq8L7rIqVFpgoAuWp3uUDNmtcktuDoRKXsrgKVfEZKzELa9gQCdQNDO7R8OpUcS9OmxZFtqbHcAkXG9usDDf+XxFLQgN52iHtUTo1METTdynQfKBrd0P5Qb/0+nlAzA48L6aekOnG7/ys3sZbPW/BSX5CMy1WHxZB5DzgRP8AzVS1hSc/8SI/gdBq+LpZqeXIwqMbm4CG/wBSLe8ZjOHVeVVj66S+7HYbJRc7uahDHyCrlHpqTAjfaVjLjDr51HPyVR+ZmzxmJSzl7FCtiDzDAC3ve3vMX2ypK9WkDa/dtbW1y1Wmu1vHufCLHnfSTu3OLNNFK7CutwOgVrD6QKNez+DpscxZzrZSbWHIabkCBqYvD0v9OmARzOpkquqVVDHVT8LroR1U9Z1Dg1E6gE9dYEalxwncfSWdOsHS/WCGAQfCIHFuEAUb7wD8HpZsRTXlnv7Lqfym25zMdkKGZqlQ8lyg+bb/AEH1mmv6mAQGdGrYbzoHn+seoiquscBAqeJPdzz6CDHBq5XMKNXL1yNb52nqfY7g1JLMEBZhcswBOo5dBNfnIFS3IXgfOirbyP1k3D4Z6guQcoPxdfIdZ6j9oPAqL4WpWyAVaYUh10JuyghrfENfWeWU8e4a2Y2Gw5C2mkBtbDVAbqCANh5S04TXzXZht4b/AF/SLh8cxGtj6yVh0Hd+7H62/tAkmt4bcuo+cjrVba3pIxqFToZMovfcD9mBExNFmPwm45g2I9ItqnJT6k6+5O8sFUQTLbWBCNKqeX1j1qFT4pIaqSDy5aSN93DHUk+8BH4oii0jtxGofhpaci2l/aSe6VRoo9484ghQQBcnz/WBDJrMPEAB5D9TLjs3cCprpddOjW/SUtfHtlLdOXL/ADO7L1yHbW+ceK/MgjWBK469R8YqIL+CnfUjwirnObqLgfKWnEKYxB/ifCGLAeeup66Tqn+qz2GbIov5AsbSAuLa/LnAk4LhiUwVUkqeR2kxMAvpeRKWKOYbbwVXiL+UA+JqBBpKGr4iWMficW0k8H8damrC4zfkCYGr4LgjSoKp3PiPq36C0ngyK+NYnlFGJPlAk3nSL96PlOgf/9k="/>
          <p:cNvSpPr>
            <a:spLocks noChangeAspect="1" noChangeArrowheads="1"/>
          </p:cNvSpPr>
          <p:nvPr/>
        </p:nvSpPr>
        <p:spPr bwMode="auto">
          <a:xfrm>
            <a:off x="77788" y="-1074738"/>
            <a:ext cx="2028825" cy="2247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7894" name="AutoShape 6" descr="data:image/jpg;base64,/9j/4AAQSkZJRgABAQAAAQABAAD/2wCEAAkGBhQSERQUExQVFRUVFxcYGBcYGBcXGhcYGBcXGBwYFxcYHCYeGBojHBocHy8gJCcpLCwsFx4xNTAqNSYrLCkBCQoKBQUFDQUFDSkYEhgpKSkpKSkpKSkpKSkpKSkpKSkpKSkpKSkpKSkpKSkpKSkpKSkpKSkpKSkpKSkpKSkpKf/AABEIAOwA1QMBIgACEQEDEQH/xAAcAAABBQEBAQAAAAAAAAAAAAADAQIEBQYABwj/xAA9EAACAQIEAwYDBgUEAQUAAAABAgADEQQSITEFQVEGEyJhcYEykaEHFFKx0fAjQmLB4TNygvEVFiRTkrL/xAAUAQEAAAAAAAAAAAAAAAAAAAAA/8QAFBEBAAAAAAAAAAAAAAAAAAAAAP/aAAwDAQACEQMRAD8AjUxDgwFIwymAohlaAhVgSqJuLwwgMNJEAiwyiAVoYHSAmbWHR5GBhEaBJzRtpwMWA3rbfzhFSNUCFUwFJhaLWPnGWjxAeX/fKJEMbfpAIP3rOvOzgxIDwYhjbxV15wCZoh3vEAhICkRoGs4NEU6wDAfsToGpVA3Ki/UgfLrOgee0WkgCRKW8mBoCAawgjQY8wCUX1MkhpBBkqk94EhTHM0bRW5Gth1+cQmA9TCo0AGhFgHEeGgwZ2eAZY9TK3F8Tp0heo6pz1/TeRqPazDM+Tv0udRro2vW0DQqY+QqOOU6BlPSxHrp1ktWgOBjrWiCKWgcxnAxPSJAW0deMQx66wCDaPJgs0IGgMSERYHn6xztaAWrQU/EFO+6g7+s6Q2xBBty5bzoGCSSkkUQ9MwDXigRI8QOj6RsYk6BOVto8wVNuUKsBiiHWCLQimA8mUvHeJ1ADTw+tW1ybXCDT4jsCRew32l0RebDhWCp00ARQLnMTzZjuxPMwPJ+zvYarVqd7XSrUckG7A6eQ5Cbmp2CpkDwai5F7afLQGbKk4MkaQPPMZ2NRFuwVRcbnUnkAANTvsIKhhKVG+TEWGZUtlZhmYXAsW3t06iX3bpv4dh8WVsvkSLX6X1M8y4hUCA+I5cyDMutgj2bIPxsVtfy9YG3wHFEq6KfEFzW6qTbML8vyku089+8nvDWW1EYakFQXvZstlQjawtcibPg3F1xNFKyaZtGH4XHxD5wJpEcJxMQnp+/lAVDFbSIhj2b9/wDUBiNePV43L0jkEBXiut9YlRI5G8IP/Y8oAK9Mfu06Oq7/APU6BgFhKcGscp1gSFMKsCphFMAhiTgZw3gSaQhlEj4cEmw13+gvJIgLHRAIpEAmHxKLUTOwF22JAvbe02WHxVK4AYa6gX3vPIe3GAapTTIqFgfib+VTuR56CaduxFSpwvDoah+8qgbNc2Nx8Gm4tYX8oHo6DTS3zBjWqkaWM8S7LUMZQqsj4XvbMwLLXKEZQDYAkqSdhcT0jhnF6jHI9OsnlVWzD3F1cf1KbekCh+0nFNrmzhMhyhSBco1MtdvMMd/wmefPxU1Azd1mtYgDQai5KkHNuTsOXS89T7XMrU1R9zmNvKwH5zy/FcDYlaVA6AlqrsxWmFA0DEaWXWwAvAxzcRN8uZlUfynU3312vrPVfs0v9yLH+as9vQKu+vnMXxnspRamatGtUqNlZwWo5KNUUxdxSqZsxYAFvEBex2my+zKnbAAm4z1ajAHpZRoeYuDA2YMcD+/pA3j6ZgOAnE6znOkaDAMgj1SDQyU9Era/MX+fvAGacbaE9Y1hptAC7RY5VuT+/wC06B54DHCcsWAakYUSKG1h0aAWOAiKY9YBKWliN5JWp87n9/vrAUxDILQCRwadacYA2FPPTFUgIW1v5Am30mxTtFhmbLTr0CQLZc6308r3nkXbrjaoadLOUf4ywANgQwAt1Osr+zdSkpSpTRKxVtUqBMxzWswby009YHsffUaj98qrmIsQbA6abnS4ks8QUiwFvWZTDcZTEBiFNKqP5Ng4HMfqOkp8R2o7osAGOW1tyelibe3vAse1FbxixXXTXfa/PYDr5w3DeFJ90cZijZSQVAJZiDsP5t/pPO63FjVqAiqzAt4qZNjfXUE7jTYT0fs32hwtMlalZKdSnTpkBiBoc1yvU/OBX4nhVX7nUpVDTzlsiVFAUE1bUmcINA1qhJHUGW2HwyoqIgslNQqjyGm3Lr7yKvaNcbUarSFqFM5EYgg1qg0aprsijwqOrMTaTFP7EAkcsQCPVYDc0cDGF4ogED2hkJNz0tf3ka8LSrMLgGwIseV4Bbx6yOGhlMDmpxI8POgebI0IIFTePBgOJh6JkePQ2gSwYamJGRpJSBJpG0dlPODptC5oDle056osb7WN4hEicTJ7p8u+UwPNe1WBatibgsQbXJ1ygX6bSIzOrnu8oyi2gCnT05295YYfHhn/AIhuGaxA352BOmkLWpI3+mF1U211BXS+9jpb5QCcN7SMi+JiWXQC+oIzG15HbHVRaqzhhvlIGa1jqMvS5EhYjDIALjW1ha2unrvfXlAOQBYEra1tefTXeAbiIWowcPYkXBHPUattl5zXYfhK1Qj5buq2DeWXSwmPpDvnWmiszk2Hnbaw9OU9M4bjsLgaI++1VRgP9JDnqkWtbIp8H/IiBb8I4WuHo06SDwooHqebHzJlgsoeyvakY5cRUC5VWtamumYU2BIDW0JHWXqQCq0WN+cW8BVS99QNL89fLQRyrGLFzQFPvO+cYG1jgIBAI7PyPPbz9BzjQ04PANmiRm86B50ohBBKYQGA8CKJwiiAWnDrUNyTzkdDDCBJSpJAcSHTEKIEnMIhMbRw7sCyozAHUgEgeplPxbtZRw792c1R1NnyWsnkWJsWHQfSBS9oewZdmqUNSSWNMnn/AEep5HrMTxB3QhWUqRrruLHl++U13E+3jVhUp0VFMFD42Pj10OW2gNj5zAFNTaA98USbny+kncRwlWklNqmUGqMygMGbJ+IhfhBPXXQyPhSUZSyE220v5w+LoV8TUNRk1PkEA8gNIEahxWqgYI5TMLNl8JI6XGtvK8hzQYLsXWcgEqt7f1H0sNPrNlU+yI4akK1QCqNM3i+G/MqALi+mhMCl+zDib0qtRCD3dQAMdMquLlSfqPeerUq2wIsf3t1nnrUVUZQAoGwAAE7B8Vq0TZWOX8J1HyO3tA9KJjqLkHMNxM1wrtajkK/gbTc+E+h5e80tAEi4BI6gG3zgL13iRQs5oCGIDOIjQYBFOscTBgxSIB6TaToiLYRIHnSNCJAKIdIBVMUGMvFDQDAQtI8oBWhFMCaggsLxOkaj5mVaVEZqtRjYA3sEXqSenQyq4/xQ06eVfie+v4VG5/t85j8XhgzJcnKP5eV+pgaPif2hVnBTDZsniHfP4B4jr3VJdFtoAxu2g1mXOELWUem/U8z1Jk9UuZPwHCme+VWbKLtlBa3rboNYAO0X2dNhaVN3qI+c2IX+U2vvzG+srsJwUW2mgFIHck9L3NvnCrQ0gVlLAhRtv+kNToEbAe0lERyUyNoEvhvCK9U5aKkkWOmh9SToJb8X43iSpw9RFpZbBwAwY2seZIAJsfDa/pI3AO0tXCMbAMp1I57W0ncW4q+JqtVZQuYKAN7BRYa8z+sCorJpILpmNluSTYed+Q+f0lm69ZEr0xYi2h0tA3GA7DJg8P8AeK+HqYysACMPTFwP7PbmdbdDBYrjn/lUFHB1cdhsUgYiiB3dGllNgMQVTQEbeg0EyXCHxGHP/tcRVoj8DHvKR8jTe4t6TUn7UMSaTU2w608Rzrg3o5QD4wp1LDkh0G/KxC5qVEwNJUx2K7+uQCFo0FD+psdV83tflG4HHJWXPTY5b2OYZWQnTxrc210uLzz6h/Gcu2Zs2t2JJY/iY82MsUxhpMpQ2N/p59YG2p2v4r28vTT6xtpF4fxAVkDD0I6G35GSUgOSOWcDHIIBVQkTodHFtr/KdA8sUwqNI6GFVoBwYogwY9YBgYVIECE7wKCx2UEn21gZbjOJz13H4bL7Df63+khLq3oIzvL3Y7kkn3N43A1wGPM3FvlAuaFO3raaLsx2mq4WmyqqEOS3MEE+fS35zNowOnU/9yeHHT97QHBCWJJ3JNrAWub6eWsNaJSIgq1XpzgMGkIrc7E21je7a28GAQdrawNvU49w98CFRUNTJoAlqivbcm19Dvc66zLs1xoYJLQqKIAiL76wZXWSTSjANYBGUgaSt4jXvan+LfyWSquLFmUbgEiUaYkvVNtfCB/n5wL7CuAumkjCkwJYtf15ekbl0138olYlRr84Gh7J1bMy3vmW/wD9f8EzTCYbgGLCVUa/MD2Oh/ObkVB1EBytCqZHzQtM7QJaVNIsDmP70iQPMVMOhkZYZTAMsepglMIDAkIZF43iAlB+rWUep/xeSUmf7RYvM4Tkm/8AuP6D8zAo67aSLw1j3hPQfU6QuJIg+Grv6j6CBteyXAjiquUsEVQLtufFyA5mwMN2hwX3XEGiXSpYAhgeRvoRyOn5Sn4VXsW8RUmw0Nth/mWPdA7i567mAlOuI9BcwTJYyPiWqJquo8oFohgavKQsLxcHQ7zTdm+1mBSjUp10U1Rn0ZQS3JQvW4t0trAqKB01khX6yJh6bDQkW+sexsYEzNzECawtIlQHdTB1S3rAj49sjgnQan6SDwZT3aaa7n3Mb2pxH8JSN9QfpvD8ActRU+bf/owLqkgO/OMxlHSJVXw+ekdUbT2gCpabTa0qquiv1GttNef1mAWoc00XAcYQch2bVf8AcNx7iBoKROawNxJqmV2W+8chI2Pz1gWyt+xOkJcT1B9jEgeeh4ZWkIVJIptAkhoVZGV4dID8VixSps55DTzPIfOYzvb3JOpuT7y17WY+2Sn/AM2/If3lSqA+htAg1nufT+8lcMG58/7QGIpAHSSMC1lsNTcmBuezPE8CmFdK6g1KjFSxW5UmwUrrcW306GUnD6z2vcEH1FvmI/hmHrCkKwou1JNS4W4WxOp8tJDxmO3K7b/PWBbmpf8AKSVWZalxNgRLrBcZ0s0AlfglNtdj5GFxXZZ8OKb1FKq/wk218uo9JI70EB0sWUhgDsbG9jLPjHaJ8XQFOui2DAjXp6HfzvAoMp5G8JRqkbzvuwHwnaD7w9IEuogI0FjKquSG8WxkuniyN4/EVQy2te8DH9ocVpbrtLXsy16SW2ub/OVnF030vJXZF/Cw6NA1VVBaRcVoN5LbrIzHMecCIh12k+i9gCDqCCPWCrYcAE5iLbaaHyi4U3FuogbCjiA6qw/mF/Q8xCiUnAMRoyHl4h+R/WXQEAs6IDOgecqIam0EiwgWAcR1fGLSQs97DpuT5RiGV/aBiKaG1xm19CpgVmLxlKtUZy2ptYHkANBALXHI6QP3NamqmxgamFdOUCRitr/OLgHyDMRoTp7QVGvfQxaVL+IgNytxf/bm1gejcJ7R16eG+7lVCmnlzAm9iOnXWVGH4MinbToYrcYp3NiJKpY5G2IgRMRwJGvbwynxPCqlM7EjqJq1Ihu7gUPZTs/WxdUotRaQUAszeZtoOcLjnfDV3o11uUa2dQcrDQhl8iCD7wuNwVXOHo1O7OxI5jeMq8Oc3LOzE2uTzIFvygGp0FYXUkRACuh1842hRyDcmE7+AjgGAcgAwlSt/eUHEsUQSYEPjONGs7sbXvVcdRf6ykx1bMTPRH7P4fD08K1JCtWpRR6hLkggop2O12/KBLqMLQH3kDbeAdr6CLTpBNYDsXUutjzjMGbe31g8lzf9+skUVt7QLHhzZayn8Wh9xb9JorzJd7ZlPQr+c1paAVSekSckSB52phs0jo0MDAMkbxNAaR2uNQCbXty+UbVr5ULdJQ4ikX1JN+u8A1GoNNh1Ag8VWA5G0ijBnk3zhO+Nsrj3gAqKrDTfWWFZgqC1vhH5StxGFG685PqYTMos2oAFvSBccJ7BVK+DbEisgIUstM7tl3BOw0BmYp40jnNh/wCgMfSwnemplpEeJA3iVWsdR02vM/V7MNrZr28xAdhuPkW1lthu0Q2J1lA/Zh/xL7mP4dwRVrJ94Y91fxmmQWA5egvbWBqafFAY6pijy5yu7WYfCq1JuHM5UqRURiWysLWYN/Vc6eUrcJxd0IFRDAvQxPPSPSnA4fGqw000/f5x9SrAHiUPtKLiSA6TRBg41lRj1W4VRd3IUDqxNh9YFdheH0xgcXWPxl6VCmCObEVHIPXKlvQnrNdxY5q9NVOn3TDlfNcu497yL2u4aMNw2nR0LtXVnI5vlcm3kAAJN+0HBOi0sTR0bDgIwH/xsFA06BtP+UCKpyb7/ORqmJ11Bt9Jlj2oqc1X6w2B7QlnVXUWJA00IvzgaA4oco6lj9Yj8MUjeMXAqupvAmV62o9psi+8wtOpcrbfMBb3E219TAko2k6BVp0Dz4bw6nSBvCAwB8RbwADmfykJKVobidfLY+R087yrGNPMC3vAlVm6cuUAa/UWMOldX2J9DuJFxC6wGNU1AGstMDiO8AXQNcA/OB4JRBzlufhH5m30lr2Z7PI2MUPUyIAxJ56WFh7n6QNBi+O1qlPumcmmd16/402lS1K9rWtrccj09Jd9tOBUcM1L7tUZgwbOpIbKRlIIYbXudPKUCMb6k/v0gR6+E65h5fEPYzfYvH8Mq8L7rIqVFpgoAuWp3uUDNmtcktuDoRKXsrgKVfEZKzELa9gQCdQNDO7R8OpUcS9OmxZFtqbHcAkXG9usDDf+XxFLQgN52iHtUTo1METTdynQfKBrd0P5Qb/0+nlAzA48L6aekOnG7/ys3sZbPW/BSX5CMy1WHxZB5DzgRP8AzVS1hSc/8SI/gdBq+LpZqeXIwqMbm4CG/wBSLe8ZjOHVeVVj66S+7HYbJRc7uahDHyCrlHpqTAjfaVjLjDr51HPyVR+ZmzxmJSzl7FCtiDzDAC3ve3vMX2ypK9WkDa/dtbW1y1Wmu1vHufCLHnfSTu3OLNNFK7CutwOgVrD6QKNez+DpscxZzrZSbWHIabkCBqYvD0v9OmARzOpkquqVVDHVT8LroR1U9Z1Dg1E6gE9dYEalxwncfSWdOsHS/WCGAQfCIHFuEAUb7wD8HpZsRTXlnv7Lqfym25zMdkKGZqlQ8lyg+bb/AEH1mmv6mAQGdGrYbzoHn+seoiquscBAqeJPdzz6CDHBq5XMKNXL1yNb52nqfY7g1JLMEBZhcswBOo5dBNfnIFS3IXgfOirbyP1k3D4Z6guQcoPxdfIdZ6j9oPAqL4WpWyAVaYUh10JuyghrfENfWeWU8e4a2Y2Gw5C2mkBtbDVAbqCANh5S04TXzXZht4b/AF/SLh8cxGtj6yVh0Hd+7H62/tAkmt4bcuo+cjrVba3pIxqFToZMovfcD9mBExNFmPwm45g2I9ItqnJT6k6+5O8sFUQTLbWBCNKqeX1j1qFT4pIaqSDy5aSN93DHUk+8BH4oii0jtxGofhpaci2l/aSe6VRoo9484ghQQBcnz/WBDJrMPEAB5D9TLjs3cCprpddOjW/SUtfHtlLdOXL/ADO7L1yHbW+ceK/MgjWBK469R8YqIL+CnfUjwirnObqLgfKWnEKYxB/ifCGLAeeup66Tqn+qz2GbIov5AsbSAuLa/LnAk4LhiUwVUkqeR2kxMAvpeRKWKOYbbwVXiL+UA+JqBBpKGr4iWMficW0k8H8damrC4zfkCYGr4LgjSoKp3PiPq36C0ngyK+NYnlFGJPlAk3nSL96PlOgf/9k="/>
          <p:cNvSpPr>
            <a:spLocks noChangeAspect="1" noChangeArrowheads="1"/>
          </p:cNvSpPr>
          <p:nvPr/>
        </p:nvSpPr>
        <p:spPr bwMode="auto">
          <a:xfrm>
            <a:off x="77788" y="-1074738"/>
            <a:ext cx="2028825" cy="2247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7896" name="Picture 8" descr="http://t0.gstatic.com/images?q=tbn:ANd9GcR9KerASWMGr3INijNeUj9bAkFvOQIgLaPTQa0sGDjLA-lKf1Qd"/>
          <p:cNvPicPr>
            <a:picLocks noChangeAspect="1" noChangeArrowheads="1"/>
          </p:cNvPicPr>
          <p:nvPr/>
        </p:nvPicPr>
        <p:blipFill>
          <a:blip r:embed="rId2" cstate="print"/>
          <a:srcRect/>
          <a:stretch>
            <a:fillRect/>
          </a:stretch>
        </p:blipFill>
        <p:spPr bwMode="auto">
          <a:xfrm>
            <a:off x="152400" y="2895600"/>
            <a:ext cx="3124200" cy="3766163"/>
          </a:xfrm>
          <a:prstGeom prst="rect">
            <a:avLst/>
          </a:prstGeom>
          <a:noFill/>
        </p:spPr>
      </p:pic>
      <p:sp>
        <p:nvSpPr>
          <p:cNvPr id="6" name="TextBox 5"/>
          <p:cNvSpPr txBox="1"/>
          <p:nvPr/>
        </p:nvSpPr>
        <p:spPr>
          <a:xfrm>
            <a:off x="3962400" y="2362200"/>
            <a:ext cx="990600" cy="369332"/>
          </a:xfrm>
          <a:prstGeom prst="rect">
            <a:avLst/>
          </a:prstGeom>
          <a:noFill/>
        </p:spPr>
        <p:txBody>
          <a:bodyPr wrap="square" rtlCol="0">
            <a:spAutoFit/>
          </a:bodyPr>
          <a:lstStyle/>
          <a:p>
            <a:r>
              <a:rPr lang="en-US" dirty="0" smtClean="0"/>
              <a:t>Porter</a:t>
            </a:r>
            <a:endParaRPr lang="en-US" dirty="0"/>
          </a:p>
        </p:txBody>
      </p:sp>
      <p:sp>
        <p:nvSpPr>
          <p:cNvPr id="7" name="TextBox 6"/>
          <p:cNvSpPr txBox="1"/>
          <p:nvPr/>
        </p:nvSpPr>
        <p:spPr>
          <a:xfrm>
            <a:off x="4267200" y="2819400"/>
            <a:ext cx="4114800" cy="646331"/>
          </a:xfrm>
          <a:prstGeom prst="rect">
            <a:avLst/>
          </a:prstGeom>
          <a:noFill/>
        </p:spPr>
        <p:txBody>
          <a:bodyPr wrap="square" rtlCol="0">
            <a:spAutoFit/>
          </a:bodyPr>
          <a:lstStyle/>
          <a:p>
            <a:r>
              <a:rPr lang="en-US" dirty="0" smtClean="0"/>
              <a:t>Porter was a general from the Peninsula Campaign.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t2.gstatic.com/images?q=tbn:ANd9GcTwDcpZbkjyeYC6Bl_-gLAFAaj-LPQkdoZtssZiN3T9QFw-w85bCg"/>
          <p:cNvPicPr>
            <a:picLocks noChangeAspect="1" noChangeArrowheads="1"/>
          </p:cNvPicPr>
          <p:nvPr/>
        </p:nvPicPr>
        <p:blipFill>
          <a:blip r:embed="rId2" cstate="print"/>
          <a:srcRect/>
          <a:stretch>
            <a:fillRect/>
          </a:stretch>
        </p:blipFill>
        <p:spPr bwMode="auto">
          <a:xfrm>
            <a:off x="0" y="2781300"/>
            <a:ext cx="3657600" cy="4076700"/>
          </a:xfrm>
          <a:prstGeom prst="rect">
            <a:avLst/>
          </a:prstGeom>
          <a:noFill/>
        </p:spPr>
      </p:pic>
      <p:sp>
        <p:nvSpPr>
          <p:cNvPr id="3" name="TextBox 2"/>
          <p:cNvSpPr txBox="1"/>
          <p:nvPr/>
        </p:nvSpPr>
        <p:spPr>
          <a:xfrm>
            <a:off x="3886200" y="2133600"/>
            <a:ext cx="914400" cy="369332"/>
          </a:xfrm>
          <a:prstGeom prst="rect">
            <a:avLst/>
          </a:prstGeom>
          <a:noFill/>
        </p:spPr>
        <p:txBody>
          <a:bodyPr wrap="square" rtlCol="0">
            <a:spAutoFit/>
          </a:bodyPr>
          <a:lstStyle/>
          <a:p>
            <a:r>
              <a:rPr lang="en-US" dirty="0" smtClean="0"/>
              <a:t>Banks</a:t>
            </a:r>
            <a:endParaRPr lang="en-US" dirty="0"/>
          </a:p>
        </p:txBody>
      </p:sp>
      <p:sp>
        <p:nvSpPr>
          <p:cNvPr id="4" name="TextBox 3"/>
          <p:cNvSpPr txBox="1"/>
          <p:nvPr/>
        </p:nvSpPr>
        <p:spPr>
          <a:xfrm>
            <a:off x="4343400" y="2743200"/>
            <a:ext cx="3048000" cy="646331"/>
          </a:xfrm>
          <a:prstGeom prst="rect">
            <a:avLst/>
          </a:prstGeom>
          <a:noFill/>
        </p:spPr>
        <p:txBody>
          <a:bodyPr wrap="square" rtlCol="0">
            <a:spAutoFit/>
          </a:bodyPr>
          <a:lstStyle/>
          <a:p>
            <a:r>
              <a:rPr lang="en-US" dirty="0" smtClean="0"/>
              <a:t>Banks was a general from the Peninsula Campaign.</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1.gstatic.com/images?q=tbn:ANd9GcTBY4zweI38BkGcwCseeLVnnX36AjWgNWp7A8ZoAt6_NY5qYy6b"/>
          <p:cNvPicPr>
            <a:picLocks noChangeAspect="1" noChangeArrowheads="1"/>
          </p:cNvPicPr>
          <p:nvPr/>
        </p:nvPicPr>
        <p:blipFill>
          <a:blip r:embed="rId2" cstate="print"/>
          <a:srcRect/>
          <a:stretch>
            <a:fillRect/>
          </a:stretch>
        </p:blipFill>
        <p:spPr bwMode="auto">
          <a:xfrm>
            <a:off x="0" y="2874624"/>
            <a:ext cx="3105150" cy="3983376"/>
          </a:xfrm>
          <a:prstGeom prst="rect">
            <a:avLst/>
          </a:prstGeom>
          <a:noFill/>
        </p:spPr>
      </p:pic>
      <p:sp>
        <p:nvSpPr>
          <p:cNvPr id="3" name="TextBox 2"/>
          <p:cNvSpPr txBox="1"/>
          <p:nvPr/>
        </p:nvSpPr>
        <p:spPr>
          <a:xfrm>
            <a:off x="3200400" y="1828800"/>
            <a:ext cx="2133600" cy="369332"/>
          </a:xfrm>
          <a:prstGeom prst="rect">
            <a:avLst/>
          </a:prstGeom>
          <a:noFill/>
        </p:spPr>
        <p:txBody>
          <a:bodyPr wrap="square" rtlCol="0">
            <a:spAutoFit/>
          </a:bodyPr>
          <a:lstStyle/>
          <a:p>
            <a:r>
              <a:rPr lang="en-US" dirty="0" smtClean="0"/>
              <a:t>McClellan</a:t>
            </a:r>
            <a:endParaRPr lang="en-US" dirty="0"/>
          </a:p>
        </p:txBody>
      </p:sp>
      <p:sp>
        <p:nvSpPr>
          <p:cNvPr id="4" name="TextBox 3"/>
          <p:cNvSpPr txBox="1"/>
          <p:nvPr/>
        </p:nvSpPr>
        <p:spPr>
          <a:xfrm>
            <a:off x="3886200" y="3124200"/>
            <a:ext cx="3352800" cy="923330"/>
          </a:xfrm>
          <a:prstGeom prst="rect">
            <a:avLst/>
          </a:prstGeom>
          <a:noFill/>
        </p:spPr>
        <p:txBody>
          <a:bodyPr wrap="square" rtlCol="0">
            <a:spAutoFit/>
          </a:bodyPr>
          <a:lstStyle/>
          <a:p>
            <a:r>
              <a:rPr lang="en-US" dirty="0" smtClean="0"/>
              <a:t>McClellan was a main general in the Peninsula Campaign.</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267</TotalTime>
  <Words>705</Words>
  <Application>Microsoft Office PowerPoint</Application>
  <PresentationFormat>On-screen Show (4:3)</PresentationFormat>
  <Paragraphs>84</Paragraphs>
  <Slides>23</Slides>
  <Notes>0</Notes>
  <HiddenSlides>0</HiddenSlides>
  <MMClips>2</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Metro</vt:lpstr>
      <vt:lpstr>The Peninsular Campaign March to July 1862</vt:lpstr>
      <vt:lpstr>The Campaign</vt:lpstr>
      <vt:lpstr>Battle Map &amp; Strategy </vt:lpstr>
      <vt:lpstr>statistics</vt:lpstr>
      <vt:lpstr>Generals (Confederates)</vt:lpstr>
      <vt:lpstr>Generals (Union)</vt:lpstr>
      <vt:lpstr>Slide 7</vt:lpstr>
      <vt:lpstr>Slide 8</vt:lpstr>
      <vt:lpstr>Slide 9</vt:lpstr>
      <vt:lpstr>Slide 10</vt:lpstr>
      <vt:lpstr>Slide 11</vt:lpstr>
      <vt:lpstr>Slide 12</vt:lpstr>
      <vt:lpstr>Williamsburg</vt:lpstr>
      <vt:lpstr>Battle of Seven Pines</vt:lpstr>
      <vt:lpstr>Stuart’s Ride</vt:lpstr>
      <vt:lpstr>Battle of Mechanicville</vt:lpstr>
      <vt:lpstr>Battle of Gaines’ Mill</vt:lpstr>
      <vt:lpstr>Battle of savage station</vt:lpstr>
      <vt:lpstr>The Battle of Glendale</vt:lpstr>
      <vt:lpstr>Battle of Malvern Hill</vt:lpstr>
      <vt:lpstr>Harrisons Landing</vt:lpstr>
      <vt:lpstr> Richmond</vt:lpstr>
      <vt:lpstr>The Overall Importance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Peninsular Campaign</dc:title>
  <dc:creator>Student</dc:creator>
  <cp:lastModifiedBy>Student</cp:lastModifiedBy>
  <cp:revision>65</cp:revision>
  <dcterms:created xsi:type="dcterms:W3CDTF">2011-04-14T17:52:11Z</dcterms:created>
  <dcterms:modified xsi:type="dcterms:W3CDTF">2011-04-26T16:15:42Z</dcterms:modified>
</cp:coreProperties>
</file>