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BFF56C4-E7E9-480E-BF22-B8F0323BA613}" type="datetimeFigureOut">
              <a:rPr lang="en-US" smtClean="0"/>
              <a:pPr/>
              <a:t>4/21/2011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729232F-229E-45B3-B436-D31A93C92B6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FF56C4-E7E9-480E-BF22-B8F0323BA613}" type="datetimeFigureOut">
              <a:rPr lang="en-US" smtClean="0"/>
              <a:pPr/>
              <a:t>4/21/2011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9232F-229E-45B3-B436-D31A93C92B6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FF56C4-E7E9-480E-BF22-B8F0323BA613}" type="datetimeFigureOut">
              <a:rPr lang="en-US" smtClean="0"/>
              <a:pPr/>
              <a:t>4/21/2011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9232F-229E-45B3-B436-D31A93C92B6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FF56C4-E7E9-480E-BF22-B8F0323BA613}" type="datetimeFigureOut">
              <a:rPr lang="en-US" smtClean="0"/>
              <a:pPr/>
              <a:t>4/21/2011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9232F-229E-45B3-B436-D31A93C92B6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BFF56C4-E7E9-480E-BF22-B8F0323BA613}" type="datetimeFigureOut">
              <a:rPr lang="en-US" smtClean="0"/>
              <a:pPr/>
              <a:t>4/21/2011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9232F-229E-45B3-B436-D31A93C92B6A}"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BFF56C4-E7E9-480E-BF22-B8F0323BA613}" type="datetimeFigureOut">
              <a:rPr lang="en-US" smtClean="0"/>
              <a:pPr/>
              <a:t>4/21/2011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29232F-229E-45B3-B436-D31A93C92B6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BFF56C4-E7E9-480E-BF22-B8F0323BA613}" type="datetimeFigureOut">
              <a:rPr lang="en-US" smtClean="0"/>
              <a:pPr/>
              <a:t>4/21/2011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29232F-229E-45B3-B436-D31A93C92B6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BFF56C4-E7E9-480E-BF22-B8F0323BA613}" type="datetimeFigureOut">
              <a:rPr lang="en-US" smtClean="0"/>
              <a:pPr/>
              <a:t>4/21/2011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29232F-229E-45B3-B436-D31A93C92B6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FF56C4-E7E9-480E-BF22-B8F0323BA613}" type="datetimeFigureOut">
              <a:rPr lang="en-US" smtClean="0"/>
              <a:pPr/>
              <a:t>4/21/2011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29232F-229E-45B3-B436-D31A93C92B6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BFF56C4-E7E9-480E-BF22-B8F0323BA613}" type="datetimeFigureOut">
              <a:rPr lang="en-US" smtClean="0"/>
              <a:pPr/>
              <a:t>4/21/2011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29232F-229E-45B3-B436-D31A93C92B6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BFF56C4-E7E9-480E-BF22-B8F0323BA613}" type="datetimeFigureOut">
              <a:rPr lang="en-US" smtClean="0"/>
              <a:pPr/>
              <a:t>4/21/2011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729232F-229E-45B3-B436-D31A93C92B6A}"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BFF56C4-E7E9-480E-BF22-B8F0323BA613}" type="datetimeFigureOut">
              <a:rPr lang="en-US" smtClean="0"/>
              <a:pPr/>
              <a:t>4/21/2011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729232F-229E-45B3-B436-D31A93C92B6A}"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9.xml"/><Relationship Id="rId1" Type="http://schemas.openxmlformats.org/officeDocument/2006/relationships/audio" Target="file:///C:\Users\Student\Music\sam%20and%20nicole%202.wma" TargetMode="Externa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609600"/>
            <a:ext cx="6934200" cy="1015663"/>
          </a:xfrm>
          <a:prstGeom prst="rect">
            <a:avLst/>
          </a:prstGeom>
          <a:noFill/>
        </p:spPr>
        <p:txBody>
          <a:bodyPr wrap="square" rtlCol="0">
            <a:spAutoFit/>
          </a:bodyPr>
          <a:lstStyle/>
          <a:p>
            <a:pPr algn="ctr"/>
            <a:r>
              <a:rPr lang="en-US" sz="6000" dirty="0" smtClean="0"/>
              <a:t>Vicksburg Battle</a:t>
            </a:r>
            <a:endParaRPr lang="en-US" sz="6000" dirty="0"/>
          </a:p>
        </p:txBody>
      </p:sp>
      <p:sp>
        <p:nvSpPr>
          <p:cNvPr id="3" name="TextBox 2"/>
          <p:cNvSpPr txBox="1"/>
          <p:nvPr/>
        </p:nvSpPr>
        <p:spPr>
          <a:xfrm>
            <a:off x="1524000" y="3200400"/>
            <a:ext cx="6324600" cy="1569660"/>
          </a:xfrm>
          <a:prstGeom prst="rect">
            <a:avLst/>
          </a:prstGeom>
          <a:noFill/>
        </p:spPr>
        <p:txBody>
          <a:bodyPr wrap="square" rtlCol="0">
            <a:spAutoFit/>
          </a:bodyPr>
          <a:lstStyle/>
          <a:p>
            <a:r>
              <a:rPr lang="en-US" sz="3200" dirty="0" smtClean="0"/>
              <a:t>Siege of Vicksburg was fought in Mississippi on May 18</a:t>
            </a:r>
            <a:r>
              <a:rPr lang="en-US" sz="3200" baseline="30000" dirty="0" smtClean="0"/>
              <a:t>th</a:t>
            </a:r>
            <a:r>
              <a:rPr lang="en-US" sz="3200" dirty="0" smtClean="0"/>
              <a:t> – July 4</a:t>
            </a:r>
            <a:r>
              <a:rPr lang="en-US" sz="3200" baseline="30000" dirty="0" smtClean="0"/>
              <a:t>th</a:t>
            </a:r>
            <a:r>
              <a:rPr lang="en-US" sz="3200" dirty="0" smtClean="0"/>
              <a:t>, 1863. </a:t>
            </a:r>
            <a:endParaRPr lang="en-US" sz="3200" dirty="0"/>
          </a:p>
        </p:txBody>
      </p:sp>
    </p:spTree>
  </p:cSld>
  <p:clrMapOvr>
    <a:masterClrMapping/>
  </p:clrMapOvr>
  <p:transition>
    <p:sndAc>
      <p:stSnd>
        <p:snd r:embed="rId2" name="chimes.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0-#ppt_w/2"/>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diamond(in)">
                                      <p:cBhvr>
                                        <p:cTn id="13"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tudent\Pictures\jb_0519_vicksburg_1_e.jpg"/>
          <p:cNvPicPr>
            <a:picLocks noGrp="1" noChangeAspect="1" noChangeArrowheads="1"/>
          </p:cNvPicPr>
          <p:nvPr>
            <p:ph sz="half" idx="1"/>
          </p:nvPr>
        </p:nvPicPr>
        <p:blipFill>
          <a:blip r:embed="rId2" cstate="print"/>
          <a:srcRect/>
          <a:stretch>
            <a:fillRect/>
          </a:stretch>
        </p:blipFill>
        <p:spPr bwMode="auto">
          <a:xfrm>
            <a:off x="228601" y="228601"/>
            <a:ext cx="4879840" cy="36576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7" name="Picture 6" descr="gettysburg-battle-charge-15001.jpg"/>
          <p:cNvPicPr>
            <a:picLocks noChangeAspect="1"/>
          </p:cNvPicPr>
          <p:nvPr/>
        </p:nvPicPr>
        <p:blipFill>
          <a:blip r:embed="rId3" cstate="print"/>
          <a:stretch>
            <a:fillRect/>
          </a:stretch>
        </p:blipFill>
        <p:spPr>
          <a:xfrm>
            <a:off x="4495800" y="3200400"/>
            <a:ext cx="4343400" cy="3095396"/>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00_8297-250x166.jpg"/>
          <p:cNvPicPr>
            <a:picLocks noChangeAspect="1"/>
          </p:cNvPicPr>
          <p:nvPr/>
        </p:nvPicPr>
        <p:blipFill>
          <a:blip r:embed="rId2" cstate="print"/>
          <a:stretch>
            <a:fillRect/>
          </a:stretch>
        </p:blipFill>
        <p:spPr>
          <a:xfrm>
            <a:off x="304800" y="304800"/>
            <a:ext cx="6656022" cy="441959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4" name="Picture 3" descr="100_8494-250x187.jpg"/>
          <p:cNvPicPr>
            <a:picLocks noChangeAspect="1"/>
          </p:cNvPicPr>
          <p:nvPr/>
        </p:nvPicPr>
        <p:blipFill>
          <a:blip r:embed="rId3" cstate="print"/>
          <a:stretch>
            <a:fillRect/>
          </a:stretch>
        </p:blipFill>
        <p:spPr>
          <a:xfrm>
            <a:off x="2819400" y="2115616"/>
            <a:ext cx="5915025" cy="442444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2000" fill="hold"/>
                                        <p:tgtEl>
                                          <p:spTgt spid="4"/>
                                        </p:tgtEl>
                                        <p:attrNameLst>
                                          <p:attrName>ppt_x</p:attrName>
                                        </p:attrNameLst>
                                      </p:cBhvr>
                                      <p:tavLst>
                                        <p:tav tm="0">
                                          <p:val>
                                            <p:strVal val="1+#ppt_w/2"/>
                                          </p:val>
                                        </p:tav>
                                        <p:tav tm="100000">
                                          <p:val>
                                            <p:strVal val="#ppt_x"/>
                                          </p:val>
                                        </p:tav>
                                      </p:tavLst>
                                    </p:anim>
                                    <p:anim calcmode="lin" valueType="num">
                                      <p:cBhvr additive="base">
                                        <p:cTn id="13"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7848600" cy="1162050"/>
          </a:xfrm>
        </p:spPr>
        <p:txBody>
          <a:bodyPr/>
          <a:lstStyle/>
          <a:p>
            <a:pPr algn="ctr"/>
            <a:r>
              <a:rPr lang="en-US" sz="4000" dirty="0" smtClean="0"/>
              <a:t>Importance Of The Siege Of Vicksburg</a:t>
            </a:r>
            <a:endParaRPr lang="en-US" sz="4000" dirty="0"/>
          </a:p>
        </p:txBody>
      </p:sp>
      <p:sp>
        <p:nvSpPr>
          <p:cNvPr id="3" name="Text Placeholder 2"/>
          <p:cNvSpPr>
            <a:spLocks noGrp="1"/>
          </p:cNvSpPr>
          <p:nvPr>
            <p:ph type="body" idx="2"/>
          </p:nvPr>
        </p:nvSpPr>
        <p:spPr/>
        <p:txBody>
          <a:bodyPr>
            <a:normAutofit/>
          </a:bodyPr>
          <a:lstStyle/>
          <a:p>
            <a:r>
              <a:rPr lang="en-US" sz="1700" dirty="0" smtClean="0"/>
              <a:t>With the loss of Pemberton’s army and the loss of the vital stronghold on the Mississippi, the Confederacy was effectively split in half. It took 30,000 Confederates out of the Union, the confederates could not use the river, they were isolated to the west side of it until the end of the war, and it gave Grant the credibility to be promoted to General – in – Chief.</a:t>
            </a:r>
            <a:endParaRPr lang="en-US" sz="1700" dirty="0"/>
          </a:p>
        </p:txBody>
      </p:sp>
      <p:pic>
        <p:nvPicPr>
          <p:cNvPr id="5" name="Content Placeholder 4" descr="SiegeofVicksburg.JPG"/>
          <p:cNvPicPr>
            <a:picLocks noGrp="1" noChangeAspect="1"/>
          </p:cNvPicPr>
          <p:nvPr>
            <p:ph sz="half" idx="1"/>
          </p:nvPr>
        </p:nvPicPr>
        <p:blipFill>
          <a:blip r:embed="rId2" cstate="print"/>
          <a:stretch>
            <a:fillRect/>
          </a:stretch>
        </p:blipFill>
        <p:spPr>
          <a:xfrm>
            <a:off x="4038600" y="2438400"/>
            <a:ext cx="4506520" cy="3581400"/>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838200"/>
            <a:ext cx="7924800" cy="584775"/>
          </a:xfrm>
          <a:prstGeom prst="rect">
            <a:avLst/>
          </a:prstGeom>
          <a:noFill/>
        </p:spPr>
        <p:txBody>
          <a:bodyPr wrap="square" rtlCol="0">
            <a:spAutoFit/>
          </a:bodyPr>
          <a:lstStyle/>
          <a:p>
            <a:pPr algn="ctr"/>
            <a:r>
              <a:rPr lang="en-US" dirty="0" smtClean="0"/>
              <a:t>                  </a:t>
            </a:r>
            <a:r>
              <a:rPr lang="en-US" sz="3200" dirty="0" smtClean="0"/>
              <a:t>OVERVIEW</a:t>
            </a:r>
            <a:endParaRPr lang="en-US" sz="3200" dirty="0"/>
          </a:p>
        </p:txBody>
      </p:sp>
      <p:sp>
        <p:nvSpPr>
          <p:cNvPr id="3" name="TextBox 2"/>
          <p:cNvSpPr txBox="1"/>
          <p:nvPr/>
        </p:nvSpPr>
        <p:spPr>
          <a:xfrm>
            <a:off x="762000" y="2057400"/>
            <a:ext cx="7620000" cy="3693319"/>
          </a:xfrm>
          <a:prstGeom prst="rect">
            <a:avLst/>
          </a:prstGeom>
          <a:noFill/>
        </p:spPr>
        <p:txBody>
          <a:bodyPr wrap="square" rtlCol="0">
            <a:spAutoFit/>
          </a:bodyPr>
          <a:lstStyle/>
          <a:p>
            <a:pPr>
              <a:buFont typeface="Wingdings" pitchFamily="2" charset="2"/>
              <a:buChar char="§"/>
            </a:pPr>
            <a:r>
              <a:rPr lang="en-US" dirty="0" smtClean="0"/>
              <a:t>Where? Mississippi</a:t>
            </a:r>
          </a:p>
          <a:p>
            <a:pPr>
              <a:buFont typeface="Wingdings" pitchFamily="2" charset="2"/>
              <a:buChar char="§"/>
            </a:pPr>
            <a:r>
              <a:rPr lang="en-US" dirty="0" smtClean="0"/>
              <a:t>When? May 18</a:t>
            </a:r>
            <a:r>
              <a:rPr lang="en-US" baseline="30000" dirty="0" smtClean="0"/>
              <a:t>th</a:t>
            </a:r>
            <a:r>
              <a:rPr lang="en-US" dirty="0" smtClean="0"/>
              <a:t> – July 4</a:t>
            </a:r>
            <a:r>
              <a:rPr lang="en-US" baseline="30000" dirty="0" smtClean="0"/>
              <a:t>th</a:t>
            </a:r>
            <a:r>
              <a:rPr lang="en-US" dirty="0" smtClean="0"/>
              <a:t> 1863</a:t>
            </a:r>
          </a:p>
          <a:p>
            <a:pPr>
              <a:buFont typeface="Wingdings" pitchFamily="2" charset="2"/>
              <a:buChar char="§"/>
            </a:pPr>
            <a:r>
              <a:rPr lang="en-US" dirty="0" smtClean="0"/>
              <a:t>Who? The Union and the Confederates fought in the battle. The Union won. The Union Army of Tennessee was Ulysses S. Grant. The commander of the Union Navy was Rear Admiral David Dixon Porter. The Confederate Army of Mississippi’s commander was Li. General John C. Pemberton. The commanders of the Confederate department of the West were General Joseph E. Johnston, and Confederate General Earl Van Dorn </a:t>
            </a:r>
          </a:p>
          <a:p>
            <a:pPr>
              <a:buFont typeface="Wingdings" pitchFamily="2" charset="2"/>
              <a:buChar char="§"/>
            </a:pPr>
            <a:r>
              <a:rPr lang="en-US" dirty="0" smtClean="0"/>
              <a:t>What? The Vicksburg Battle or The Siege of Vicksburg</a:t>
            </a:r>
          </a:p>
          <a:p>
            <a:pPr>
              <a:buFont typeface="Wingdings" pitchFamily="2" charset="2"/>
              <a:buChar char="§"/>
            </a:pPr>
            <a:r>
              <a:rPr lang="en-US" dirty="0" smtClean="0"/>
              <a:t>Why? It was fought over the Mississippi river, because it was a larger area of trade.</a:t>
            </a:r>
          </a:p>
          <a:p>
            <a:pPr>
              <a:buFont typeface="Wingdings" pitchFamily="2" charset="2"/>
              <a:buChar char="§"/>
            </a:pPr>
            <a:r>
              <a:rPr lang="en-US" dirty="0" smtClean="0"/>
              <a:t>How? The union surrounded and attacked the confederate defense line and made them surrender from lack of supplies.</a:t>
            </a:r>
            <a:endParaRPr lang="en-US" dirty="0"/>
          </a:p>
        </p:txBody>
      </p:sp>
    </p:spTree>
  </p:cSld>
  <p:clrMapOvr>
    <a:masterClrMapping/>
  </p:clrMapOvr>
  <p:transition spd="med">
    <p:strips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7400" y="838200"/>
            <a:ext cx="5029200" cy="769441"/>
          </a:xfrm>
          <a:prstGeom prst="rect">
            <a:avLst/>
          </a:prstGeom>
          <a:noFill/>
        </p:spPr>
        <p:txBody>
          <a:bodyPr wrap="square" rtlCol="0">
            <a:spAutoFit/>
          </a:bodyPr>
          <a:lstStyle/>
          <a:p>
            <a:pPr algn="ctr"/>
            <a:r>
              <a:rPr lang="en-US" sz="4400" dirty="0" smtClean="0"/>
              <a:t>Battle Statistics </a:t>
            </a:r>
            <a:endParaRPr lang="en-US" sz="4400" dirty="0"/>
          </a:p>
        </p:txBody>
      </p:sp>
      <p:graphicFrame>
        <p:nvGraphicFramePr>
          <p:cNvPr id="4" name="Table 3"/>
          <p:cNvGraphicFramePr>
            <a:graphicFrameLocks noGrp="1"/>
          </p:cNvGraphicFramePr>
          <p:nvPr/>
        </p:nvGraphicFramePr>
        <p:xfrm>
          <a:off x="1524000" y="2209800"/>
          <a:ext cx="6126480" cy="1828800"/>
        </p:xfrm>
        <a:graphic>
          <a:graphicData uri="http://schemas.openxmlformats.org/drawingml/2006/table">
            <a:tbl>
              <a:tblPr firstRow="1" bandRow="1">
                <a:tableStyleId>{5C22544A-7EE6-4342-B048-85BDC9FD1C3A}</a:tableStyleId>
              </a:tblPr>
              <a:tblGrid>
                <a:gridCol w="3063240"/>
                <a:gridCol w="3063240"/>
              </a:tblGrid>
              <a:tr h="347472">
                <a:tc>
                  <a:txBody>
                    <a:bodyPr/>
                    <a:lstStyle/>
                    <a:p>
                      <a:r>
                        <a:rPr lang="en-US" dirty="0" smtClean="0"/>
                        <a:t>Union</a:t>
                      </a:r>
                      <a:endParaRPr lang="en-US" dirty="0"/>
                    </a:p>
                  </a:txBody>
                  <a:tcPr/>
                </a:tc>
                <a:tc>
                  <a:txBody>
                    <a:bodyPr/>
                    <a:lstStyle/>
                    <a:p>
                      <a:r>
                        <a:rPr lang="en-US" dirty="0" smtClean="0"/>
                        <a:t>Confederate</a:t>
                      </a:r>
                      <a:endParaRPr lang="en-US" dirty="0"/>
                    </a:p>
                  </a:txBody>
                  <a:tcPr/>
                </a:tc>
              </a:tr>
              <a:tr h="347472">
                <a:tc>
                  <a:txBody>
                    <a:bodyPr/>
                    <a:lstStyle/>
                    <a:p>
                      <a:r>
                        <a:rPr lang="en-US" dirty="0" smtClean="0"/>
                        <a:t>77,000</a:t>
                      </a:r>
                      <a:r>
                        <a:rPr lang="en-US" baseline="0" dirty="0" smtClean="0"/>
                        <a:t> soldiers </a:t>
                      </a:r>
                      <a:endParaRPr lang="en-US" dirty="0"/>
                    </a:p>
                  </a:txBody>
                  <a:tcPr/>
                </a:tc>
                <a:tc>
                  <a:txBody>
                    <a:bodyPr/>
                    <a:lstStyle/>
                    <a:p>
                      <a:r>
                        <a:rPr lang="en-US" dirty="0" smtClean="0"/>
                        <a:t>33,000 soldiers</a:t>
                      </a:r>
                      <a:endParaRPr lang="en-US" dirty="0"/>
                    </a:p>
                  </a:txBody>
                  <a:tcPr/>
                </a:tc>
              </a:tr>
              <a:tr h="347472">
                <a:tc>
                  <a:txBody>
                    <a:bodyPr/>
                    <a:lstStyle/>
                    <a:p>
                      <a:r>
                        <a:rPr lang="en-US" dirty="0" smtClean="0"/>
                        <a:t>4,835 killed</a:t>
                      </a:r>
                      <a:r>
                        <a:rPr lang="en-US" baseline="0" dirty="0" smtClean="0"/>
                        <a:t> </a:t>
                      </a:r>
                      <a:r>
                        <a:rPr lang="en-US" baseline="0" smtClean="0"/>
                        <a:t>or hurt</a:t>
                      </a:r>
                      <a:endParaRPr lang="en-US"/>
                    </a:p>
                  </a:txBody>
                  <a:tcPr/>
                </a:tc>
                <a:tc>
                  <a:txBody>
                    <a:bodyPr/>
                    <a:lstStyle/>
                    <a:p>
                      <a:r>
                        <a:rPr lang="en-US" dirty="0" smtClean="0"/>
                        <a:t>9,000</a:t>
                      </a:r>
                      <a:r>
                        <a:rPr lang="en-US" baseline="0" dirty="0" smtClean="0"/>
                        <a:t> killed or hurt </a:t>
                      </a:r>
                      <a:endParaRPr lang="en-US" dirty="0"/>
                    </a:p>
                  </a:txBody>
                  <a:tcPr/>
                </a:tc>
              </a:tr>
              <a:tr h="347472">
                <a:tc>
                  <a:txBody>
                    <a:bodyPr/>
                    <a:lstStyle/>
                    <a:p>
                      <a:endParaRPr lang="en-US" dirty="0"/>
                    </a:p>
                  </a:txBody>
                  <a:tcPr/>
                </a:tc>
                <a:tc>
                  <a:txBody>
                    <a:bodyPr/>
                    <a:lstStyle/>
                    <a:p>
                      <a:endParaRPr lang="en-US" dirty="0"/>
                    </a:p>
                  </a:txBody>
                  <a:tcPr/>
                </a:tc>
              </a:tr>
              <a:tr h="347472">
                <a:tc>
                  <a:txBody>
                    <a:bodyPr/>
                    <a:lstStyle/>
                    <a:p>
                      <a:endParaRPr lang="en-US" dirty="0"/>
                    </a:p>
                  </a:txBody>
                  <a:tcPr/>
                </a:tc>
                <a:tc>
                  <a:txBody>
                    <a:bodyPr/>
                    <a:lstStyle/>
                    <a:p>
                      <a:endParaRPr lang="en-US"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Ulysses S. Grant</a:t>
            </a:r>
            <a:endParaRPr lang="en-US" dirty="0"/>
          </a:p>
        </p:txBody>
      </p:sp>
      <p:pic>
        <p:nvPicPr>
          <p:cNvPr id="5" name="Content Placeholder 4" descr="grant.jpg"/>
          <p:cNvPicPr>
            <a:picLocks noGrp="1" noChangeAspect="1"/>
          </p:cNvPicPr>
          <p:nvPr>
            <p:ph sz="half" idx="1"/>
          </p:nvPr>
        </p:nvPicPr>
        <p:blipFill>
          <a:blip r:embed="rId2" cstate="print"/>
          <a:stretch>
            <a:fillRect/>
          </a:stretch>
        </p:blipFill>
        <p:spPr>
          <a:xfrm>
            <a:off x="747712" y="1956594"/>
            <a:ext cx="3457575" cy="4362450"/>
          </a:xfrm>
        </p:spPr>
      </p:pic>
      <p:sp>
        <p:nvSpPr>
          <p:cNvPr id="4" name="Content Placeholder 3"/>
          <p:cNvSpPr>
            <a:spLocks noGrp="1"/>
          </p:cNvSpPr>
          <p:nvPr>
            <p:ph sz="half" idx="2"/>
          </p:nvPr>
        </p:nvSpPr>
        <p:spPr/>
        <p:txBody>
          <a:bodyPr/>
          <a:lstStyle/>
          <a:p>
            <a:r>
              <a:rPr lang="en-US" dirty="0" smtClean="0"/>
              <a:t>Was the 18</a:t>
            </a:r>
            <a:r>
              <a:rPr lang="en-US" baseline="30000" dirty="0" smtClean="0"/>
              <a:t>th</a:t>
            </a:r>
            <a:r>
              <a:rPr lang="en-US" dirty="0" smtClean="0"/>
              <a:t> president of the United States</a:t>
            </a:r>
          </a:p>
          <a:p>
            <a:r>
              <a:rPr lang="en-US" dirty="0" smtClean="0"/>
              <a:t>Was a commander during the Civil War</a:t>
            </a:r>
          </a:p>
          <a:p>
            <a:r>
              <a:rPr lang="en-US" dirty="0" smtClean="0"/>
              <a:t>Under Grant’s command the Union Army defeated the Confederate military and ended the Confederate States of America.</a:t>
            </a:r>
            <a:endParaRPr lang="en-US" dirty="0"/>
          </a:p>
        </p:txBody>
      </p:sp>
    </p:spTree>
  </p:cSld>
  <p:clrMapOvr>
    <a:masterClrMapping/>
  </p:clrMapOvr>
  <p:transition>
    <p:strips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David Dixon Porter</a:t>
            </a:r>
            <a:endParaRPr lang="en-US" dirty="0"/>
          </a:p>
        </p:txBody>
      </p:sp>
      <p:pic>
        <p:nvPicPr>
          <p:cNvPr id="5" name="Content Placeholder 4" descr="david.jpg"/>
          <p:cNvPicPr>
            <a:picLocks noGrp="1" noChangeAspect="1"/>
          </p:cNvPicPr>
          <p:nvPr>
            <p:ph sz="half" idx="1"/>
          </p:nvPr>
        </p:nvPicPr>
        <p:blipFill>
          <a:blip r:embed="rId2" cstate="print"/>
          <a:stretch>
            <a:fillRect/>
          </a:stretch>
        </p:blipFill>
        <p:spPr>
          <a:xfrm>
            <a:off x="685800" y="1861201"/>
            <a:ext cx="3505200" cy="4456359"/>
          </a:xfrm>
        </p:spPr>
      </p:pic>
      <p:sp>
        <p:nvSpPr>
          <p:cNvPr id="4" name="Content Placeholder 3"/>
          <p:cNvSpPr>
            <a:spLocks noGrp="1"/>
          </p:cNvSpPr>
          <p:nvPr>
            <p:ph sz="half" idx="2"/>
          </p:nvPr>
        </p:nvSpPr>
        <p:spPr/>
        <p:txBody>
          <a:bodyPr/>
          <a:lstStyle/>
          <a:p>
            <a:r>
              <a:rPr lang="en-US" dirty="0" smtClean="0"/>
              <a:t> He was advanced to the rank of (acting) rear admiral in command of the Mississippi River Squadron, which cooperated with the army under Major General Ulysses S. Grant in the Vicksburg campaign.</a:t>
            </a:r>
            <a:endParaRPr lang="en-US" dirty="0"/>
          </a:p>
        </p:txBody>
      </p:sp>
    </p:spTree>
  </p:cSld>
  <p:clrMapOvr>
    <a:masterClrMapping/>
  </p:clrMapOvr>
  <p:transition>
    <p:strips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 Li. General John C. Pemberton</a:t>
            </a:r>
            <a:endParaRPr lang="en-US" dirty="0"/>
          </a:p>
        </p:txBody>
      </p:sp>
      <p:pic>
        <p:nvPicPr>
          <p:cNvPr id="5" name="Content Placeholder 4" descr="johnnn.gif"/>
          <p:cNvPicPr>
            <a:picLocks noGrp="1" noChangeAspect="1"/>
          </p:cNvPicPr>
          <p:nvPr>
            <p:ph sz="half" idx="1"/>
          </p:nvPr>
        </p:nvPicPr>
        <p:blipFill>
          <a:blip r:embed="rId2" cstate="print"/>
          <a:stretch>
            <a:fillRect/>
          </a:stretch>
        </p:blipFill>
        <p:spPr>
          <a:xfrm>
            <a:off x="430862" y="1905000"/>
            <a:ext cx="4049095" cy="4419600"/>
          </a:xfrm>
        </p:spPr>
      </p:pic>
      <p:sp>
        <p:nvSpPr>
          <p:cNvPr id="4" name="Content Placeholder 3"/>
          <p:cNvSpPr>
            <a:spLocks noGrp="1"/>
          </p:cNvSpPr>
          <p:nvPr>
            <p:ph sz="half" idx="2"/>
          </p:nvPr>
        </p:nvSpPr>
        <p:spPr/>
        <p:txBody>
          <a:bodyPr>
            <a:normAutofit fontScale="92500" lnSpcReduction="20000"/>
          </a:bodyPr>
          <a:lstStyle/>
          <a:p>
            <a:r>
              <a:rPr lang="en-US" dirty="0" smtClean="0"/>
              <a:t>Influenced by his wife he resigned from the army and joined the Confederation</a:t>
            </a:r>
          </a:p>
          <a:p>
            <a:r>
              <a:rPr lang="en-US" dirty="0" smtClean="0"/>
              <a:t>Pemberton was appointed Lieutenant-General and received a few days later commanded the Department of Mississippi and eastern Louisiana with perhaps the most difficult burden of Confederation to defend Vicksburg.</a:t>
            </a:r>
            <a:endParaRPr lang="en-US" dirty="0"/>
          </a:p>
        </p:txBody>
      </p:sp>
    </p:spTree>
  </p:cSld>
  <p:clrMapOvr>
    <a:masterClrMapping/>
  </p:clrMapOvr>
  <p:transition>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Joseph E. Johnston</a:t>
            </a:r>
            <a:endParaRPr lang="en-US" dirty="0"/>
          </a:p>
        </p:txBody>
      </p:sp>
      <p:pic>
        <p:nvPicPr>
          <p:cNvPr id="5" name="Content Placeholder 4" descr="joseph.jpg"/>
          <p:cNvPicPr>
            <a:picLocks noGrp="1" noChangeAspect="1"/>
          </p:cNvPicPr>
          <p:nvPr>
            <p:ph sz="half" idx="1"/>
          </p:nvPr>
        </p:nvPicPr>
        <p:blipFill>
          <a:blip r:embed="rId2" cstate="print"/>
          <a:stretch>
            <a:fillRect/>
          </a:stretch>
        </p:blipFill>
        <p:spPr>
          <a:xfrm>
            <a:off x="796997" y="1920875"/>
            <a:ext cx="3359006" cy="4433888"/>
          </a:xfrm>
        </p:spPr>
      </p:pic>
      <p:sp>
        <p:nvSpPr>
          <p:cNvPr id="4" name="Content Placeholder 3"/>
          <p:cNvSpPr>
            <a:spLocks noGrp="1"/>
          </p:cNvSpPr>
          <p:nvPr>
            <p:ph sz="half" idx="2"/>
          </p:nvPr>
        </p:nvSpPr>
        <p:spPr/>
        <p:txBody>
          <a:bodyPr/>
          <a:lstStyle/>
          <a:p>
            <a:r>
              <a:rPr lang="en-US" dirty="0" smtClean="0"/>
              <a:t>He was a senior General Officer in the Confederate States Army during the Civil War</a:t>
            </a:r>
          </a:p>
          <a:p>
            <a:r>
              <a:rPr lang="en-US" dirty="0" smtClean="0"/>
              <a:t>He was criticized for his actions and failures in the Vicksburg Campaign </a:t>
            </a:r>
            <a:endParaRPr lang="en-US" dirty="0"/>
          </a:p>
        </p:txBody>
      </p:sp>
    </p:spTree>
  </p:cSld>
  <p:clrMapOvr>
    <a:masterClrMapping/>
  </p:clrMapOvr>
  <p:transition>
    <p:strips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Earl Van Dorn</a:t>
            </a:r>
            <a:endParaRPr lang="en-US" dirty="0"/>
          </a:p>
        </p:txBody>
      </p:sp>
      <p:pic>
        <p:nvPicPr>
          <p:cNvPr id="5" name="Content Placeholder 4" descr="earl.jpg"/>
          <p:cNvPicPr>
            <a:picLocks noGrp="1" noChangeAspect="1"/>
          </p:cNvPicPr>
          <p:nvPr>
            <p:ph sz="half" idx="1"/>
          </p:nvPr>
        </p:nvPicPr>
        <p:blipFill>
          <a:blip r:embed="rId2" cstate="print"/>
          <a:stretch>
            <a:fillRect/>
          </a:stretch>
        </p:blipFill>
        <p:spPr>
          <a:xfrm>
            <a:off x="685800" y="1896628"/>
            <a:ext cx="3581400" cy="4482380"/>
          </a:xfrm>
        </p:spPr>
      </p:pic>
      <p:sp>
        <p:nvSpPr>
          <p:cNvPr id="4" name="Content Placeholder 3"/>
          <p:cNvSpPr>
            <a:spLocks noGrp="1"/>
          </p:cNvSpPr>
          <p:nvPr>
            <p:ph sz="half" idx="2"/>
          </p:nvPr>
        </p:nvSpPr>
        <p:spPr/>
        <p:txBody>
          <a:bodyPr/>
          <a:lstStyle/>
          <a:p>
            <a:r>
              <a:rPr lang="en-US" dirty="0" smtClean="0"/>
              <a:t>He was a Confederate General during the American Civil War</a:t>
            </a:r>
          </a:p>
          <a:p>
            <a:r>
              <a:rPr lang="en-US" dirty="0" smtClean="0"/>
              <a:t>He was noted for his defeats at Pea Ridge and Corinth</a:t>
            </a:r>
          </a:p>
          <a:p>
            <a:r>
              <a:rPr lang="en-US" dirty="0" smtClean="0"/>
              <a:t>He was also noted for his death by a civilian in 1863</a:t>
            </a:r>
            <a:endParaRPr lang="en-US" dirty="0"/>
          </a:p>
        </p:txBody>
      </p:sp>
    </p:spTree>
  </p:cSld>
  <p:clrMapOvr>
    <a:masterClrMapping/>
  </p:clrMapOvr>
  <p:transition>
    <p:strips dir="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2212848" cy="1582621"/>
          </a:xfrm>
        </p:spPr>
        <p:txBody>
          <a:bodyPr>
            <a:noAutofit/>
          </a:bodyPr>
          <a:lstStyle/>
          <a:p>
            <a:r>
              <a:rPr lang="en-US" sz="4000" dirty="0" smtClean="0"/>
              <a:t>Battle Map of Vicksburg</a:t>
            </a:r>
            <a:endParaRPr lang="en-US" sz="4000" dirty="0"/>
          </a:p>
        </p:txBody>
      </p:sp>
      <p:pic>
        <p:nvPicPr>
          <p:cNvPr id="5" name="Picture Placeholder 4" descr="battle map.png"/>
          <p:cNvPicPr>
            <a:picLocks noGrp="1" noChangeAspect="1"/>
          </p:cNvPicPr>
          <p:nvPr>
            <p:ph type="pic" idx="1"/>
          </p:nvPr>
        </p:nvPicPr>
        <p:blipFill>
          <a:blip r:embed="rId3" cstate="print"/>
          <a:srcRect t="19924" b="19924"/>
          <a:stretch>
            <a:fillRect/>
          </a:stretch>
        </p:blipFill>
        <p:spPr>
          <a:xfrm rot="420000">
            <a:off x="2786534" y="478081"/>
            <a:ext cx="5645257" cy="6058506"/>
          </a:xfrm>
        </p:spPr>
      </p:pic>
      <p:pic>
        <p:nvPicPr>
          <p:cNvPr id="7" name="sam and nicole 2.wma">
            <a:hlinkClick r:id="" action="ppaction://media"/>
          </p:cNvPr>
          <p:cNvPicPr>
            <a:picLocks noRot="1" noChangeAspect="1"/>
          </p:cNvPicPr>
          <p:nvPr>
            <a:audioFile r:link="rId1"/>
          </p:nvPr>
        </p:nvPicPr>
        <p:blipFill>
          <a:blip r:embed="rId4" cstate="print"/>
          <a:stretch>
            <a:fillRect/>
          </a:stretch>
        </p:blipFill>
        <p:spPr>
          <a:xfrm>
            <a:off x="914400" y="2590800"/>
            <a:ext cx="990600" cy="990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1981"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143</TotalTime>
  <Words>414</Words>
  <Application>Microsoft Office PowerPoint</Application>
  <PresentationFormat>On-screen Show (4:3)</PresentationFormat>
  <Paragraphs>35</Paragraphs>
  <Slides>12</Slides>
  <Notes>0</Notes>
  <HiddenSlides>0</HiddenSlides>
  <MMClips>1</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Flow</vt:lpstr>
      <vt:lpstr>Slide 1</vt:lpstr>
      <vt:lpstr>Slide 2</vt:lpstr>
      <vt:lpstr>Slide 3</vt:lpstr>
      <vt:lpstr>Ulysses S. Grant</vt:lpstr>
      <vt:lpstr>David Dixon Porter</vt:lpstr>
      <vt:lpstr> Li. General John C. Pemberton</vt:lpstr>
      <vt:lpstr>Joseph E. Johnston</vt:lpstr>
      <vt:lpstr> Earl Van Dorn</vt:lpstr>
      <vt:lpstr>Battle Map of Vicksburg</vt:lpstr>
      <vt:lpstr>Slide 10</vt:lpstr>
      <vt:lpstr>Slide 11</vt:lpstr>
      <vt:lpstr>Importance Of The Siege Of Vicksburg</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dc:creator>
  <cp:lastModifiedBy>Student</cp:lastModifiedBy>
  <cp:revision>28</cp:revision>
  <dcterms:created xsi:type="dcterms:W3CDTF">2011-04-15T15:46:23Z</dcterms:created>
  <dcterms:modified xsi:type="dcterms:W3CDTF">2011-04-21T16:12:24Z</dcterms:modified>
</cp:coreProperties>
</file>