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59"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70" d="100"/>
          <a:sy n="70" d="100"/>
        </p:scale>
        <p:origin x="-138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F088941-8E3D-4AAF-A992-2E07D2DC42A0}" type="datetimeFigureOut">
              <a:rPr lang="en-US" smtClean="0"/>
              <a:pPr/>
              <a:t>4/23/2011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5B6A5F5-8F47-4E5E-82F6-F213896122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088941-8E3D-4AAF-A992-2E07D2DC42A0}" type="datetimeFigureOut">
              <a:rPr lang="en-US" smtClean="0"/>
              <a:pPr/>
              <a:t>4/23/2011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6A5F5-8F47-4E5E-82F6-F213896122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088941-8E3D-4AAF-A992-2E07D2DC42A0}" type="datetimeFigureOut">
              <a:rPr lang="en-US" smtClean="0"/>
              <a:pPr/>
              <a:t>4/23/2011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B6A5F5-8F47-4E5E-82F6-F213896122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F088941-8E3D-4AAF-A992-2E07D2DC42A0}" type="datetimeFigureOut">
              <a:rPr lang="en-US" smtClean="0"/>
              <a:pPr/>
              <a:t>4/23/2011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55B6A5F5-8F47-4E5E-82F6-F213896122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F088941-8E3D-4AAF-A992-2E07D2DC42A0}" type="datetimeFigureOut">
              <a:rPr lang="en-US" smtClean="0"/>
              <a:pPr/>
              <a:t>4/23/2011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55B6A5F5-8F47-4E5E-82F6-F213896122A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F088941-8E3D-4AAF-A992-2E07D2DC42A0}" type="datetimeFigureOut">
              <a:rPr lang="en-US" smtClean="0"/>
              <a:pPr/>
              <a:t>4/23/2011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55B6A5F5-8F47-4E5E-82F6-F213896122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F088941-8E3D-4AAF-A992-2E07D2DC42A0}" type="datetimeFigureOut">
              <a:rPr lang="en-US" smtClean="0"/>
              <a:pPr/>
              <a:t>4/23/2011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5B6A5F5-8F47-4E5E-82F6-F213896122A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F088941-8E3D-4AAF-A992-2E07D2DC42A0}" type="datetimeFigureOut">
              <a:rPr lang="en-US" smtClean="0"/>
              <a:pPr/>
              <a:t>4/23/2011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B6A5F5-8F47-4E5E-82F6-F213896122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F088941-8E3D-4AAF-A992-2E07D2DC42A0}" type="datetimeFigureOut">
              <a:rPr lang="en-US" smtClean="0"/>
              <a:pPr/>
              <a:t>4/23/2011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55B6A5F5-8F47-4E5E-82F6-F213896122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F088941-8E3D-4AAF-A992-2E07D2DC42A0}" type="datetimeFigureOut">
              <a:rPr lang="en-US" smtClean="0"/>
              <a:pPr/>
              <a:t>4/23/2011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5B6A5F5-8F47-4E5E-82F6-F213896122A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F088941-8E3D-4AAF-A992-2E07D2DC42A0}" type="datetimeFigureOut">
              <a:rPr lang="en-US" smtClean="0"/>
              <a:pPr/>
              <a:t>4/23/2011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5B6A5F5-8F47-4E5E-82F6-F213896122A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F088941-8E3D-4AAF-A992-2E07D2DC42A0}" type="datetimeFigureOut">
              <a:rPr lang="en-US" smtClean="0"/>
              <a:pPr/>
              <a:t>4/23/2011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5B6A5F5-8F47-4E5E-82F6-F213896122A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kms.kapalama.ksbe.edu/projects/2002/civilwar/battle16/historian.html" TargetMode="External"/><Relationship Id="rId2" Type="http://schemas.openxmlformats.org/officeDocument/2006/relationships/hyperlink" Target="http://www.sonofthesouth.net/leefoundation/battle/fredericksburg.htm" TargetMode="External"/><Relationship Id="rId1" Type="http://schemas.openxmlformats.org/officeDocument/2006/relationships/slideLayout" Target="../slideLayouts/slideLayout7.xml"/><Relationship Id="rId5" Type="http://schemas.openxmlformats.org/officeDocument/2006/relationships/hyperlink" Target="http://www.google.com/imghp?hl=en&amp;tab=wi" TargetMode="External"/><Relationship Id="rId4" Type="http://schemas.openxmlformats.org/officeDocument/2006/relationships/hyperlink" Target="http://www.civilwarhome.com/fredericksburgbattle.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audio" Target="../media/audio1.wav"/><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Battle of Fredericksburg	</a:t>
            </a:r>
            <a:endParaRPr lang="en-US" dirty="0"/>
          </a:p>
        </p:txBody>
      </p:sp>
      <p:sp>
        <p:nvSpPr>
          <p:cNvPr id="3" name="Subtitle 2"/>
          <p:cNvSpPr>
            <a:spLocks noGrp="1"/>
          </p:cNvSpPr>
          <p:nvPr>
            <p:ph type="subTitle" idx="1"/>
          </p:nvPr>
        </p:nvSpPr>
        <p:spPr/>
        <p:txBody>
          <a:bodyPr/>
          <a:lstStyle/>
          <a:p>
            <a:r>
              <a:rPr lang="en-US" dirty="0" smtClean="0"/>
              <a:t>By: Elise </a:t>
            </a:r>
            <a:r>
              <a:rPr lang="en-US" dirty="0" err="1" smtClean="0"/>
              <a:t>Jakusz</a:t>
            </a:r>
            <a:r>
              <a:rPr lang="en-US" dirty="0" smtClean="0"/>
              <a:t> and Katie Flees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458200" cy="6248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200" b="1" dirty="0" smtClean="0">
                <a:solidFill>
                  <a:schemeClr val="bg1"/>
                </a:solidFill>
              </a:rPr>
              <a:t>Sites</a:t>
            </a:r>
          </a:p>
          <a:p>
            <a:endParaRPr lang="en-US" sz="3200" dirty="0" smtClean="0">
              <a:solidFill>
                <a:schemeClr val="bg1"/>
              </a:solidFill>
            </a:endParaRPr>
          </a:p>
        </p:txBody>
      </p:sp>
      <p:sp>
        <p:nvSpPr>
          <p:cNvPr id="1026" name="Rectangle 2"/>
          <p:cNvSpPr>
            <a:spLocks noChangeArrowheads="1"/>
          </p:cNvSpPr>
          <p:nvPr/>
        </p:nvSpPr>
        <p:spPr bwMode="auto">
          <a:xfrm>
            <a:off x="609600" y="1329289"/>
            <a:ext cx="7840608"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hlinkClick r:id="rId2"/>
              </a:rPr>
              <a:t>http://www.sonofthesouth.net/leefoundation/battle/fredericksburg.htm</a:t>
            </a:r>
            <a:r>
              <a:rPr kumimoji="0" lang="en-US"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hlinkClick r:id="rId3"/>
              </a:rPr>
              <a:t>http://kms.kapalama.ksbe.edu/projects/2002/civilwar/battle16/historian.html</a:t>
            </a:r>
            <a:endParaRPr kumimoji="0" lang="es-ES"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hlinkClick r:id="rId4"/>
              </a:rPr>
              <a:t>www.civilwarhome.com/fredericksburgbattle.htm</a:t>
            </a:r>
            <a:endParaRPr kumimoji="0" lang="fr-FR"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accent2">
                  <a:lumMod val="75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b="0" i="0" u="sng"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hlinkClick r:id="rId5"/>
              </a:rPr>
              <a:t>http://www.google.com/imghp?hl=en&amp;tab=wi</a:t>
            </a:r>
            <a:r>
              <a:rPr kumimoji="0" lang="fr-FR" b="0" i="0" u="sng"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rPr>
              <a:t> </a:t>
            </a:r>
            <a:r>
              <a:rPr kumimoji="0" lang="fr-FR" b="0" i="0" u="none" strike="noStrike" cap="none" normalizeH="0" baseline="0" dirty="0" smtClean="0">
                <a:ln>
                  <a:noFill/>
                </a:ln>
                <a:solidFill>
                  <a:schemeClr val="accent2">
                    <a:lumMod val="75000"/>
                  </a:schemeClr>
                </a:solidFill>
                <a:effectLst/>
                <a:latin typeface="Arial" pitchFamily="34" charset="0"/>
                <a:ea typeface="Calibri" pitchFamily="34" charset="0"/>
                <a:cs typeface="Times New Roman" pitchFamily="18" charset="0"/>
              </a:rPr>
              <a:t> </a:t>
            </a:r>
            <a:endParaRPr kumimoji="0" lang="fr-FR" b="0" i="0" u="none" strike="noStrike" cap="none" normalizeH="0" baseline="0" dirty="0" smtClean="0">
              <a:ln>
                <a:noFill/>
              </a:ln>
              <a:solidFill>
                <a:schemeClr val="accent2">
                  <a:lumMod val="75000"/>
                </a:schemeClr>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81000" y="304800"/>
            <a:ext cx="8305800" cy="6324600"/>
          </a:xfrm>
          <a:prstGeom prst="rect">
            <a:avLst/>
          </a:prstGeom>
          <a:solidFill>
            <a:schemeClr val="tx2">
              <a:lumMod val="50000"/>
            </a:schemeClr>
          </a:solidFill>
          <a:ln>
            <a:solidFill>
              <a:schemeClr val="bg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t"/>
          <a:lstStyle/>
          <a:p>
            <a:r>
              <a:rPr lang="en-US" sz="4800" dirty="0" smtClean="0"/>
              <a:t>*Fredericksburg and Marey’s Heights were the names of the battle.</a:t>
            </a:r>
          </a:p>
          <a:p>
            <a:r>
              <a:rPr lang="en-US" sz="4800" dirty="0" smtClean="0"/>
              <a:t>*The battle was fought in Virginia.</a:t>
            </a:r>
          </a:p>
          <a:p>
            <a:r>
              <a:rPr lang="en-US" sz="4800" dirty="0" smtClean="0"/>
              <a:t>*The battle was fought between December 11 through 15 in 1862.</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066800"/>
            <a:ext cx="8305800" cy="4724400"/>
          </a:xfrm>
          <a:prstGeom prst="rect">
            <a:avLst/>
          </a:prstGeom>
          <a:solidFill>
            <a:schemeClr val="tx2">
              <a:lumMod val="50000"/>
            </a:schemeClr>
          </a:solidFill>
          <a:ln>
            <a:solidFill>
              <a:schemeClr val="bg2">
                <a:lumMod val="40000"/>
                <a:lumOff val="60000"/>
              </a:schemeClr>
            </a:solidFill>
          </a:ln>
        </p:spPr>
        <p:style>
          <a:lnRef idx="2">
            <a:schemeClr val="accent6"/>
          </a:lnRef>
          <a:fillRef idx="1">
            <a:schemeClr val="lt1"/>
          </a:fillRef>
          <a:effectRef idx="0">
            <a:schemeClr val="accent6"/>
          </a:effectRef>
          <a:fontRef idx="minor">
            <a:schemeClr val="dk1"/>
          </a:fontRef>
        </p:style>
        <p:txBody>
          <a:bodyPr rtlCol="0" anchor="t"/>
          <a:lstStyle/>
          <a:p>
            <a:r>
              <a:rPr lang="en-US" b="1" dirty="0" smtClean="0"/>
              <a:t>What</a:t>
            </a:r>
            <a:r>
              <a:rPr lang="en-US" dirty="0" smtClean="0"/>
              <a:t>: The battle of Fredericksburg was a battle in the civil war.  </a:t>
            </a:r>
          </a:p>
          <a:p>
            <a:r>
              <a:rPr lang="en-US" b="1" dirty="0" smtClean="0"/>
              <a:t>Who</a:t>
            </a:r>
            <a:r>
              <a:rPr lang="en-US" dirty="0" smtClean="0"/>
              <a:t>: The Confederates and the Union fought this battle.  The Confederates won the Fredericksburg battle. </a:t>
            </a:r>
          </a:p>
          <a:p>
            <a:r>
              <a:rPr lang="en-US" b="1" dirty="0" smtClean="0"/>
              <a:t>Where</a:t>
            </a:r>
            <a:r>
              <a:rPr lang="en-US" dirty="0" smtClean="0"/>
              <a:t>: They fought mainly in Virginia, in the towns of Fredericksburg and Spotsylvania County. </a:t>
            </a:r>
          </a:p>
          <a:p>
            <a:r>
              <a:rPr lang="en-US" b="1" dirty="0" smtClean="0"/>
              <a:t>Why</a:t>
            </a:r>
            <a:r>
              <a:rPr lang="en-US" dirty="0" smtClean="0"/>
              <a:t>: The battle happened because General George McCellan was ordered to attack General Robert E. Lee but he was wasn’t listening very well and was disobeying Lincoln.  General Ambrose E. Burnside had to launch the attack.  The battle also happened because Burnside wanted to launch a campaign in the capital.  </a:t>
            </a:r>
          </a:p>
          <a:p>
            <a:r>
              <a:rPr lang="en-US" b="1" dirty="0" smtClean="0"/>
              <a:t>How</a:t>
            </a:r>
            <a:r>
              <a:rPr lang="en-US" dirty="0" smtClean="0"/>
              <a:t>: General Robert E. Lee ended up winning because Burnside retreated on December 13th.  Burnside was swiftly relieved of his position because of his defeat. Due to Lee’s victory, the confidence of the Northern Virginia army increased.    </a:t>
            </a:r>
          </a:p>
          <a:p>
            <a:r>
              <a:rPr lang="en-US" b="1" dirty="0" smtClean="0"/>
              <a:t>When</a:t>
            </a:r>
            <a:r>
              <a:rPr lang="en-US" dirty="0" smtClean="0"/>
              <a:t>: The battle was fought between December 11th through the 15</a:t>
            </a:r>
            <a:r>
              <a:rPr lang="en-US" baseline="30000" dirty="0" smtClean="0"/>
              <a:t>th</a:t>
            </a:r>
            <a:r>
              <a:rPr lang="en-US" dirty="0" smtClean="0"/>
              <a:t> in 1862.</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229600" cy="6248400"/>
          </a:xfrm>
          <a:prstGeom prst="rect">
            <a:avLst/>
          </a:prstGeom>
          <a:ln>
            <a:solidFill>
              <a:schemeClr val="tx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800" b="1" dirty="0" smtClean="0">
                <a:solidFill>
                  <a:schemeClr val="bg1"/>
                </a:solidFill>
              </a:rPr>
              <a:t>Statistics</a:t>
            </a:r>
          </a:p>
          <a:p>
            <a:endParaRPr lang="en-US" sz="2400" dirty="0" smtClean="0">
              <a:ln w="12700">
                <a:solidFill>
                  <a:schemeClr val="tx2">
                    <a:satMod val="155000"/>
                  </a:schemeClr>
                </a:solidFill>
                <a:prstDash val="solid"/>
              </a:ln>
              <a:solidFill>
                <a:schemeClr val="bg1"/>
              </a:solidFill>
            </a:endParaRPr>
          </a:p>
          <a:p>
            <a:pPr>
              <a:buFont typeface="Arial" charset="0"/>
              <a:buChar char="•"/>
            </a:pPr>
            <a:r>
              <a:rPr lang="en-US" sz="3200" dirty="0" smtClean="0">
                <a:ln w="12700">
                  <a:solidFill>
                    <a:schemeClr val="bg1"/>
                  </a:solidFill>
                  <a:prstDash val="solid"/>
                </a:ln>
                <a:solidFill>
                  <a:schemeClr val="bg1"/>
                </a:solidFill>
              </a:rPr>
              <a:t>Confederate army lost 5,309 soldiers.</a:t>
            </a:r>
          </a:p>
          <a:p>
            <a:pPr>
              <a:buFont typeface="Arial" charset="0"/>
              <a:buChar char="•"/>
            </a:pPr>
            <a:r>
              <a:rPr lang="en-US" sz="3200" dirty="0" smtClean="0">
                <a:ln w="12700">
                  <a:solidFill>
                    <a:schemeClr val="bg1"/>
                  </a:solidFill>
                  <a:prstDash val="solid"/>
                </a:ln>
                <a:solidFill>
                  <a:schemeClr val="bg1"/>
                </a:solidFill>
              </a:rPr>
              <a:t>Union army lost 12,653 soldiers.</a:t>
            </a:r>
          </a:p>
          <a:p>
            <a:pPr>
              <a:buFont typeface="Arial" charset="0"/>
              <a:buChar char="•"/>
            </a:pPr>
            <a:r>
              <a:rPr lang="en-US" sz="3200" dirty="0" smtClean="0">
                <a:ln w="12700">
                  <a:solidFill>
                    <a:schemeClr val="bg1"/>
                  </a:solidFill>
                  <a:prstDash val="solid"/>
                </a:ln>
                <a:solidFill>
                  <a:schemeClr val="bg1"/>
                </a:solidFill>
              </a:rPr>
              <a:t>Major General John Sedgwick died in battle.</a:t>
            </a:r>
          </a:p>
          <a:p>
            <a:pPr>
              <a:buFont typeface="Arial" charset="0"/>
              <a:buChar char="•"/>
            </a:pPr>
            <a:r>
              <a:rPr lang="en-US" sz="3200" dirty="0" smtClean="0">
                <a:ln w="12700">
                  <a:solidFill>
                    <a:schemeClr val="bg1"/>
                  </a:solidFill>
                  <a:prstDash val="solid"/>
                </a:ln>
                <a:solidFill>
                  <a:schemeClr val="bg1"/>
                </a:solidFill>
              </a:rPr>
              <a:t>Brigade General Thomas G. Stevenson died in battle.</a:t>
            </a:r>
          </a:p>
          <a:p>
            <a:pPr>
              <a:buFont typeface="Arial" charset="0"/>
              <a:buChar char="•"/>
            </a:pPr>
            <a:r>
              <a:rPr lang="en-US" sz="3200" dirty="0" smtClean="0">
                <a:ln w="12700">
                  <a:solidFill>
                    <a:schemeClr val="bg1"/>
                  </a:solidFill>
                  <a:prstDash val="solid"/>
                </a:ln>
                <a:solidFill>
                  <a:schemeClr val="bg1"/>
                </a:solidFill>
              </a:rPr>
              <a:t>Confederate army had an estimated amount of about 78,000 soldiers.</a:t>
            </a:r>
          </a:p>
          <a:p>
            <a:pPr>
              <a:buFont typeface="Arial" charset="0"/>
              <a:buChar char="•"/>
            </a:pPr>
            <a:r>
              <a:rPr lang="en-US" sz="3200" dirty="0" smtClean="0">
                <a:ln w="12700">
                  <a:solidFill>
                    <a:schemeClr val="bg1"/>
                  </a:solidFill>
                  <a:prstDash val="solid"/>
                </a:ln>
                <a:solidFill>
                  <a:schemeClr val="bg1"/>
                </a:solidFill>
              </a:rPr>
              <a:t>Union army had an estimated amount of about 115,000 soldiers</a:t>
            </a:r>
            <a:r>
              <a:rPr lang="en-US" sz="2000" dirty="0" smtClean="0">
                <a:ln w="12700">
                  <a:solidFill>
                    <a:schemeClr val="bg1"/>
                  </a:solidFill>
                  <a:prstDash val="solid"/>
                </a:ln>
                <a:solidFill>
                  <a:schemeClr val="bg1"/>
                </a:solidFill>
              </a:rPr>
              <a:t>.</a:t>
            </a:r>
          </a:p>
          <a:p>
            <a:pPr>
              <a:buFont typeface="Arial" charset="0"/>
              <a:buChar char="•"/>
            </a:pPr>
            <a:endParaRPr lang="en-US" sz="2000" dirty="0">
              <a:ln w="12700">
                <a:solidFill>
                  <a:schemeClr val="bg1"/>
                </a:solidFill>
                <a:prstDash val="solid"/>
              </a:ln>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534400" cy="6324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Font typeface="Arial" pitchFamily="34" charset="0"/>
              <a:buChar char="•"/>
            </a:pPr>
            <a:r>
              <a:rPr lang="en-US" dirty="0" smtClean="0">
                <a:solidFill>
                  <a:schemeClr val="bg1"/>
                </a:solidFill>
              </a:rPr>
              <a:t>Robert E. Lee was a brilliant strategist and a man of great courage .  He changed history through his actions.</a:t>
            </a:r>
          </a:p>
          <a:p>
            <a:pPr>
              <a:buFont typeface="Arial" pitchFamily="34" charset="0"/>
              <a:buChar char="•"/>
            </a:pPr>
            <a:r>
              <a:rPr lang="en-US" dirty="0" smtClean="0">
                <a:solidFill>
                  <a:schemeClr val="bg1"/>
                </a:solidFill>
              </a:rPr>
              <a:t>Ambrose E. Burnside was a well trained soldier which contributed to him becoming a successful commander.</a:t>
            </a: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endParaRPr lang="en-US" dirty="0" smtClean="0">
              <a:solidFill>
                <a:schemeClr val="bg1"/>
              </a:solidFill>
            </a:endParaRPr>
          </a:p>
          <a:p>
            <a:r>
              <a:rPr lang="en-US" dirty="0" smtClean="0">
                <a:solidFill>
                  <a:schemeClr val="bg1"/>
                </a:solidFill>
              </a:rPr>
              <a:t>              Robert E. Lee                                      Ambrose E. Burnside</a:t>
            </a:r>
            <a:endParaRPr lang="en-US" dirty="0">
              <a:solidFill>
                <a:schemeClr val="bg1"/>
              </a:solidFill>
            </a:endParaRPr>
          </a:p>
        </p:txBody>
      </p:sp>
      <p:pic>
        <p:nvPicPr>
          <p:cNvPr id="1026" name="Picture 2" descr="G:\Social Studies\Fredericksberg Project\Pictures\General Robert E. Lee.jpg"/>
          <p:cNvPicPr>
            <a:picLocks noChangeAspect="1" noChangeArrowheads="1"/>
          </p:cNvPicPr>
          <p:nvPr/>
        </p:nvPicPr>
        <p:blipFill>
          <a:blip r:embed="rId2" cstate="print"/>
          <a:srcRect/>
          <a:stretch>
            <a:fillRect/>
          </a:stretch>
        </p:blipFill>
        <p:spPr bwMode="auto">
          <a:xfrm>
            <a:off x="990600" y="1981200"/>
            <a:ext cx="2837080" cy="3733800"/>
          </a:xfrm>
          <a:prstGeom prst="rect">
            <a:avLst/>
          </a:prstGeom>
          <a:noFill/>
        </p:spPr>
      </p:pic>
      <p:pic>
        <p:nvPicPr>
          <p:cNvPr id="1027" name="Picture 3" descr="G:\Social Studies\Fredericksberg Project\Pictures\General Ambrose E. Burnside.jpg"/>
          <p:cNvPicPr>
            <a:picLocks noChangeAspect="1" noChangeArrowheads="1"/>
          </p:cNvPicPr>
          <p:nvPr/>
        </p:nvPicPr>
        <p:blipFill>
          <a:blip r:embed="rId3" cstate="print"/>
          <a:srcRect/>
          <a:stretch>
            <a:fillRect/>
          </a:stretch>
        </p:blipFill>
        <p:spPr bwMode="auto">
          <a:xfrm>
            <a:off x="4876800" y="2042939"/>
            <a:ext cx="2667000" cy="364035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534400" cy="609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p:txBody>
      </p:sp>
      <p:pic>
        <p:nvPicPr>
          <p:cNvPr id="2050" name="Picture 2" descr="G:\Social Studies\Fredericksberg Project\Pictures\Battle map 3.jpg"/>
          <p:cNvPicPr>
            <a:picLocks noChangeAspect="1" noChangeArrowheads="1"/>
          </p:cNvPicPr>
          <p:nvPr/>
        </p:nvPicPr>
        <p:blipFill>
          <a:blip r:embed="rId3" cstate="print"/>
          <a:srcRect/>
          <a:stretch>
            <a:fillRect/>
          </a:stretch>
        </p:blipFill>
        <p:spPr bwMode="auto">
          <a:xfrm>
            <a:off x="4876800" y="685800"/>
            <a:ext cx="3629025" cy="2474713"/>
          </a:xfrm>
          <a:prstGeom prst="rect">
            <a:avLst/>
          </a:prstGeom>
          <a:noFill/>
        </p:spPr>
      </p:pic>
      <p:pic>
        <p:nvPicPr>
          <p:cNvPr id="2051" name="Picture 3" descr="G:\Social Studies\Fredericksberg Project\Pictures\Battle map 1.jpg"/>
          <p:cNvPicPr>
            <a:picLocks noChangeAspect="1" noChangeArrowheads="1"/>
          </p:cNvPicPr>
          <p:nvPr/>
        </p:nvPicPr>
        <p:blipFill>
          <a:blip r:embed="rId4" cstate="print"/>
          <a:srcRect/>
          <a:stretch>
            <a:fillRect/>
          </a:stretch>
        </p:blipFill>
        <p:spPr bwMode="auto">
          <a:xfrm>
            <a:off x="685800" y="685800"/>
            <a:ext cx="3352800" cy="2514600"/>
          </a:xfrm>
          <a:prstGeom prst="rect">
            <a:avLst/>
          </a:prstGeom>
          <a:noFill/>
        </p:spPr>
      </p:pic>
      <p:pic>
        <p:nvPicPr>
          <p:cNvPr id="5" name="Battle of Fredericksburg">
            <a:hlinkClick r:id="" action="ppaction://media"/>
          </p:cNvPr>
          <p:cNvPicPr>
            <a:picLocks noRot="1" noChangeAspect="1"/>
          </p:cNvPicPr>
          <p:nvPr>
            <a:wavAudioFile r:embed="rId1" name="Battle of Fredericksburg"/>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500"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304800"/>
            <a:ext cx="8534400" cy="6324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bg1"/>
                </a:solidFill>
              </a:rPr>
              <a:t>Pictures of Battle Field Past</a:t>
            </a:r>
          </a:p>
          <a:p>
            <a:pPr algn="ctr"/>
            <a:endParaRPr lang="en-US" dirty="0" smtClean="0">
              <a:solidFill>
                <a:schemeClr val="bg1"/>
              </a:solidFill>
            </a:endParaRPr>
          </a:p>
          <a:p>
            <a:pPr algn="ctr"/>
            <a:endParaRPr lang="en-US" dirty="0">
              <a:solidFill>
                <a:schemeClr val="bg1"/>
              </a:solidFill>
            </a:endParaRPr>
          </a:p>
        </p:txBody>
      </p:sp>
      <p:pic>
        <p:nvPicPr>
          <p:cNvPr id="3074" name="Picture 2" descr="G:\Social Studies\Fredericksberg Project\Pictures\Fredericksburg during war 1.jpg"/>
          <p:cNvPicPr>
            <a:picLocks noChangeAspect="1" noChangeArrowheads="1"/>
          </p:cNvPicPr>
          <p:nvPr/>
        </p:nvPicPr>
        <p:blipFill>
          <a:blip r:embed="rId2" cstate="print"/>
          <a:srcRect/>
          <a:stretch>
            <a:fillRect/>
          </a:stretch>
        </p:blipFill>
        <p:spPr bwMode="auto">
          <a:xfrm>
            <a:off x="457200" y="685800"/>
            <a:ext cx="2366682" cy="2873828"/>
          </a:xfrm>
          <a:prstGeom prst="rect">
            <a:avLst/>
          </a:prstGeom>
          <a:noFill/>
        </p:spPr>
      </p:pic>
      <p:pic>
        <p:nvPicPr>
          <p:cNvPr id="3075" name="Picture 3" descr="G:\Social Studies\Fredericksberg Project\Pictures\Fredericksburg during war 2.jpg"/>
          <p:cNvPicPr>
            <a:picLocks noChangeAspect="1" noChangeArrowheads="1"/>
          </p:cNvPicPr>
          <p:nvPr/>
        </p:nvPicPr>
        <p:blipFill>
          <a:blip r:embed="rId3" cstate="print"/>
          <a:srcRect/>
          <a:stretch>
            <a:fillRect/>
          </a:stretch>
        </p:blipFill>
        <p:spPr bwMode="auto">
          <a:xfrm>
            <a:off x="609600" y="3733800"/>
            <a:ext cx="3505200" cy="2628900"/>
          </a:xfrm>
          <a:prstGeom prst="rect">
            <a:avLst/>
          </a:prstGeom>
          <a:noFill/>
        </p:spPr>
      </p:pic>
      <p:pic>
        <p:nvPicPr>
          <p:cNvPr id="3076" name="Picture 4" descr="G:\Social Studies\Fredericksberg Project\Pictures\Fredericksburg during war 3.jpg"/>
          <p:cNvPicPr>
            <a:picLocks noChangeAspect="1" noChangeArrowheads="1"/>
          </p:cNvPicPr>
          <p:nvPr/>
        </p:nvPicPr>
        <p:blipFill>
          <a:blip r:embed="rId4" cstate="print"/>
          <a:srcRect/>
          <a:stretch>
            <a:fillRect/>
          </a:stretch>
        </p:blipFill>
        <p:spPr bwMode="auto">
          <a:xfrm>
            <a:off x="2895600" y="762000"/>
            <a:ext cx="3232404" cy="2066544"/>
          </a:xfrm>
          <a:prstGeom prst="rect">
            <a:avLst/>
          </a:prstGeom>
          <a:noFill/>
        </p:spPr>
      </p:pic>
      <p:pic>
        <p:nvPicPr>
          <p:cNvPr id="3077" name="Picture 5" descr="G:\Social Studies\Fredericksberg Project\Pictures\Fredericksburg during war 5.jpg"/>
          <p:cNvPicPr>
            <a:picLocks noChangeAspect="1" noChangeArrowheads="1"/>
          </p:cNvPicPr>
          <p:nvPr/>
        </p:nvPicPr>
        <p:blipFill>
          <a:blip r:embed="rId5" cstate="print"/>
          <a:srcRect/>
          <a:stretch>
            <a:fillRect/>
          </a:stretch>
        </p:blipFill>
        <p:spPr bwMode="auto">
          <a:xfrm>
            <a:off x="5562600" y="4572000"/>
            <a:ext cx="2514600" cy="2030848"/>
          </a:xfrm>
          <a:prstGeom prst="rect">
            <a:avLst/>
          </a:prstGeom>
          <a:noFill/>
        </p:spPr>
      </p:pic>
      <p:pic>
        <p:nvPicPr>
          <p:cNvPr id="3078" name="Picture 6" descr="G:\Social Studies\Fredericksberg Project\Pictures\Fredericksburg during war 4.jpg"/>
          <p:cNvPicPr>
            <a:picLocks noChangeAspect="1" noChangeArrowheads="1"/>
          </p:cNvPicPr>
          <p:nvPr/>
        </p:nvPicPr>
        <p:blipFill>
          <a:blip r:embed="rId6" cstate="print"/>
          <a:srcRect/>
          <a:stretch>
            <a:fillRect/>
          </a:stretch>
        </p:blipFill>
        <p:spPr bwMode="auto">
          <a:xfrm>
            <a:off x="4876800" y="2362200"/>
            <a:ext cx="2931784" cy="204995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534400" cy="640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bg1"/>
                </a:solidFill>
              </a:rPr>
              <a:t>Pictures of Battlefield Present </a:t>
            </a:r>
            <a:endParaRPr lang="en-US" dirty="0">
              <a:solidFill>
                <a:schemeClr val="bg1"/>
              </a:solidFill>
            </a:endParaRPr>
          </a:p>
        </p:txBody>
      </p:sp>
      <p:pic>
        <p:nvPicPr>
          <p:cNvPr id="4098" name="Picture 2" descr="G:\Social Studies\Fredericksberg Project\Pictures\Fredericksburg today 1.jpg"/>
          <p:cNvPicPr>
            <a:picLocks noChangeAspect="1" noChangeArrowheads="1"/>
          </p:cNvPicPr>
          <p:nvPr/>
        </p:nvPicPr>
        <p:blipFill>
          <a:blip r:embed="rId2" cstate="print"/>
          <a:srcRect/>
          <a:stretch>
            <a:fillRect/>
          </a:stretch>
        </p:blipFill>
        <p:spPr bwMode="auto">
          <a:xfrm>
            <a:off x="2667000" y="685800"/>
            <a:ext cx="3886200" cy="2914650"/>
          </a:xfrm>
          <a:prstGeom prst="rect">
            <a:avLst/>
          </a:prstGeom>
          <a:noFill/>
        </p:spPr>
      </p:pic>
      <p:pic>
        <p:nvPicPr>
          <p:cNvPr id="4099" name="Picture 3" descr="G:\Social Studies\Fredericksberg Project\Pictures\Fredericksburg today 2.jpg"/>
          <p:cNvPicPr>
            <a:picLocks noChangeAspect="1" noChangeArrowheads="1"/>
          </p:cNvPicPr>
          <p:nvPr/>
        </p:nvPicPr>
        <p:blipFill>
          <a:blip r:embed="rId3" cstate="print"/>
          <a:srcRect/>
          <a:stretch>
            <a:fillRect/>
          </a:stretch>
        </p:blipFill>
        <p:spPr bwMode="auto">
          <a:xfrm>
            <a:off x="838200" y="3810000"/>
            <a:ext cx="3411084" cy="2557272"/>
          </a:xfrm>
          <a:prstGeom prst="rect">
            <a:avLst/>
          </a:prstGeom>
          <a:noFill/>
        </p:spPr>
      </p:pic>
      <p:pic>
        <p:nvPicPr>
          <p:cNvPr id="4100" name="Picture 4" descr="G:\Social Studies\Fredericksberg Project\Pictures\Fredericksburg today 3.jpg"/>
          <p:cNvPicPr>
            <a:picLocks noChangeAspect="1" noChangeArrowheads="1"/>
          </p:cNvPicPr>
          <p:nvPr/>
        </p:nvPicPr>
        <p:blipFill>
          <a:blip r:embed="rId4" cstate="print"/>
          <a:srcRect/>
          <a:stretch>
            <a:fillRect/>
          </a:stretch>
        </p:blipFill>
        <p:spPr bwMode="auto">
          <a:xfrm>
            <a:off x="4724400" y="3733800"/>
            <a:ext cx="3505200" cy="26405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10600" cy="640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smtClean="0">
                <a:solidFill>
                  <a:schemeClr val="bg1"/>
                </a:solidFill>
              </a:rPr>
              <a:t>Over View of the Battle</a:t>
            </a:r>
          </a:p>
          <a:p>
            <a:r>
              <a:rPr lang="en-US" sz="3600" dirty="0" smtClean="0">
                <a:solidFill>
                  <a:schemeClr val="bg1"/>
                </a:solidFill>
              </a:rPr>
              <a:t>The Fredericksburg battle  was important to the civil war because Burnside tried to attack the Southern capital at Richmond but he failed against the much  smaller confederate army.  The confederate army’s confidence increased and the Union was able to get rid of Burnside, who was the main contributor to the defeat. </a:t>
            </a:r>
            <a:endParaRPr lang="en-US" sz="3600"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184</TotalTime>
  <Words>388</Words>
  <Application>Microsoft Office PowerPoint</Application>
  <PresentationFormat>On-screen Show (4:3)</PresentationFormat>
  <Paragraphs>50</Paragraphs>
  <Slides>10</Slides>
  <Notes>0</Notes>
  <HiddenSlides>0</HiddenSlides>
  <MMClips>1</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The Battle of Fredericksburg </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Fredericksburg</dc:title>
  <dc:creator>Student</dc:creator>
  <cp:lastModifiedBy>abjakusz</cp:lastModifiedBy>
  <cp:revision>40</cp:revision>
  <dcterms:created xsi:type="dcterms:W3CDTF">2011-04-18T15:55:03Z</dcterms:created>
  <dcterms:modified xsi:type="dcterms:W3CDTF">2011-04-23T21:03:45Z</dcterms:modified>
</cp:coreProperties>
</file>